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88" r:id="rId1"/>
  </p:sldMasterIdLst>
  <p:notesMasterIdLst>
    <p:notesMasterId r:id="rId50"/>
  </p:notesMasterIdLst>
  <p:sldIdLst>
    <p:sldId id="256" r:id="rId2"/>
    <p:sldId id="383" r:id="rId3"/>
    <p:sldId id="308" r:id="rId4"/>
    <p:sldId id="349" r:id="rId5"/>
    <p:sldId id="309" r:id="rId6"/>
    <p:sldId id="310" r:id="rId7"/>
    <p:sldId id="373" r:id="rId8"/>
    <p:sldId id="456" r:id="rId9"/>
    <p:sldId id="379" r:id="rId10"/>
    <p:sldId id="350" r:id="rId11"/>
    <p:sldId id="313" r:id="rId12"/>
    <p:sldId id="314" r:id="rId13"/>
    <p:sldId id="312" r:id="rId14"/>
    <p:sldId id="316" r:id="rId15"/>
    <p:sldId id="318" r:id="rId16"/>
    <p:sldId id="315" r:id="rId17"/>
    <p:sldId id="352" r:id="rId18"/>
    <p:sldId id="380" r:id="rId19"/>
    <p:sldId id="257" r:id="rId20"/>
    <p:sldId id="319" r:id="rId21"/>
    <p:sldId id="329" r:id="rId22"/>
    <p:sldId id="330" r:id="rId23"/>
    <p:sldId id="354" r:id="rId24"/>
    <p:sldId id="353" r:id="rId25"/>
    <p:sldId id="355" r:id="rId26"/>
    <p:sldId id="356" r:id="rId27"/>
    <p:sldId id="357" r:id="rId28"/>
    <p:sldId id="358" r:id="rId29"/>
    <p:sldId id="322" r:id="rId30"/>
    <p:sldId id="334" r:id="rId31"/>
    <p:sldId id="328" r:id="rId32"/>
    <p:sldId id="335" r:id="rId33"/>
    <p:sldId id="323" r:id="rId34"/>
    <p:sldId id="351" r:id="rId35"/>
    <p:sldId id="457" r:id="rId36"/>
    <p:sldId id="459" r:id="rId37"/>
    <p:sldId id="458" r:id="rId38"/>
    <p:sldId id="460" r:id="rId39"/>
    <p:sldId id="462" r:id="rId40"/>
    <p:sldId id="465" r:id="rId41"/>
    <p:sldId id="463" r:id="rId42"/>
    <p:sldId id="466" r:id="rId43"/>
    <p:sldId id="467" r:id="rId44"/>
    <p:sldId id="464" r:id="rId45"/>
    <p:sldId id="461" r:id="rId46"/>
    <p:sldId id="455" r:id="rId47"/>
    <p:sldId id="468" r:id="rId48"/>
    <p:sldId id="469" r:id="rId49"/>
  </p:sldIdLst>
  <p:sldSz cx="9144000" cy="6858000" type="screen4x3"/>
  <p:notesSz cx="7010400" cy="9296400"/>
  <p:defaultTextStyle>
    <a:defPPr>
      <a:defRPr lang="en-US"/>
    </a:defPPr>
    <a:lvl1pPr algn="r" rtl="0" fontAlgn="base">
      <a:spcBef>
        <a:spcPct val="0"/>
      </a:spcBef>
      <a:spcAft>
        <a:spcPct val="0"/>
      </a:spcAft>
      <a:defRPr sz="2400" kern="1200">
        <a:solidFill>
          <a:schemeClr val="tx1"/>
        </a:solidFill>
        <a:latin typeface="Verdana" pitchFamily="34" charset="0"/>
        <a:ea typeface="+mn-ea"/>
        <a:cs typeface="+mn-cs"/>
      </a:defRPr>
    </a:lvl1pPr>
    <a:lvl2pPr marL="457200" algn="r" rtl="0" fontAlgn="base">
      <a:spcBef>
        <a:spcPct val="0"/>
      </a:spcBef>
      <a:spcAft>
        <a:spcPct val="0"/>
      </a:spcAft>
      <a:defRPr sz="2400" kern="1200">
        <a:solidFill>
          <a:schemeClr val="tx1"/>
        </a:solidFill>
        <a:latin typeface="Verdana" pitchFamily="34" charset="0"/>
        <a:ea typeface="+mn-ea"/>
        <a:cs typeface="+mn-cs"/>
      </a:defRPr>
    </a:lvl2pPr>
    <a:lvl3pPr marL="914400" algn="r" rtl="0" fontAlgn="base">
      <a:spcBef>
        <a:spcPct val="0"/>
      </a:spcBef>
      <a:spcAft>
        <a:spcPct val="0"/>
      </a:spcAft>
      <a:defRPr sz="2400" kern="1200">
        <a:solidFill>
          <a:schemeClr val="tx1"/>
        </a:solidFill>
        <a:latin typeface="Verdana" pitchFamily="34" charset="0"/>
        <a:ea typeface="+mn-ea"/>
        <a:cs typeface="+mn-cs"/>
      </a:defRPr>
    </a:lvl3pPr>
    <a:lvl4pPr marL="1371600" algn="r" rtl="0" fontAlgn="base">
      <a:spcBef>
        <a:spcPct val="0"/>
      </a:spcBef>
      <a:spcAft>
        <a:spcPct val="0"/>
      </a:spcAft>
      <a:defRPr sz="2400" kern="1200">
        <a:solidFill>
          <a:schemeClr val="tx1"/>
        </a:solidFill>
        <a:latin typeface="Verdana" pitchFamily="34" charset="0"/>
        <a:ea typeface="+mn-ea"/>
        <a:cs typeface="+mn-cs"/>
      </a:defRPr>
    </a:lvl4pPr>
    <a:lvl5pPr marL="1828800" algn="r" rtl="0" fontAlgn="base">
      <a:spcBef>
        <a:spcPct val="0"/>
      </a:spcBef>
      <a:spcAft>
        <a:spcPct val="0"/>
      </a:spcAft>
      <a:defRPr sz="2400" kern="1200">
        <a:solidFill>
          <a:schemeClr val="tx1"/>
        </a:solidFill>
        <a:latin typeface="Verdana" pitchFamily="34" charset="0"/>
        <a:ea typeface="+mn-ea"/>
        <a:cs typeface="+mn-cs"/>
      </a:defRPr>
    </a:lvl5pPr>
    <a:lvl6pPr marL="2286000" algn="l" defTabSz="914400" rtl="0" eaLnBrk="1" latinLnBrk="0" hangingPunct="1">
      <a:defRPr sz="2400" kern="1200">
        <a:solidFill>
          <a:schemeClr val="tx1"/>
        </a:solidFill>
        <a:latin typeface="Verdana" pitchFamily="34" charset="0"/>
        <a:ea typeface="+mn-ea"/>
        <a:cs typeface="+mn-cs"/>
      </a:defRPr>
    </a:lvl6pPr>
    <a:lvl7pPr marL="2743200" algn="l" defTabSz="914400" rtl="0" eaLnBrk="1" latinLnBrk="0" hangingPunct="1">
      <a:defRPr sz="2400" kern="1200">
        <a:solidFill>
          <a:schemeClr val="tx1"/>
        </a:solidFill>
        <a:latin typeface="Verdana" pitchFamily="34" charset="0"/>
        <a:ea typeface="+mn-ea"/>
        <a:cs typeface="+mn-cs"/>
      </a:defRPr>
    </a:lvl7pPr>
    <a:lvl8pPr marL="3200400" algn="l" defTabSz="914400" rtl="0" eaLnBrk="1" latinLnBrk="0" hangingPunct="1">
      <a:defRPr sz="2400" kern="1200">
        <a:solidFill>
          <a:schemeClr val="tx1"/>
        </a:solidFill>
        <a:latin typeface="Verdana" pitchFamily="34" charset="0"/>
        <a:ea typeface="+mn-ea"/>
        <a:cs typeface="+mn-cs"/>
      </a:defRPr>
    </a:lvl8pPr>
    <a:lvl9pPr marL="3657600" algn="l" defTabSz="914400" rtl="0" eaLnBrk="1" latinLnBrk="0" hangingPunct="1">
      <a:defRPr sz="2400"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CCFF33"/>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24" y="1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l" defTabSz="931863">
              <a:defRPr sz="1200">
                <a:latin typeface="Arial" charset="0"/>
              </a:defRPr>
            </a:lvl1pPr>
          </a:lstStyle>
          <a:p>
            <a:endParaRPr lang="en-US"/>
          </a:p>
        </p:txBody>
      </p:sp>
      <p:sp>
        <p:nvSpPr>
          <p:cNvPr id="2051" name="Rectangle 3"/>
          <p:cNvSpPr>
            <a:spLocks noGrp="1" noChangeArrowheads="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931863">
              <a:defRPr sz="1200">
                <a:latin typeface="Arial" charset="0"/>
              </a:defRPr>
            </a:lvl1pPr>
          </a:lstStyle>
          <a:p>
            <a:fld id="{F23CC061-9666-4852-AE8A-CC73185EBC7D}" type="datetime1">
              <a:rPr lang="en-US"/>
              <a:pPr/>
              <a:t>3/28/2016</a:t>
            </a:fld>
            <a:endParaRPr lang="en-US"/>
          </a:p>
        </p:txBody>
      </p:sp>
      <p:sp>
        <p:nvSpPr>
          <p:cNvPr id="2052" name="Rectangle 4"/>
          <p:cNvSpPr>
            <a:spLocks noGrp="1" noRot="1" noChangeAspect="1" noChangeArrowheads="1"/>
          </p:cNvSpPr>
          <p:nvPr>
            <p:ph type="sldImg" idx="2"/>
          </p:nvPr>
        </p:nvSpPr>
        <p:spPr bwMode="auto">
          <a:xfrm>
            <a:off x="1181100" y="696913"/>
            <a:ext cx="4648200" cy="3486150"/>
          </a:xfrm>
          <a:prstGeom prst="rect">
            <a:avLst/>
          </a:prstGeom>
          <a:noFill/>
          <a:ln w="9525">
            <a:noFill/>
            <a:miter lim="800000"/>
            <a:headEnd/>
            <a:tailEnd/>
          </a:ln>
        </p:spPr>
      </p:sp>
      <p:sp>
        <p:nvSpPr>
          <p:cNvPr id="2053"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4"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l" defTabSz="931863">
              <a:defRPr sz="1200">
                <a:latin typeface="Arial" charset="0"/>
              </a:defRPr>
            </a:lvl1pPr>
          </a:lstStyle>
          <a:p>
            <a:endParaRPr lang="en-US"/>
          </a:p>
        </p:txBody>
      </p:sp>
      <p:sp>
        <p:nvSpPr>
          <p:cNvPr id="2055"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931863">
              <a:defRPr sz="1200">
                <a:latin typeface="Arial" charset="0"/>
              </a:defRPr>
            </a:lvl1pPr>
          </a:lstStyle>
          <a:p>
            <a:fld id="{8333DCD9-DC80-4F44-A062-49665592B07A}" type="slidenum">
              <a:rPr lang="en-US"/>
              <a:pPr/>
              <a:t>‹#›</a:t>
            </a:fld>
            <a:endParaRPr lang="en-US"/>
          </a:p>
        </p:txBody>
      </p:sp>
    </p:spTree>
    <p:extLst>
      <p:ext uri="{BB962C8B-B14F-4D97-AF65-F5344CB8AC3E}">
        <p14:creationId xmlns:p14="http://schemas.microsoft.com/office/powerpoint/2010/main" val="35418440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p:sp>
      <p:sp>
        <p:nvSpPr>
          <p:cNvPr id="9113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miter lim="800000"/>
                <a:headEnd/>
                <a:tailEnd/>
              </a14:hiddenLine>
            </a:ext>
          </a:extLst>
        </p:spPr>
        <p:txBody>
          <a:bodyPr/>
          <a:lstStyle/>
          <a:p>
            <a:endParaRPr lang="en-I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46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8333DCD9-DC80-4F44-A062-49665592B07A}" type="slidenum">
              <a:rPr lang="en-US" smtClean="0"/>
              <a:pPr/>
              <a:t>48</a:t>
            </a:fld>
            <a:endParaRPr lang="en-US"/>
          </a:p>
        </p:txBody>
      </p:sp>
    </p:spTree>
    <p:extLst>
      <p:ext uri="{BB962C8B-B14F-4D97-AF65-F5344CB8AC3E}">
        <p14:creationId xmlns:p14="http://schemas.microsoft.com/office/powerpoint/2010/main" val="2336326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8333DCD9-DC80-4F44-A062-49665592B07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lvl1pPr>
              <a:defRPr/>
            </a:lvl1pPr>
          </a:lstStyle>
          <a:p>
            <a:fld id="{A4BFD8C7-C042-4E83-92D1-CBEED31069AF}" type="datetime1">
              <a:rPr lang="en-US"/>
              <a:pPr/>
              <a:t>3/28/2016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1FC8814-49C8-4374-8385-C4FE4B51527F}"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fld id="{C61FD1FD-040B-4532-BB0A-D09FF342E3AE}" type="datetime1">
              <a:rPr lang="en-US"/>
              <a:pPr/>
              <a:t>3/28/2016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F2E447A-40EB-4C52-8118-CC101AB4454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fld id="{C7008B7E-2ADC-4C8F-BBB4-80E0C0641FE0}" type="datetime1">
              <a:rPr lang="en-US"/>
              <a:pPr/>
              <a:t>3/28/2016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4C7485-7696-4DD2-AD79-4379E37EBD0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IN"/>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a:xfrm>
            <a:off x="457200" y="6248400"/>
            <a:ext cx="2133600" cy="457200"/>
          </a:xfrm>
        </p:spPr>
        <p:txBody>
          <a:bodyPr/>
          <a:lstStyle>
            <a:lvl1pPr>
              <a:defRPr/>
            </a:lvl1pPr>
          </a:lstStyle>
          <a:p>
            <a:fld id="{802C7C21-27BF-464E-9619-B6516BD9409B}" type="datetime1">
              <a:rPr lang="en-US"/>
              <a:pPr/>
              <a:t>3/28/2016</a:t>
            </a:fld>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934200" y="6324600"/>
            <a:ext cx="2133600" cy="457200"/>
          </a:xfrm>
        </p:spPr>
        <p:txBody>
          <a:bodyPr/>
          <a:lstStyle>
            <a:lvl1pPr>
              <a:defRPr/>
            </a:lvl1pPr>
          </a:lstStyle>
          <a:p>
            <a:fld id="{5FD5E43E-032F-43D0-A0BD-DD60576C88D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fld id="{3E41A0D7-72B5-4785-BCBB-7261BC3C9D78}" type="datetime1">
              <a:rPr lang="en-US"/>
              <a:pPr/>
              <a:t>3/28/2016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7538B08-4479-4960-AC3A-E7AA128B2AF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6DA2707-7578-4FBD-9CD7-C58C744D7EF6}" type="datetime1">
              <a:rPr lang="en-US"/>
              <a:pPr/>
              <a:t>3/28/2016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E93C618-E548-4FA2-990C-215B21AE141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lvl1pPr>
              <a:defRPr/>
            </a:lvl1pPr>
          </a:lstStyle>
          <a:p>
            <a:fld id="{9AEE1260-D529-4976-8DF4-AF806F80A153}" type="datetime1">
              <a:rPr lang="en-US"/>
              <a:pPr/>
              <a:t>3/28/2016</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7D18AD6-F1D4-4258-AD24-5A0656560E3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lvl1pPr>
              <a:defRPr/>
            </a:lvl1pPr>
          </a:lstStyle>
          <a:p>
            <a:fld id="{BD13CE09-6F37-4F6B-B4C6-BCB2E05FDA4F}" type="datetime1">
              <a:rPr lang="en-US"/>
              <a:pPr/>
              <a:t>3/28/2016</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5860A7A-AA6A-4D86-B970-26DDD5E4521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lvl1pPr>
              <a:defRPr/>
            </a:lvl1pPr>
          </a:lstStyle>
          <a:p>
            <a:fld id="{EE556915-B212-4BB4-B5DF-54EEB7341CA0}" type="datetime1">
              <a:rPr lang="en-US"/>
              <a:pPr/>
              <a:t>3/28/2016</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78BEB84-EF90-4C79-B0D8-146643D8A57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B0834CC0-0235-4784-848A-809149AF7414}" type="datetime1">
              <a:rPr lang="en-US"/>
              <a:pPr/>
              <a:t>3/28/2016</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CD51F0F-B6FC-4FDA-A964-C6C98523DE7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DA718BD-B99C-4F01-BC9C-EDF5A0F3CA02}" type="datetime1">
              <a:rPr lang="en-US"/>
              <a:pPr/>
              <a:t>3/28/2016</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F001649-48B6-457F-B42F-B5C54C97DFDA}"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826258E-5684-4554-88A9-987C0740C906}" type="datetime1">
              <a:rPr lang="en-US"/>
              <a:pPr/>
              <a:t>3/28/2016</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248B055-096E-4CD8-8662-2AC5CD2E79C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000"/>
            </a:lvl1pPr>
          </a:lstStyle>
          <a:p>
            <a:fld id="{708248A3-97AA-4DF4-A6EC-2CF897D11B18}" type="datetime1">
              <a:rPr lang="en-US"/>
              <a:pPr/>
              <a:t>3/28/2016</a:t>
            </a:fld>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000"/>
            </a:lvl1pPr>
          </a:lstStyle>
          <a:p>
            <a:endParaRPr lang="en-US"/>
          </a:p>
        </p:txBody>
      </p:sp>
      <p:sp>
        <p:nvSpPr>
          <p:cNvPr id="1030" name="Rectangle 6"/>
          <p:cNvSpPr>
            <a:spLocks noGrp="1" noChangeArrowheads="1"/>
          </p:cNvSpPr>
          <p:nvPr>
            <p:ph type="sldNum" sz="quarter" idx="4"/>
          </p:nvPr>
        </p:nvSpPr>
        <p:spPr bwMode="auto">
          <a:xfrm>
            <a:off x="6934200" y="6324600"/>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3200"/>
            </a:lvl1pPr>
          </a:lstStyle>
          <a:p>
            <a:fld id="{39971C41-8697-4BD9-8E6B-A6E35C444564}" type="slidenum">
              <a:rPr lang="en-US"/>
              <a:pPr/>
              <a:t>‹#›</a:t>
            </a:fld>
            <a:endParaRPr lang="en-US"/>
          </a:p>
        </p:txBody>
      </p:sp>
      <p:sp>
        <p:nvSpPr>
          <p:cNvPr id="1031" name="Rectangle 7"/>
          <p:cNvSpPr>
            <a:spLocks noChangeArrowheads="1"/>
          </p:cNvSpPr>
          <p:nvPr/>
        </p:nvSpPr>
        <p:spPr bwMode="auto">
          <a:xfrm>
            <a:off x="0" y="0"/>
            <a:ext cx="228600" cy="2286000"/>
          </a:xfrm>
          <a:prstGeom prst="rect">
            <a:avLst/>
          </a:prstGeom>
          <a:solidFill>
            <a:schemeClr val="bg2"/>
          </a:solidFill>
          <a:ln w="9525">
            <a:noFill/>
            <a:miter lim="800000"/>
            <a:headEnd/>
            <a:tailEnd/>
          </a:ln>
        </p:spPr>
        <p:txBody>
          <a:bodyPr wrap="none" anchor="ctr"/>
          <a:lstStyle/>
          <a:p>
            <a:pPr algn="ctr"/>
            <a:endParaRPr lang="en-US">
              <a:latin typeface="Times New Roman" pitchFamily="18" charset="0"/>
            </a:endParaRPr>
          </a:p>
        </p:txBody>
      </p:sp>
      <p:sp>
        <p:nvSpPr>
          <p:cNvPr id="1032" name="Line 8"/>
          <p:cNvSpPr>
            <a:spLocks noChangeShapeType="1"/>
          </p:cNvSpPr>
          <p:nvPr/>
        </p:nvSpPr>
        <p:spPr bwMode="auto">
          <a:xfrm>
            <a:off x="457200" y="1447800"/>
            <a:ext cx="8077200" cy="0"/>
          </a:xfrm>
          <a:prstGeom prst="line">
            <a:avLst/>
          </a:prstGeom>
          <a:noFill/>
          <a:ln w="19050">
            <a:solidFill>
              <a:schemeClr val="tx2"/>
            </a:solidFill>
            <a:round/>
            <a:headEnd/>
            <a:tailEnd/>
          </a:ln>
        </p:spPr>
        <p:txBody>
          <a:bodyPr/>
          <a:lstStyle/>
          <a:p>
            <a:endParaRPr lang="en-IN"/>
          </a:p>
        </p:txBody>
      </p:sp>
      <p:sp>
        <p:nvSpPr>
          <p:cNvPr id="1033" name="Rectangle 9"/>
          <p:cNvSpPr>
            <a:spLocks noChangeArrowheads="1"/>
          </p:cNvSpPr>
          <p:nvPr/>
        </p:nvSpPr>
        <p:spPr bwMode="auto">
          <a:xfrm>
            <a:off x="0" y="2286000"/>
            <a:ext cx="228600" cy="2286000"/>
          </a:xfrm>
          <a:prstGeom prst="rect">
            <a:avLst/>
          </a:prstGeom>
          <a:solidFill>
            <a:schemeClr val="accent2"/>
          </a:solidFill>
          <a:ln w="9525">
            <a:noFill/>
            <a:miter lim="800000"/>
            <a:headEnd/>
            <a:tailEnd/>
          </a:ln>
        </p:spPr>
        <p:txBody>
          <a:bodyPr wrap="none" anchor="ctr"/>
          <a:lstStyle/>
          <a:p>
            <a:pPr algn="ctr"/>
            <a:endParaRPr lang="en-US">
              <a:latin typeface="Times New Roman" pitchFamily="18" charset="0"/>
            </a:endParaRPr>
          </a:p>
        </p:txBody>
      </p:sp>
      <p:sp>
        <p:nvSpPr>
          <p:cNvPr id="1034" name="Rectangle 10"/>
          <p:cNvSpPr>
            <a:spLocks noChangeArrowheads="1"/>
          </p:cNvSpPr>
          <p:nvPr/>
        </p:nvSpPr>
        <p:spPr bwMode="auto">
          <a:xfrm>
            <a:off x="0" y="4572000"/>
            <a:ext cx="228600" cy="2286000"/>
          </a:xfrm>
          <a:prstGeom prst="rect">
            <a:avLst/>
          </a:prstGeom>
          <a:solidFill>
            <a:schemeClr val="tx2"/>
          </a:solidFill>
          <a:ln w="9525">
            <a:noFill/>
            <a:miter lim="800000"/>
            <a:headEnd/>
            <a:tailEnd/>
          </a:ln>
        </p:spPr>
        <p:txBody>
          <a:bodyPr wrap="none" anchor="ctr"/>
          <a:lstStyle/>
          <a:p>
            <a:pPr algn="ctr"/>
            <a:endParaRPr lang="en-US">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Garamond" pitchFamily="18" charset="0"/>
        </a:defRPr>
      </a:lvl2pPr>
      <a:lvl3pPr algn="l" rtl="0" eaLnBrk="0" fontAlgn="base" hangingPunct="0">
        <a:spcBef>
          <a:spcPct val="0"/>
        </a:spcBef>
        <a:spcAft>
          <a:spcPct val="0"/>
        </a:spcAft>
        <a:defRPr sz="4400">
          <a:solidFill>
            <a:schemeClr val="tx2"/>
          </a:solidFill>
          <a:latin typeface="Garamond" pitchFamily="18" charset="0"/>
        </a:defRPr>
      </a:lvl3pPr>
      <a:lvl4pPr algn="l" rtl="0" eaLnBrk="0" fontAlgn="base" hangingPunct="0">
        <a:spcBef>
          <a:spcPct val="0"/>
        </a:spcBef>
        <a:spcAft>
          <a:spcPct val="0"/>
        </a:spcAft>
        <a:defRPr sz="4400">
          <a:solidFill>
            <a:schemeClr val="tx2"/>
          </a:solidFill>
          <a:latin typeface="Garamond" pitchFamily="18" charset="0"/>
        </a:defRPr>
      </a:lvl4pPr>
      <a:lvl5pPr algn="l" rtl="0" eaLnBrk="0" fontAlgn="base" hangingPunct="0">
        <a:spcBef>
          <a:spcPct val="0"/>
        </a:spcBef>
        <a:spcAft>
          <a:spcPct val="0"/>
        </a:spcAft>
        <a:defRPr sz="4400">
          <a:solidFill>
            <a:schemeClr val="tx2"/>
          </a:solidFill>
          <a:latin typeface="Garamond" pitchFamily="18" charset="0"/>
        </a:defRPr>
      </a:lvl5pPr>
      <a:lvl6pPr marL="457200" algn="l" rtl="0" eaLnBrk="0" fontAlgn="base" hangingPunct="0">
        <a:spcBef>
          <a:spcPct val="0"/>
        </a:spcBef>
        <a:spcAft>
          <a:spcPct val="0"/>
        </a:spcAft>
        <a:defRPr sz="4400">
          <a:solidFill>
            <a:schemeClr val="tx2"/>
          </a:solidFill>
          <a:latin typeface="Garamond" pitchFamily="18" charset="0"/>
        </a:defRPr>
      </a:lvl6pPr>
      <a:lvl7pPr marL="914400" algn="l" rtl="0" eaLnBrk="0" fontAlgn="base" hangingPunct="0">
        <a:spcBef>
          <a:spcPct val="0"/>
        </a:spcBef>
        <a:spcAft>
          <a:spcPct val="0"/>
        </a:spcAft>
        <a:defRPr sz="4400">
          <a:solidFill>
            <a:schemeClr val="tx2"/>
          </a:solidFill>
          <a:latin typeface="Garamond" pitchFamily="18" charset="0"/>
        </a:defRPr>
      </a:lvl7pPr>
      <a:lvl8pPr marL="1371600" algn="l" rtl="0" eaLnBrk="0" fontAlgn="base" hangingPunct="0">
        <a:spcBef>
          <a:spcPct val="0"/>
        </a:spcBef>
        <a:spcAft>
          <a:spcPct val="0"/>
        </a:spcAft>
        <a:defRPr sz="4400">
          <a:solidFill>
            <a:schemeClr val="tx2"/>
          </a:solidFill>
          <a:latin typeface="Garamond" pitchFamily="18" charset="0"/>
        </a:defRPr>
      </a:lvl8pPr>
      <a:lvl9pPr marL="1828800" algn="l" rtl="0" eaLnBrk="0" fontAlgn="base" hangingPunct="0">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defRPr>
      </a:lvl5pPr>
      <a:lvl6pPr marL="2514600" indent="-228600" algn="l" rtl="0"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defRPr>
      </a:lvl6pPr>
      <a:lvl7pPr marL="2971800" indent="-228600" algn="l" rtl="0"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defRPr>
      </a:lvl7pPr>
      <a:lvl8pPr marL="3429000" indent="-228600" algn="l" rtl="0"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defRPr>
      </a:lvl8pPr>
      <a:lvl9pPr marL="3886200" indent="-228600" algn="l" rtl="0"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0.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11.jpeg"/><Relationship Id="rId4" Type="http://schemas.openxmlformats.org/officeDocument/2006/relationships/hyperlink" Target="http://images.google.co.in/imgres?imgurl=http://www.farmstaynewzealand.co.nz/photo-gallery/18.jpg&amp;imgrefurl=http://www.farmstaynewzealand.co.nz/photo-gallery/18.html&amp;usg=__YRM24KPysB-msdopv78YNLQFCRg=&amp;h=413&amp;w=550&amp;sz=42&amp;hl=en&amp;start=10&amp;um=1&amp;tbnid=cwcVHyAh5hqhIM:&amp;tbnh=100&amp;tbnw=133&amp;prev=/images?q=hydro+station&amp;um=1&amp;hl=en&amp;sa=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7.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9.emf"/><Relationship Id="rId5" Type="http://schemas.openxmlformats.org/officeDocument/2006/relationships/package" Target="../embeddings/Microsoft_Excel_Worksheet1.xlsx"/><Relationship Id="rId4"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24A3A489-0779-447D-99DA-B18EA3FB278C}" type="slidenum">
              <a:rPr lang="en-US" sz="3200"/>
              <a:pPr/>
              <a:t>1</a:t>
            </a:fld>
            <a:endParaRPr lang="en-US" sz="3200"/>
          </a:p>
        </p:txBody>
      </p:sp>
      <p:sp>
        <p:nvSpPr>
          <p:cNvPr id="3075" name="Rectangle 2"/>
          <p:cNvSpPr>
            <a:spLocks noGrp="1" noChangeArrowheads="1"/>
          </p:cNvSpPr>
          <p:nvPr>
            <p:ph type="ctrTitle" idx="4294967295"/>
          </p:nvPr>
        </p:nvSpPr>
        <p:spPr>
          <a:xfrm>
            <a:off x="685800" y="844550"/>
            <a:ext cx="7772400" cy="2127250"/>
          </a:xfrm>
        </p:spPr>
        <p:txBody>
          <a:bodyPr/>
          <a:lstStyle/>
          <a:p>
            <a:pPr algn="ctr" eaLnBrk="1" hangingPunct="1"/>
            <a:r>
              <a:rPr lang="en-IN" sz="5400" dirty="0" smtClean="0"/>
              <a:t>Sharing of Interstate transmission charges and losses Regulations</a:t>
            </a:r>
            <a:endParaRPr lang="en-US" sz="5300" dirty="0"/>
          </a:p>
        </p:txBody>
      </p:sp>
      <p:sp>
        <p:nvSpPr>
          <p:cNvPr id="3080" name="Text Box 8"/>
          <p:cNvSpPr txBox="1">
            <a:spLocks noChangeArrowheads="1"/>
          </p:cNvSpPr>
          <p:nvPr/>
        </p:nvSpPr>
        <p:spPr bwMode="auto">
          <a:xfrm>
            <a:off x="5562600" y="4572000"/>
            <a:ext cx="3071816" cy="1569660"/>
          </a:xfrm>
          <a:prstGeom prst="rect">
            <a:avLst/>
          </a:prstGeom>
          <a:solidFill>
            <a:schemeClr val="accent1"/>
          </a:solidFill>
          <a:ln w="9525">
            <a:solidFill>
              <a:schemeClr val="tx1"/>
            </a:solidFill>
            <a:miter lim="800000"/>
            <a:headEnd/>
            <a:tailEnd/>
          </a:ln>
          <a:effectLst/>
        </p:spPr>
        <p:txBody>
          <a:bodyPr wrap="square">
            <a:spAutoFit/>
          </a:bodyPr>
          <a:lstStyle/>
          <a:p>
            <a:r>
              <a:rPr lang="en-US" dirty="0"/>
              <a:t>By</a:t>
            </a:r>
          </a:p>
          <a:p>
            <a:r>
              <a:rPr lang="en-US" dirty="0" err="1"/>
              <a:t>Shilpa</a:t>
            </a:r>
            <a:r>
              <a:rPr lang="en-US" dirty="0"/>
              <a:t> </a:t>
            </a:r>
            <a:r>
              <a:rPr lang="en-US" dirty="0" err="1" smtClean="0"/>
              <a:t>Agarwal</a:t>
            </a:r>
            <a:endParaRPr lang="en-US" dirty="0" smtClean="0"/>
          </a:p>
          <a:p>
            <a:r>
              <a:rPr lang="en-US" dirty="0" smtClean="0"/>
              <a:t>Dy. Chief (</a:t>
            </a:r>
            <a:r>
              <a:rPr lang="en-US" dirty="0" err="1" smtClean="0"/>
              <a:t>Engg</a:t>
            </a:r>
            <a:r>
              <a:rPr lang="en-US" dirty="0" smtClean="0"/>
              <a:t>.)</a:t>
            </a:r>
          </a:p>
          <a:p>
            <a:r>
              <a:rPr lang="en-US" dirty="0" smtClean="0"/>
              <a:t>CERC</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904DE28D-874A-4127-AF56-17095DC592C0}" type="slidenum">
              <a:rPr lang="en-US" sz="3200"/>
              <a:pPr/>
              <a:t>10</a:t>
            </a:fld>
            <a:endParaRPr lang="en-US" sz="3200"/>
          </a:p>
        </p:txBody>
      </p:sp>
      <p:sp>
        <p:nvSpPr>
          <p:cNvPr id="16387" name="Rectangle 4"/>
          <p:cNvSpPr>
            <a:spLocks noGrp="1" noChangeArrowheads="1"/>
          </p:cNvSpPr>
          <p:nvPr>
            <p:ph type="ctrTitle" idx="4294967295"/>
          </p:nvPr>
        </p:nvSpPr>
        <p:spPr>
          <a:xfrm>
            <a:off x="685800" y="685800"/>
            <a:ext cx="7772400" cy="2127250"/>
          </a:xfrm>
        </p:spPr>
        <p:txBody>
          <a:bodyPr/>
          <a:lstStyle/>
          <a:p>
            <a:pPr algn="ctr" eaLnBrk="1" hangingPunct="1"/>
            <a:r>
              <a:rPr lang="en-US" sz="5800"/>
              <a:t>Transmission Pricing</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F93FDF16-915B-4D8A-B4B5-39A825D8A838}" type="slidenum">
              <a:rPr lang="en-US" sz="3200"/>
              <a:pPr/>
              <a:t>11</a:t>
            </a:fld>
            <a:endParaRPr lang="en-US" sz="3200"/>
          </a:p>
        </p:txBody>
      </p:sp>
      <p:pic>
        <p:nvPicPr>
          <p:cNvPr id="17411" name="Picture 2" descr="shutterstock_24690994_rs"/>
          <p:cNvPicPr>
            <a:picLocks noChangeAspect="1" noChangeArrowheads="1"/>
          </p:cNvPicPr>
          <p:nvPr/>
        </p:nvPicPr>
        <p:blipFill>
          <a:blip r:embed="rId3"/>
          <a:srcRect/>
          <a:stretch>
            <a:fillRect/>
          </a:stretch>
        </p:blipFill>
        <p:spPr bwMode="auto">
          <a:xfrm>
            <a:off x="4800600" y="1066800"/>
            <a:ext cx="1219200" cy="914400"/>
          </a:xfrm>
          <a:prstGeom prst="rect">
            <a:avLst/>
          </a:prstGeom>
          <a:noFill/>
          <a:ln w="9525">
            <a:noFill/>
            <a:miter lim="800000"/>
            <a:headEnd/>
            <a:tailEnd/>
          </a:ln>
        </p:spPr>
      </p:pic>
      <p:pic>
        <p:nvPicPr>
          <p:cNvPr id="17412" name="Picture 3" descr="shutterstock_24690994_rs"/>
          <p:cNvPicPr>
            <a:picLocks noChangeAspect="1" noChangeArrowheads="1"/>
          </p:cNvPicPr>
          <p:nvPr/>
        </p:nvPicPr>
        <p:blipFill>
          <a:blip r:embed="rId3"/>
          <a:srcRect/>
          <a:stretch>
            <a:fillRect/>
          </a:stretch>
        </p:blipFill>
        <p:spPr bwMode="auto">
          <a:xfrm>
            <a:off x="4953000" y="2781300"/>
            <a:ext cx="1066800" cy="800100"/>
          </a:xfrm>
          <a:prstGeom prst="rect">
            <a:avLst/>
          </a:prstGeom>
          <a:noFill/>
          <a:ln w="9525">
            <a:noFill/>
            <a:miter lim="800000"/>
            <a:headEnd/>
            <a:tailEnd/>
          </a:ln>
        </p:spPr>
      </p:pic>
      <p:pic>
        <p:nvPicPr>
          <p:cNvPr id="17413" name="Picture 4" descr="shutterstock_24690994_rs"/>
          <p:cNvPicPr>
            <a:picLocks noChangeAspect="1" noChangeArrowheads="1"/>
          </p:cNvPicPr>
          <p:nvPr/>
        </p:nvPicPr>
        <p:blipFill>
          <a:blip r:embed="rId3"/>
          <a:srcRect/>
          <a:stretch>
            <a:fillRect/>
          </a:stretch>
        </p:blipFill>
        <p:spPr bwMode="auto">
          <a:xfrm>
            <a:off x="4419600" y="3943350"/>
            <a:ext cx="1447800" cy="1085850"/>
          </a:xfrm>
          <a:prstGeom prst="rect">
            <a:avLst/>
          </a:prstGeom>
          <a:noFill/>
          <a:ln w="9525">
            <a:noFill/>
            <a:miter lim="800000"/>
            <a:headEnd/>
            <a:tailEnd/>
          </a:ln>
        </p:spPr>
      </p:pic>
      <p:sp>
        <p:nvSpPr>
          <p:cNvPr id="17414" name="Text Box 5"/>
          <p:cNvSpPr txBox="1">
            <a:spLocks noChangeArrowheads="1"/>
          </p:cNvSpPr>
          <p:nvPr/>
        </p:nvSpPr>
        <p:spPr bwMode="auto">
          <a:xfrm>
            <a:off x="1143000" y="3352800"/>
            <a:ext cx="10858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1000MW</a:t>
            </a:r>
            <a:endParaRPr lang="en-IN" altLang="en-US" sz="1800" b="1">
              <a:solidFill>
                <a:srgbClr val="FF0000"/>
              </a:solidFill>
              <a:latin typeface="Times New Roman" pitchFamily="18" charset="0"/>
            </a:endParaRPr>
          </a:p>
        </p:txBody>
      </p:sp>
      <p:sp>
        <p:nvSpPr>
          <p:cNvPr id="17415" name="Text Box 6"/>
          <p:cNvSpPr txBox="1">
            <a:spLocks noChangeArrowheads="1"/>
          </p:cNvSpPr>
          <p:nvPr/>
        </p:nvSpPr>
        <p:spPr bwMode="auto">
          <a:xfrm>
            <a:off x="5867400" y="1676400"/>
            <a:ext cx="9715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500MW</a:t>
            </a:r>
            <a:endParaRPr lang="en-IN" altLang="en-US" sz="1800" b="1">
              <a:solidFill>
                <a:srgbClr val="FF0000"/>
              </a:solidFill>
              <a:latin typeface="Times New Roman" pitchFamily="18" charset="0"/>
            </a:endParaRPr>
          </a:p>
        </p:txBody>
      </p:sp>
      <p:sp>
        <p:nvSpPr>
          <p:cNvPr id="17416" name="Text Box 7"/>
          <p:cNvSpPr txBox="1">
            <a:spLocks noChangeArrowheads="1"/>
          </p:cNvSpPr>
          <p:nvPr/>
        </p:nvSpPr>
        <p:spPr bwMode="auto">
          <a:xfrm>
            <a:off x="5867400" y="3276600"/>
            <a:ext cx="9715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300MW</a:t>
            </a:r>
            <a:endParaRPr lang="en-IN" altLang="en-US" sz="1800" b="1">
              <a:solidFill>
                <a:srgbClr val="FF0000"/>
              </a:solidFill>
              <a:latin typeface="Times New Roman" pitchFamily="18" charset="0"/>
            </a:endParaRPr>
          </a:p>
        </p:txBody>
      </p:sp>
      <p:sp>
        <p:nvSpPr>
          <p:cNvPr id="17417" name="Text Box 8"/>
          <p:cNvSpPr txBox="1">
            <a:spLocks noChangeArrowheads="1"/>
          </p:cNvSpPr>
          <p:nvPr/>
        </p:nvSpPr>
        <p:spPr bwMode="auto">
          <a:xfrm>
            <a:off x="5867400" y="4724400"/>
            <a:ext cx="9715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200MW</a:t>
            </a:r>
            <a:endParaRPr lang="en-IN" altLang="en-US" sz="1800" b="1">
              <a:solidFill>
                <a:srgbClr val="FF0000"/>
              </a:solidFill>
              <a:latin typeface="Times New Roman" pitchFamily="18" charset="0"/>
            </a:endParaRPr>
          </a:p>
        </p:txBody>
      </p:sp>
      <p:sp>
        <p:nvSpPr>
          <p:cNvPr id="17418" name="Oval 9"/>
          <p:cNvSpPr>
            <a:spLocks noChangeArrowheads="1"/>
          </p:cNvSpPr>
          <p:nvPr/>
        </p:nvSpPr>
        <p:spPr bwMode="auto">
          <a:xfrm>
            <a:off x="4495800" y="4953000"/>
            <a:ext cx="228600" cy="76200"/>
          </a:xfrm>
          <a:prstGeom prst="ellipse">
            <a:avLst/>
          </a:prstGeom>
          <a:solidFill>
            <a:schemeClr val="tx1"/>
          </a:solidFill>
          <a:ln w="9525">
            <a:solidFill>
              <a:schemeClr val="tx1"/>
            </a:solidFill>
            <a:round/>
            <a:headEnd/>
            <a:tailEnd/>
          </a:ln>
        </p:spPr>
        <p:txBody>
          <a:bodyPr wrap="none" anchor="ctr"/>
          <a:lstStyle/>
          <a:p>
            <a:pPr algn="l"/>
            <a:endParaRPr lang="en-GB" altLang="en-US" sz="1800">
              <a:latin typeface="Arial" charset="0"/>
            </a:endParaRPr>
          </a:p>
        </p:txBody>
      </p:sp>
      <p:grpSp>
        <p:nvGrpSpPr>
          <p:cNvPr id="17419" name="Group 11"/>
          <p:cNvGrpSpPr>
            <a:grpSpLocks/>
          </p:cNvGrpSpPr>
          <p:nvPr/>
        </p:nvGrpSpPr>
        <p:grpSpPr bwMode="auto">
          <a:xfrm>
            <a:off x="2057400" y="1905000"/>
            <a:ext cx="3048000" cy="3124200"/>
            <a:chOff x="0" y="0"/>
            <a:chExt cx="1920" cy="1968"/>
          </a:xfrm>
        </p:grpSpPr>
        <p:sp>
          <p:nvSpPr>
            <p:cNvPr id="17420" name="Line 11"/>
            <p:cNvSpPr>
              <a:spLocks noChangeShapeType="1"/>
            </p:cNvSpPr>
            <p:nvPr/>
          </p:nvSpPr>
          <p:spPr bwMode="auto">
            <a:xfrm flipV="1">
              <a:off x="528" y="0"/>
              <a:ext cx="1392" cy="624"/>
            </a:xfrm>
            <a:prstGeom prst="line">
              <a:avLst/>
            </a:prstGeom>
            <a:noFill/>
            <a:ln w="76200">
              <a:solidFill>
                <a:schemeClr val="tx1"/>
              </a:solidFill>
              <a:round/>
              <a:headEnd/>
              <a:tailEnd/>
            </a:ln>
          </p:spPr>
          <p:txBody>
            <a:bodyPr/>
            <a:lstStyle/>
            <a:p>
              <a:endParaRPr lang="en-IN"/>
            </a:p>
          </p:txBody>
        </p:sp>
        <p:sp>
          <p:nvSpPr>
            <p:cNvPr id="17421" name="Line 12"/>
            <p:cNvSpPr>
              <a:spLocks noChangeShapeType="1"/>
            </p:cNvSpPr>
            <p:nvPr/>
          </p:nvSpPr>
          <p:spPr bwMode="auto">
            <a:xfrm>
              <a:off x="528" y="864"/>
              <a:ext cx="1392" cy="192"/>
            </a:xfrm>
            <a:prstGeom prst="line">
              <a:avLst/>
            </a:prstGeom>
            <a:noFill/>
            <a:ln w="57150">
              <a:solidFill>
                <a:schemeClr val="tx1"/>
              </a:solidFill>
              <a:round/>
              <a:headEnd/>
              <a:tailEnd/>
            </a:ln>
          </p:spPr>
          <p:txBody>
            <a:bodyPr/>
            <a:lstStyle/>
            <a:p>
              <a:endParaRPr lang="en-IN"/>
            </a:p>
          </p:txBody>
        </p:sp>
        <p:sp>
          <p:nvSpPr>
            <p:cNvPr id="17422" name="Line 13"/>
            <p:cNvSpPr>
              <a:spLocks noChangeShapeType="1"/>
            </p:cNvSpPr>
            <p:nvPr/>
          </p:nvSpPr>
          <p:spPr bwMode="auto">
            <a:xfrm>
              <a:off x="528" y="1056"/>
              <a:ext cx="1056" cy="912"/>
            </a:xfrm>
            <a:prstGeom prst="line">
              <a:avLst/>
            </a:prstGeom>
            <a:noFill/>
            <a:ln w="57150">
              <a:solidFill>
                <a:schemeClr val="tx1"/>
              </a:solidFill>
              <a:round/>
              <a:headEnd/>
              <a:tailEnd/>
            </a:ln>
          </p:spPr>
          <p:txBody>
            <a:bodyPr/>
            <a:lstStyle/>
            <a:p>
              <a:endParaRPr lang="en-IN"/>
            </a:p>
          </p:txBody>
        </p:sp>
        <p:sp>
          <p:nvSpPr>
            <p:cNvPr id="17423" name="Line 14"/>
            <p:cNvSpPr>
              <a:spLocks noChangeShapeType="1"/>
            </p:cNvSpPr>
            <p:nvPr/>
          </p:nvSpPr>
          <p:spPr bwMode="auto">
            <a:xfrm>
              <a:off x="0" y="816"/>
              <a:ext cx="528" cy="0"/>
            </a:xfrm>
            <a:prstGeom prst="line">
              <a:avLst/>
            </a:prstGeom>
            <a:noFill/>
            <a:ln w="57150">
              <a:solidFill>
                <a:schemeClr val="tx1"/>
              </a:solidFill>
              <a:round/>
              <a:headEnd/>
              <a:tailEnd/>
            </a:ln>
          </p:spPr>
          <p:txBody>
            <a:bodyPr/>
            <a:lstStyle/>
            <a:p>
              <a:endParaRPr lang="en-IN"/>
            </a:p>
          </p:txBody>
        </p:sp>
        <p:sp>
          <p:nvSpPr>
            <p:cNvPr id="17424" name="Line 15"/>
            <p:cNvSpPr>
              <a:spLocks noChangeShapeType="1"/>
            </p:cNvSpPr>
            <p:nvPr/>
          </p:nvSpPr>
          <p:spPr bwMode="auto">
            <a:xfrm>
              <a:off x="528" y="432"/>
              <a:ext cx="0" cy="864"/>
            </a:xfrm>
            <a:prstGeom prst="line">
              <a:avLst/>
            </a:prstGeom>
            <a:noFill/>
            <a:ln w="57150">
              <a:solidFill>
                <a:schemeClr val="tx1"/>
              </a:solidFill>
              <a:round/>
              <a:headEnd/>
              <a:tailEnd/>
            </a:ln>
          </p:spPr>
          <p:txBody>
            <a:bodyPr/>
            <a:lstStyle/>
            <a:p>
              <a:endParaRPr lang="en-IN"/>
            </a:p>
          </p:txBody>
        </p:sp>
      </p:grpSp>
      <p:grpSp>
        <p:nvGrpSpPr>
          <p:cNvPr id="17425" name="Group 17"/>
          <p:cNvGrpSpPr>
            <a:grpSpLocks/>
          </p:cNvGrpSpPr>
          <p:nvPr/>
        </p:nvGrpSpPr>
        <p:grpSpPr bwMode="auto">
          <a:xfrm>
            <a:off x="1371600" y="2514600"/>
            <a:ext cx="889000" cy="760413"/>
            <a:chOff x="0" y="0"/>
            <a:chExt cx="1782" cy="2087"/>
          </a:xfrm>
        </p:grpSpPr>
        <p:sp>
          <p:nvSpPr>
            <p:cNvPr id="17426" name="AutoShape 17"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17427" name="AutoShape 18"/>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17428" name="AutoShape 19"/>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7429" name="AutoShape 20"/>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7430" name="AutoShape 21"/>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7431" name="AutoShape 22"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17432" name="Freeform 23"/>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17433" name="Rectangle 24"/>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7434" name="Rectangle 25"/>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7435" name="Rectangle 26"/>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7436" name="Rectangle 27"/>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7437" name="Rectangle 28"/>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sp>
        <p:nvSpPr>
          <p:cNvPr id="17438" name="Text Box 29"/>
          <p:cNvSpPr txBox="1">
            <a:spLocks noChangeArrowheads="1"/>
          </p:cNvSpPr>
          <p:nvPr/>
        </p:nvSpPr>
        <p:spPr bwMode="auto">
          <a:xfrm>
            <a:off x="2667000" y="762000"/>
            <a:ext cx="2133600" cy="581025"/>
          </a:xfrm>
          <a:prstGeom prst="rect">
            <a:avLst/>
          </a:prstGeom>
          <a:noFill/>
          <a:ln w="9525">
            <a:noFill/>
            <a:miter lim="800000"/>
            <a:headEnd/>
            <a:tailEnd/>
          </a:ln>
        </p:spPr>
        <p:txBody>
          <a:bodyPr wrap="none">
            <a:spAutoFit/>
          </a:bodyPr>
          <a:lstStyle/>
          <a:p>
            <a:pPr algn="ctr"/>
            <a:r>
              <a:rPr lang="en-US" sz="1600" b="1">
                <a:solidFill>
                  <a:srgbClr val="000099"/>
                </a:solidFill>
                <a:latin typeface="Times New Roman" pitchFamily="18" charset="0"/>
              </a:rPr>
              <a:t>Transmission Charges</a:t>
            </a:r>
          </a:p>
          <a:p>
            <a:pPr algn="ctr"/>
            <a:r>
              <a:rPr lang="en-US" sz="1600" b="1">
                <a:solidFill>
                  <a:srgbClr val="000099"/>
                </a:solidFill>
                <a:latin typeface="Times New Roman" pitchFamily="18" charset="0"/>
              </a:rPr>
              <a:t>(Tariff)</a:t>
            </a:r>
            <a:endParaRPr lang="en-IN" altLang="en-US" sz="1600" b="1">
              <a:solidFill>
                <a:srgbClr val="000099"/>
              </a:solidFill>
              <a:latin typeface="Times New Roman" pitchFamily="18" charset="0"/>
            </a:endParaRPr>
          </a:p>
        </p:txBody>
      </p:sp>
      <p:sp>
        <p:nvSpPr>
          <p:cNvPr id="17439" name="Text Box 30"/>
          <p:cNvSpPr txBox="1">
            <a:spLocks noChangeArrowheads="1"/>
          </p:cNvSpPr>
          <p:nvPr/>
        </p:nvSpPr>
        <p:spPr bwMode="auto">
          <a:xfrm>
            <a:off x="6911975" y="274638"/>
            <a:ext cx="692150" cy="336550"/>
          </a:xfrm>
          <a:prstGeom prst="rect">
            <a:avLst/>
          </a:prstGeom>
          <a:noFill/>
          <a:ln w="9525">
            <a:noFill/>
            <a:miter lim="800000"/>
            <a:headEnd/>
            <a:tailEnd/>
          </a:ln>
        </p:spPr>
        <p:txBody>
          <a:bodyPr wrap="none">
            <a:spAutoFit/>
          </a:bodyPr>
          <a:lstStyle/>
          <a:p>
            <a:pPr algn="ctr"/>
            <a:r>
              <a:rPr lang="en-US" sz="1600" b="1">
                <a:solidFill>
                  <a:srgbClr val="000099"/>
                </a:solidFill>
                <a:latin typeface="Times New Roman" pitchFamily="18" charset="0"/>
              </a:rPr>
              <a:t>Share</a:t>
            </a:r>
            <a:endParaRPr lang="en-IN" altLang="en-US" sz="1600" b="1">
              <a:solidFill>
                <a:srgbClr val="000099"/>
              </a:solidFill>
              <a:latin typeface="Times New Roman" pitchFamily="18" charset="0"/>
            </a:endParaRPr>
          </a:p>
        </p:txBody>
      </p:sp>
      <p:sp>
        <p:nvSpPr>
          <p:cNvPr id="17440" name="Text Box 31"/>
          <p:cNvSpPr txBox="1">
            <a:spLocks noChangeArrowheads="1"/>
          </p:cNvSpPr>
          <p:nvPr/>
        </p:nvSpPr>
        <p:spPr bwMode="auto">
          <a:xfrm>
            <a:off x="5867400" y="773113"/>
            <a:ext cx="1042988" cy="304800"/>
          </a:xfrm>
          <a:prstGeom prst="rect">
            <a:avLst/>
          </a:prstGeom>
          <a:noFill/>
          <a:ln w="9525">
            <a:noFill/>
            <a:miter lim="800000"/>
            <a:headEnd/>
            <a:tailEnd/>
          </a:ln>
        </p:spPr>
        <p:txBody>
          <a:bodyPr wrap="none">
            <a:spAutoFit/>
          </a:bodyPr>
          <a:lstStyle/>
          <a:p>
            <a:pPr algn="l"/>
            <a:r>
              <a:rPr lang="en-US" sz="1400" b="1">
                <a:solidFill>
                  <a:srgbClr val="FF0000"/>
                </a:solidFill>
                <a:latin typeface="Times New Roman" pitchFamily="18" charset="0"/>
              </a:rPr>
              <a:t>Generation</a:t>
            </a:r>
            <a:endParaRPr lang="en-IN" altLang="en-US" sz="1400" b="1">
              <a:solidFill>
                <a:srgbClr val="FF0000"/>
              </a:solidFill>
              <a:latin typeface="Times New Roman" pitchFamily="18" charset="0"/>
            </a:endParaRPr>
          </a:p>
        </p:txBody>
      </p:sp>
      <p:sp>
        <p:nvSpPr>
          <p:cNvPr id="17441" name="Text Box 32"/>
          <p:cNvSpPr txBox="1">
            <a:spLocks noChangeArrowheads="1"/>
          </p:cNvSpPr>
          <p:nvPr/>
        </p:nvSpPr>
        <p:spPr bwMode="auto">
          <a:xfrm>
            <a:off x="7620000" y="750888"/>
            <a:ext cx="1104900" cy="304800"/>
          </a:xfrm>
          <a:prstGeom prst="rect">
            <a:avLst/>
          </a:prstGeom>
          <a:noFill/>
          <a:ln w="9525">
            <a:noFill/>
            <a:miter lim="800000"/>
            <a:headEnd/>
            <a:tailEnd/>
          </a:ln>
        </p:spPr>
        <p:txBody>
          <a:bodyPr wrap="none">
            <a:spAutoFit/>
          </a:bodyPr>
          <a:lstStyle/>
          <a:p>
            <a:pPr algn="l"/>
            <a:r>
              <a:rPr lang="en-US" sz="1400" b="1">
                <a:solidFill>
                  <a:srgbClr val="000099"/>
                </a:solidFill>
                <a:latin typeface="Times New Roman" pitchFamily="18" charset="0"/>
              </a:rPr>
              <a:t>Tr. Charges</a:t>
            </a:r>
            <a:endParaRPr lang="en-IN" altLang="en-US" sz="1400" b="1">
              <a:solidFill>
                <a:srgbClr val="000099"/>
              </a:solidFill>
              <a:latin typeface="Times New Roman" pitchFamily="18" charset="0"/>
            </a:endParaRPr>
          </a:p>
        </p:txBody>
      </p:sp>
      <p:sp>
        <p:nvSpPr>
          <p:cNvPr id="17442" name="Text Box 33"/>
          <p:cNvSpPr txBox="1">
            <a:spLocks noChangeArrowheads="1"/>
          </p:cNvSpPr>
          <p:nvPr/>
        </p:nvSpPr>
        <p:spPr bwMode="auto">
          <a:xfrm>
            <a:off x="3276600" y="1252538"/>
            <a:ext cx="946150" cy="336550"/>
          </a:xfrm>
          <a:prstGeom prst="rect">
            <a:avLst/>
          </a:prstGeom>
          <a:noFill/>
          <a:ln w="9525">
            <a:noFill/>
            <a:miter lim="800000"/>
            <a:headEnd/>
            <a:tailEnd/>
          </a:ln>
        </p:spPr>
        <p:txBody>
          <a:bodyPr wrap="none">
            <a:spAutoFit/>
          </a:bodyPr>
          <a:lstStyle/>
          <a:p>
            <a:pPr algn="l"/>
            <a:r>
              <a:rPr lang="en-US" sz="1600" b="1">
                <a:solidFill>
                  <a:srgbClr val="000099"/>
                </a:solidFill>
                <a:latin typeface="Times New Roman" pitchFamily="18" charset="0"/>
              </a:rPr>
              <a:t>Rs. 50 cr</a:t>
            </a:r>
            <a:endParaRPr lang="en-IN" altLang="en-US" sz="1600" b="1">
              <a:solidFill>
                <a:srgbClr val="000099"/>
              </a:solidFill>
              <a:latin typeface="Times New Roman" pitchFamily="18" charset="0"/>
            </a:endParaRPr>
          </a:p>
        </p:txBody>
      </p:sp>
      <p:sp>
        <p:nvSpPr>
          <p:cNvPr id="17443" name="Text Box 34"/>
          <p:cNvSpPr txBox="1">
            <a:spLocks noChangeArrowheads="1"/>
          </p:cNvSpPr>
          <p:nvPr/>
        </p:nvSpPr>
        <p:spPr bwMode="auto">
          <a:xfrm>
            <a:off x="7639050" y="1676400"/>
            <a:ext cx="927100" cy="366713"/>
          </a:xfrm>
          <a:prstGeom prst="rect">
            <a:avLst/>
          </a:prstGeom>
          <a:noFill/>
          <a:ln w="9525">
            <a:noFill/>
            <a:miter lim="800000"/>
            <a:headEnd/>
            <a:tailEnd/>
          </a:ln>
        </p:spPr>
        <p:txBody>
          <a:bodyPr wrap="none">
            <a:spAutoFit/>
          </a:bodyPr>
          <a:lstStyle/>
          <a:p>
            <a:pPr algn="l"/>
            <a:r>
              <a:rPr lang="en-US" sz="1800" b="1">
                <a:solidFill>
                  <a:srgbClr val="000099"/>
                </a:solidFill>
                <a:latin typeface="Times New Roman" pitchFamily="18" charset="0"/>
              </a:rPr>
              <a:t>Rs.25cr</a:t>
            </a:r>
            <a:endParaRPr lang="en-IN" altLang="en-US" sz="1800" b="1">
              <a:solidFill>
                <a:srgbClr val="000099"/>
              </a:solidFill>
              <a:latin typeface="Times New Roman" pitchFamily="18" charset="0"/>
            </a:endParaRPr>
          </a:p>
        </p:txBody>
      </p:sp>
      <p:sp>
        <p:nvSpPr>
          <p:cNvPr id="17444" name="Text Box 35"/>
          <p:cNvSpPr txBox="1">
            <a:spLocks noChangeArrowheads="1"/>
          </p:cNvSpPr>
          <p:nvPr/>
        </p:nvSpPr>
        <p:spPr bwMode="auto">
          <a:xfrm>
            <a:off x="7639050" y="3276600"/>
            <a:ext cx="927100" cy="366713"/>
          </a:xfrm>
          <a:prstGeom prst="rect">
            <a:avLst/>
          </a:prstGeom>
          <a:noFill/>
          <a:ln w="9525">
            <a:noFill/>
            <a:miter lim="800000"/>
            <a:headEnd/>
            <a:tailEnd/>
          </a:ln>
        </p:spPr>
        <p:txBody>
          <a:bodyPr wrap="none">
            <a:spAutoFit/>
          </a:bodyPr>
          <a:lstStyle/>
          <a:p>
            <a:pPr algn="l"/>
            <a:r>
              <a:rPr lang="en-US" sz="1800" b="1">
                <a:solidFill>
                  <a:srgbClr val="000099"/>
                </a:solidFill>
                <a:latin typeface="Times New Roman" pitchFamily="18" charset="0"/>
              </a:rPr>
              <a:t>Rs.15cr</a:t>
            </a:r>
            <a:endParaRPr lang="en-IN" altLang="en-US" sz="1800" b="1">
              <a:solidFill>
                <a:srgbClr val="000099"/>
              </a:solidFill>
              <a:latin typeface="Times New Roman" pitchFamily="18" charset="0"/>
            </a:endParaRPr>
          </a:p>
        </p:txBody>
      </p:sp>
      <p:sp>
        <p:nvSpPr>
          <p:cNvPr id="17445" name="Text Box 36"/>
          <p:cNvSpPr txBox="1">
            <a:spLocks noChangeArrowheads="1"/>
          </p:cNvSpPr>
          <p:nvPr/>
        </p:nvSpPr>
        <p:spPr bwMode="auto">
          <a:xfrm>
            <a:off x="7639050" y="4724400"/>
            <a:ext cx="927100" cy="366713"/>
          </a:xfrm>
          <a:prstGeom prst="rect">
            <a:avLst/>
          </a:prstGeom>
          <a:noFill/>
          <a:ln w="9525">
            <a:noFill/>
            <a:miter lim="800000"/>
            <a:headEnd/>
            <a:tailEnd/>
          </a:ln>
        </p:spPr>
        <p:txBody>
          <a:bodyPr wrap="none">
            <a:spAutoFit/>
          </a:bodyPr>
          <a:lstStyle/>
          <a:p>
            <a:pPr algn="l"/>
            <a:r>
              <a:rPr lang="en-US" sz="1800" b="1">
                <a:solidFill>
                  <a:srgbClr val="000099"/>
                </a:solidFill>
                <a:latin typeface="Times New Roman" pitchFamily="18" charset="0"/>
              </a:rPr>
              <a:t>Rs.10cr</a:t>
            </a:r>
            <a:endParaRPr lang="en-IN" altLang="en-US" sz="1800" b="1">
              <a:solidFill>
                <a:srgbClr val="000099"/>
              </a:solidFill>
              <a:latin typeface="Times New Roman" pitchFamily="18" charset="0"/>
            </a:endParaRPr>
          </a:p>
        </p:txBody>
      </p:sp>
      <p:sp>
        <p:nvSpPr>
          <p:cNvPr id="17446" name="Text Box 37"/>
          <p:cNvSpPr txBox="1">
            <a:spLocks noChangeArrowheads="1"/>
          </p:cNvSpPr>
          <p:nvPr/>
        </p:nvSpPr>
        <p:spPr bwMode="auto">
          <a:xfrm>
            <a:off x="914400" y="5638800"/>
            <a:ext cx="7367588" cy="915988"/>
          </a:xfrm>
          <a:prstGeom prst="rect">
            <a:avLst/>
          </a:prstGeom>
          <a:noFill/>
          <a:ln w="9525">
            <a:noFill/>
            <a:miter lim="800000"/>
            <a:headEnd/>
            <a:tailEnd/>
          </a:ln>
        </p:spPr>
        <p:txBody>
          <a:bodyPr wrap="none">
            <a:spAutoFit/>
          </a:bodyPr>
          <a:lstStyle/>
          <a:p>
            <a:pPr marL="261938" indent="-261938" algn="l">
              <a:buFont typeface="Wingdings" pitchFamily="2" charset="2"/>
              <a:buChar char="§"/>
            </a:pPr>
            <a:r>
              <a:rPr lang="en-US" sz="1800">
                <a:latin typeface="Times New Roman" pitchFamily="18" charset="0"/>
              </a:rPr>
              <a:t>Sharing of Tr, Charges based on Contracts</a:t>
            </a:r>
          </a:p>
          <a:p>
            <a:pPr marL="261938" indent="-261938" algn="l">
              <a:buFont typeface="Wingdings" pitchFamily="2" charset="2"/>
              <a:buChar char="§"/>
            </a:pPr>
            <a:r>
              <a:rPr lang="en-US" sz="1800">
                <a:latin typeface="Times New Roman" pitchFamily="18" charset="0"/>
              </a:rPr>
              <a:t>Beneficiaries of Generation are </a:t>
            </a:r>
            <a:r>
              <a:rPr lang="en-US" sz="1800" b="1">
                <a:solidFill>
                  <a:srgbClr val="000099"/>
                </a:solidFill>
                <a:latin typeface="Times New Roman" pitchFamily="18" charset="0"/>
              </a:rPr>
              <a:t>SYNONYMOUS</a:t>
            </a:r>
            <a:r>
              <a:rPr lang="en-US" sz="1800">
                <a:latin typeface="Times New Roman" pitchFamily="18" charset="0"/>
              </a:rPr>
              <a:t> with Users of Tr. System</a:t>
            </a:r>
          </a:p>
          <a:p>
            <a:pPr marL="261938" indent="-261938" algn="l">
              <a:buFont typeface="Wingdings" pitchFamily="2" charset="2"/>
              <a:buChar char="§"/>
            </a:pPr>
            <a:r>
              <a:rPr lang="en-US" sz="1800">
                <a:latin typeface="Times New Roman" pitchFamily="18" charset="0"/>
              </a:rPr>
              <a:t>Since Beneficiaries are identifiable their consent is obtainable</a:t>
            </a:r>
            <a:endParaRPr lang="en-IN" altLang="en-US" sz="1800">
              <a:latin typeface="Times New Roman" pitchFamily="18" charset="0"/>
            </a:endParaRPr>
          </a:p>
        </p:txBody>
      </p:sp>
      <p:sp>
        <p:nvSpPr>
          <p:cNvPr id="17447" name="Text Box 38"/>
          <p:cNvSpPr txBox="1">
            <a:spLocks noChangeArrowheads="1"/>
          </p:cNvSpPr>
          <p:nvPr/>
        </p:nvSpPr>
        <p:spPr bwMode="auto">
          <a:xfrm>
            <a:off x="152400" y="152400"/>
            <a:ext cx="4078288" cy="400050"/>
          </a:xfrm>
          <a:prstGeom prst="rect">
            <a:avLst/>
          </a:prstGeom>
          <a:noFill/>
          <a:ln w="9525">
            <a:noFill/>
            <a:miter lim="800000"/>
            <a:headEnd/>
            <a:tailEnd/>
          </a:ln>
        </p:spPr>
        <p:txBody>
          <a:bodyPr wrap="none">
            <a:spAutoFit/>
          </a:bodyPr>
          <a:lstStyle/>
          <a:p>
            <a:pPr algn="l"/>
            <a:r>
              <a:rPr lang="en-US" sz="2000" b="1">
                <a:latin typeface="Times New Roman" pitchFamily="18" charset="0"/>
                <a:cs typeface="Times New Roman" pitchFamily="18" charset="0"/>
              </a:rPr>
              <a:t>Mechanism for Investment consent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425"/>
                                        </p:tgtEl>
                                        <p:attrNameLst>
                                          <p:attrName>style.visibility</p:attrName>
                                        </p:attrNameLst>
                                      </p:cBhvr>
                                      <p:to>
                                        <p:strVal val="visible"/>
                                      </p:to>
                                    </p:set>
                                    <p:animEffect transition="in" filter="fade">
                                      <p:cBhvr>
                                        <p:cTn id="7" dur="500"/>
                                        <p:tgtEl>
                                          <p:spTgt spid="174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419"/>
                                        </p:tgtEl>
                                        <p:attrNameLst>
                                          <p:attrName>style.visibility</p:attrName>
                                        </p:attrNameLst>
                                      </p:cBhvr>
                                      <p:to>
                                        <p:strVal val="visible"/>
                                      </p:to>
                                    </p:set>
                                    <p:animEffect transition="in" filter="wipe(left)">
                                      <p:cBhvr>
                                        <p:cTn id="12" dur="500"/>
                                        <p:tgtEl>
                                          <p:spTgt spid="174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438"/>
                                        </p:tgtEl>
                                        <p:attrNameLst>
                                          <p:attrName>style.visibility</p:attrName>
                                        </p:attrNameLst>
                                      </p:cBhvr>
                                      <p:to>
                                        <p:strVal val="visible"/>
                                      </p:to>
                                    </p:set>
                                    <p:animEffect transition="in" filter="fade">
                                      <p:cBhvr>
                                        <p:cTn id="17" dur="500"/>
                                        <p:tgtEl>
                                          <p:spTgt spid="1743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442"/>
                                        </p:tgtEl>
                                        <p:attrNameLst>
                                          <p:attrName>style.visibility</p:attrName>
                                        </p:attrNameLst>
                                      </p:cBhvr>
                                      <p:to>
                                        <p:strVal val="visible"/>
                                      </p:to>
                                    </p:set>
                                    <p:animEffect transition="in" filter="fade">
                                      <p:cBhvr>
                                        <p:cTn id="20" dur="500"/>
                                        <p:tgtEl>
                                          <p:spTgt spid="1744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414"/>
                                        </p:tgtEl>
                                        <p:attrNameLst>
                                          <p:attrName>style.visibility</p:attrName>
                                        </p:attrNameLst>
                                      </p:cBhvr>
                                      <p:to>
                                        <p:strVal val="visible"/>
                                      </p:to>
                                    </p:set>
                                    <p:animEffect transition="in" filter="fade">
                                      <p:cBhvr>
                                        <p:cTn id="25" dur="500"/>
                                        <p:tgtEl>
                                          <p:spTgt spid="174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415"/>
                                        </p:tgtEl>
                                        <p:attrNameLst>
                                          <p:attrName>style.visibility</p:attrName>
                                        </p:attrNameLst>
                                      </p:cBhvr>
                                      <p:to>
                                        <p:strVal val="visible"/>
                                      </p:to>
                                    </p:set>
                                    <p:animEffect transition="in" filter="fade">
                                      <p:cBhvr>
                                        <p:cTn id="28" dur="500"/>
                                        <p:tgtEl>
                                          <p:spTgt spid="174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416"/>
                                        </p:tgtEl>
                                        <p:attrNameLst>
                                          <p:attrName>style.visibility</p:attrName>
                                        </p:attrNameLst>
                                      </p:cBhvr>
                                      <p:to>
                                        <p:strVal val="visible"/>
                                      </p:to>
                                    </p:set>
                                    <p:animEffect transition="in" filter="fade">
                                      <p:cBhvr>
                                        <p:cTn id="31" dur="500"/>
                                        <p:tgtEl>
                                          <p:spTgt spid="174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417"/>
                                        </p:tgtEl>
                                        <p:attrNameLst>
                                          <p:attrName>style.visibility</p:attrName>
                                        </p:attrNameLst>
                                      </p:cBhvr>
                                      <p:to>
                                        <p:strVal val="visible"/>
                                      </p:to>
                                    </p:set>
                                    <p:animEffect transition="in" filter="fade">
                                      <p:cBhvr>
                                        <p:cTn id="34" dur="500"/>
                                        <p:tgtEl>
                                          <p:spTgt spid="174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440"/>
                                        </p:tgtEl>
                                        <p:attrNameLst>
                                          <p:attrName>style.visibility</p:attrName>
                                        </p:attrNameLst>
                                      </p:cBhvr>
                                      <p:to>
                                        <p:strVal val="visible"/>
                                      </p:to>
                                    </p:set>
                                    <p:animEffect transition="in" filter="fade">
                                      <p:cBhvr>
                                        <p:cTn id="37" dur="500"/>
                                        <p:tgtEl>
                                          <p:spTgt spid="174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439"/>
                                        </p:tgtEl>
                                        <p:attrNameLst>
                                          <p:attrName>style.visibility</p:attrName>
                                        </p:attrNameLst>
                                      </p:cBhvr>
                                      <p:to>
                                        <p:strVal val="visible"/>
                                      </p:to>
                                    </p:set>
                                    <p:animEffect transition="in" filter="fade">
                                      <p:cBhvr>
                                        <p:cTn id="40" dur="500"/>
                                        <p:tgtEl>
                                          <p:spTgt spid="1743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7441"/>
                                        </p:tgtEl>
                                        <p:attrNameLst>
                                          <p:attrName>style.visibility</p:attrName>
                                        </p:attrNameLst>
                                      </p:cBhvr>
                                      <p:to>
                                        <p:strVal val="visible"/>
                                      </p:to>
                                    </p:set>
                                    <p:animEffect transition="in" filter="fade">
                                      <p:cBhvr>
                                        <p:cTn id="45" dur="500"/>
                                        <p:tgtEl>
                                          <p:spTgt spid="1744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443"/>
                                        </p:tgtEl>
                                        <p:attrNameLst>
                                          <p:attrName>style.visibility</p:attrName>
                                        </p:attrNameLst>
                                      </p:cBhvr>
                                      <p:to>
                                        <p:strVal val="visible"/>
                                      </p:to>
                                    </p:set>
                                    <p:animEffect transition="in" filter="fade">
                                      <p:cBhvr>
                                        <p:cTn id="48" dur="500"/>
                                        <p:tgtEl>
                                          <p:spTgt spid="174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444"/>
                                        </p:tgtEl>
                                        <p:attrNameLst>
                                          <p:attrName>style.visibility</p:attrName>
                                        </p:attrNameLst>
                                      </p:cBhvr>
                                      <p:to>
                                        <p:strVal val="visible"/>
                                      </p:to>
                                    </p:set>
                                    <p:animEffect transition="in" filter="fade">
                                      <p:cBhvr>
                                        <p:cTn id="51" dur="500"/>
                                        <p:tgtEl>
                                          <p:spTgt spid="1744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445"/>
                                        </p:tgtEl>
                                        <p:attrNameLst>
                                          <p:attrName>style.visibility</p:attrName>
                                        </p:attrNameLst>
                                      </p:cBhvr>
                                      <p:to>
                                        <p:strVal val="visible"/>
                                      </p:to>
                                    </p:set>
                                    <p:animEffect transition="in" filter="fade">
                                      <p:cBhvr>
                                        <p:cTn id="54" dur="500"/>
                                        <p:tgtEl>
                                          <p:spTgt spid="1744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7446"/>
                                        </p:tgtEl>
                                        <p:attrNameLst>
                                          <p:attrName>style.visibility</p:attrName>
                                        </p:attrNameLst>
                                      </p:cBhvr>
                                      <p:to>
                                        <p:strVal val="visible"/>
                                      </p:to>
                                    </p:set>
                                    <p:animEffect transition="in" filter="fade">
                                      <p:cBhvr>
                                        <p:cTn id="59" dur="500"/>
                                        <p:tgtEl>
                                          <p:spTgt spid="17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utoUpdateAnimBg="0"/>
      <p:bldP spid="17415" grpId="0" autoUpdateAnimBg="0"/>
      <p:bldP spid="17416" grpId="0" autoUpdateAnimBg="0"/>
      <p:bldP spid="17417" grpId="0" autoUpdateAnimBg="0"/>
      <p:bldP spid="17438" grpId="0" autoUpdateAnimBg="0"/>
      <p:bldP spid="17439" grpId="0" autoUpdateAnimBg="0"/>
      <p:bldP spid="17440" grpId="0" autoUpdateAnimBg="0"/>
      <p:bldP spid="17441" grpId="0" autoUpdateAnimBg="0"/>
      <p:bldP spid="17442" grpId="0" autoUpdateAnimBg="0"/>
      <p:bldP spid="17443" grpId="0" autoUpdateAnimBg="0"/>
      <p:bldP spid="17444" grpId="0" autoUpdateAnimBg="0"/>
      <p:bldP spid="17445" grpId="0" autoUpdateAnimBg="0"/>
      <p:bldP spid="17446"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6F03394D-3135-4994-AF22-92CBABA45F22}" type="slidenum">
              <a:rPr lang="en-US" sz="3200"/>
              <a:pPr/>
              <a:t>12</a:t>
            </a:fld>
            <a:endParaRPr lang="en-US" sz="3200"/>
          </a:p>
        </p:txBody>
      </p:sp>
      <p:pic>
        <p:nvPicPr>
          <p:cNvPr id="18435" name="Picture 2" descr="shutterstock_24690994_rs"/>
          <p:cNvPicPr>
            <a:picLocks noChangeAspect="1" noChangeArrowheads="1"/>
          </p:cNvPicPr>
          <p:nvPr/>
        </p:nvPicPr>
        <p:blipFill>
          <a:blip r:embed="rId3"/>
          <a:srcRect/>
          <a:stretch>
            <a:fillRect/>
          </a:stretch>
        </p:blipFill>
        <p:spPr bwMode="auto">
          <a:xfrm>
            <a:off x="609600" y="4038600"/>
            <a:ext cx="1371600" cy="1028700"/>
          </a:xfrm>
          <a:prstGeom prst="rect">
            <a:avLst/>
          </a:prstGeom>
          <a:noFill/>
          <a:ln w="9525">
            <a:noFill/>
            <a:miter lim="800000"/>
            <a:headEnd/>
            <a:tailEnd/>
          </a:ln>
        </p:spPr>
      </p:pic>
      <p:pic>
        <p:nvPicPr>
          <p:cNvPr id="18436" name="Picture 3" descr="shutterstock_24690994_rs"/>
          <p:cNvPicPr>
            <a:picLocks noChangeAspect="1" noChangeArrowheads="1"/>
          </p:cNvPicPr>
          <p:nvPr/>
        </p:nvPicPr>
        <p:blipFill>
          <a:blip r:embed="rId3"/>
          <a:srcRect/>
          <a:stretch>
            <a:fillRect/>
          </a:stretch>
        </p:blipFill>
        <p:spPr bwMode="auto">
          <a:xfrm>
            <a:off x="4800600" y="1066800"/>
            <a:ext cx="1219200" cy="914400"/>
          </a:xfrm>
          <a:prstGeom prst="rect">
            <a:avLst/>
          </a:prstGeom>
          <a:noFill/>
          <a:ln w="9525">
            <a:noFill/>
            <a:miter lim="800000"/>
            <a:headEnd/>
            <a:tailEnd/>
          </a:ln>
        </p:spPr>
      </p:pic>
      <p:pic>
        <p:nvPicPr>
          <p:cNvPr id="18437" name="Picture 4" descr="shutterstock_24690994_rs"/>
          <p:cNvPicPr>
            <a:picLocks noChangeAspect="1" noChangeArrowheads="1"/>
          </p:cNvPicPr>
          <p:nvPr/>
        </p:nvPicPr>
        <p:blipFill>
          <a:blip r:embed="rId3"/>
          <a:srcRect/>
          <a:stretch>
            <a:fillRect/>
          </a:stretch>
        </p:blipFill>
        <p:spPr bwMode="auto">
          <a:xfrm>
            <a:off x="4953000" y="2781300"/>
            <a:ext cx="1066800" cy="800100"/>
          </a:xfrm>
          <a:prstGeom prst="rect">
            <a:avLst/>
          </a:prstGeom>
          <a:noFill/>
          <a:ln w="9525">
            <a:noFill/>
            <a:miter lim="800000"/>
            <a:headEnd/>
            <a:tailEnd/>
          </a:ln>
        </p:spPr>
      </p:pic>
      <p:sp>
        <p:nvSpPr>
          <p:cNvPr id="18438" name="Line 5"/>
          <p:cNvSpPr>
            <a:spLocks noChangeShapeType="1"/>
          </p:cNvSpPr>
          <p:nvPr/>
        </p:nvSpPr>
        <p:spPr bwMode="auto">
          <a:xfrm>
            <a:off x="2895600" y="3276600"/>
            <a:ext cx="2209800" cy="304800"/>
          </a:xfrm>
          <a:prstGeom prst="line">
            <a:avLst/>
          </a:prstGeom>
          <a:noFill/>
          <a:ln w="57150">
            <a:solidFill>
              <a:schemeClr val="tx1"/>
            </a:solidFill>
            <a:round/>
            <a:headEnd/>
            <a:tailEnd/>
          </a:ln>
        </p:spPr>
        <p:txBody>
          <a:bodyPr/>
          <a:lstStyle/>
          <a:p>
            <a:endParaRPr lang="en-IN"/>
          </a:p>
        </p:txBody>
      </p:sp>
      <p:sp>
        <p:nvSpPr>
          <p:cNvPr id="18439" name="Text Box 6"/>
          <p:cNvSpPr txBox="1">
            <a:spLocks noChangeArrowheads="1"/>
          </p:cNvSpPr>
          <p:nvPr/>
        </p:nvSpPr>
        <p:spPr bwMode="auto">
          <a:xfrm>
            <a:off x="1143000" y="3352800"/>
            <a:ext cx="10858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1000MW</a:t>
            </a:r>
            <a:endParaRPr lang="en-IN" altLang="en-US" sz="1800" b="1">
              <a:solidFill>
                <a:srgbClr val="FF0000"/>
              </a:solidFill>
              <a:latin typeface="Times New Roman" pitchFamily="18" charset="0"/>
            </a:endParaRPr>
          </a:p>
        </p:txBody>
      </p:sp>
      <p:sp>
        <p:nvSpPr>
          <p:cNvPr id="18440" name="Text Box 7"/>
          <p:cNvSpPr txBox="1">
            <a:spLocks noChangeArrowheads="1"/>
          </p:cNvSpPr>
          <p:nvPr/>
        </p:nvSpPr>
        <p:spPr bwMode="auto">
          <a:xfrm>
            <a:off x="5867400" y="1676400"/>
            <a:ext cx="9715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500MW</a:t>
            </a:r>
            <a:endParaRPr lang="en-IN" altLang="en-US" sz="1800" b="1">
              <a:solidFill>
                <a:srgbClr val="FF0000"/>
              </a:solidFill>
              <a:latin typeface="Times New Roman" pitchFamily="18" charset="0"/>
            </a:endParaRPr>
          </a:p>
        </p:txBody>
      </p:sp>
      <p:sp>
        <p:nvSpPr>
          <p:cNvPr id="18441" name="Text Box 8"/>
          <p:cNvSpPr txBox="1">
            <a:spLocks noChangeArrowheads="1"/>
          </p:cNvSpPr>
          <p:nvPr/>
        </p:nvSpPr>
        <p:spPr bwMode="auto">
          <a:xfrm>
            <a:off x="5867400" y="3276600"/>
            <a:ext cx="9715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300MW</a:t>
            </a:r>
            <a:endParaRPr lang="en-IN" altLang="en-US" sz="1800" b="1">
              <a:solidFill>
                <a:srgbClr val="FF0000"/>
              </a:solidFill>
              <a:latin typeface="Times New Roman" pitchFamily="18" charset="0"/>
            </a:endParaRPr>
          </a:p>
        </p:txBody>
      </p:sp>
      <p:sp>
        <p:nvSpPr>
          <p:cNvPr id="18442" name="Text Box 9"/>
          <p:cNvSpPr txBox="1">
            <a:spLocks noChangeArrowheads="1"/>
          </p:cNvSpPr>
          <p:nvPr/>
        </p:nvSpPr>
        <p:spPr bwMode="auto">
          <a:xfrm>
            <a:off x="5867400" y="4724400"/>
            <a:ext cx="9715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200MW</a:t>
            </a:r>
            <a:endParaRPr lang="en-IN" altLang="en-US" sz="1800" b="1">
              <a:solidFill>
                <a:srgbClr val="FF0000"/>
              </a:solidFill>
              <a:latin typeface="Times New Roman" pitchFamily="18" charset="0"/>
            </a:endParaRPr>
          </a:p>
        </p:txBody>
      </p:sp>
      <p:sp>
        <p:nvSpPr>
          <p:cNvPr id="18443" name="Oval 10"/>
          <p:cNvSpPr>
            <a:spLocks noChangeArrowheads="1"/>
          </p:cNvSpPr>
          <p:nvPr/>
        </p:nvSpPr>
        <p:spPr bwMode="auto">
          <a:xfrm>
            <a:off x="4495800" y="4953000"/>
            <a:ext cx="228600" cy="76200"/>
          </a:xfrm>
          <a:prstGeom prst="ellipse">
            <a:avLst/>
          </a:prstGeom>
          <a:solidFill>
            <a:schemeClr val="tx1"/>
          </a:solidFill>
          <a:ln w="9525">
            <a:solidFill>
              <a:schemeClr val="tx1"/>
            </a:solidFill>
            <a:round/>
            <a:headEnd/>
            <a:tailEnd/>
          </a:ln>
        </p:spPr>
        <p:txBody>
          <a:bodyPr wrap="none" anchor="ctr"/>
          <a:lstStyle/>
          <a:p>
            <a:pPr algn="l"/>
            <a:endParaRPr lang="en-GB" altLang="en-US" sz="1800">
              <a:latin typeface="Arial" charset="0"/>
            </a:endParaRPr>
          </a:p>
        </p:txBody>
      </p:sp>
      <p:sp>
        <p:nvSpPr>
          <p:cNvPr id="18444" name="Line 11"/>
          <p:cNvSpPr>
            <a:spLocks noChangeShapeType="1"/>
          </p:cNvSpPr>
          <p:nvPr/>
        </p:nvSpPr>
        <p:spPr bwMode="auto">
          <a:xfrm>
            <a:off x="2057400" y="3200400"/>
            <a:ext cx="838200" cy="0"/>
          </a:xfrm>
          <a:prstGeom prst="line">
            <a:avLst/>
          </a:prstGeom>
          <a:noFill/>
          <a:ln w="57150">
            <a:solidFill>
              <a:schemeClr val="tx1"/>
            </a:solidFill>
            <a:round/>
            <a:headEnd/>
            <a:tailEnd/>
          </a:ln>
        </p:spPr>
        <p:txBody>
          <a:bodyPr/>
          <a:lstStyle/>
          <a:p>
            <a:endParaRPr lang="en-IN"/>
          </a:p>
        </p:txBody>
      </p:sp>
      <p:pic>
        <p:nvPicPr>
          <p:cNvPr id="18445" name="Picture 12" descr="shutterstock_24690994_rs"/>
          <p:cNvPicPr>
            <a:picLocks noChangeAspect="1" noChangeArrowheads="1"/>
          </p:cNvPicPr>
          <p:nvPr/>
        </p:nvPicPr>
        <p:blipFill>
          <a:blip r:embed="rId3"/>
          <a:srcRect/>
          <a:stretch>
            <a:fillRect/>
          </a:stretch>
        </p:blipFill>
        <p:spPr bwMode="auto">
          <a:xfrm>
            <a:off x="6934200" y="5181600"/>
            <a:ext cx="990600" cy="742950"/>
          </a:xfrm>
          <a:prstGeom prst="rect">
            <a:avLst/>
          </a:prstGeom>
          <a:noFill/>
          <a:ln w="9525">
            <a:noFill/>
            <a:miter lim="800000"/>
            <a:headEnd/>
            <a:tailEnd/>
          </a:ln>
        </p:spPr>
      </p:pic>
      <p:pic>
        <p:nvPicPr>
          <p:cNvPr id="18446" name="Picture 13" descr="shutterstock_24690994_rs"/>
          <p:cNvPicPr>
            <a:picLocks noChangeAspect="1" noChangeArrowheads="1"/>
          </p:cNvPicPr>
          <p:nvPr/>
        </p:nvPicPr>
        <p:blipFill>
          <a:blip r:embed="rId3"/>
          <a:srcRect/>
          <a:stretch>
            <a:fillRect/>
          </a:stretch>
        </p:blipFill>
        <p:spPr bwMode="auto">
          <a:xfrm>
            <a:off x="7391400" y="2152650"/>
            <a:ext cx="990600" cy="742950"/>
          </a:xfrm>
          <a:prstGeom prst="rect">
            <a:avLst/>
          </a:prstGeom>
          <a:noFill/>
          <a:ln w="9525">
            <a:noFill/>
            <a:miter lim="800000"/>
            <a:headEnd/>
            <a:tailEnd/>
          </a:ln>
        </p:spPr>
      </p:pic>
      <p:sp>
        <p:nvSpPr>
          <p:cNvPr id="18447" name="Line 14"/>
          <p:cNvSpPr>
            <a:spLocks noChangeShapeType="1"/>
          </p:cNvSpPr>
          <p:nvPr/>
        </p:nvSpPr>
        <p:spPr bwMode="auto">
          <a:xfrm>
            <a:off x="762000" y="2057400"/>
            <a:ext cx="2133600" cy="609600"/>
          </a:xfrm>
          <a:prstGeom prst="line">
            <a:avLst/>
          </a:prstGeom>
          <a:noFill/>
          <a:ln w="57150">
            <a:solidFill>
              <a:schemeClr val="bg2"/>
            </a:solidFill>
            <a:round/>
            <a:headEnd/>
            <a:tailEnd/>
          </a:ln>
        </p:spPr>
        <p:txBody>
          <a:bodyPr/>
          <a:lstStyle/>
          <a:p>
            <a:endParaRPr lang="en-IN"/>
          </a:p>
        </p:txBody>
      </p:sp>
      <p:sp>
        <p:nvSpPr>
          <p:cNvPr id="18448" name="Line 15"/>
          <p:cNvSpPr>
            <a:spLocks noChangeShapeType="1"/>
          </p:cNvSpPr>
          <p:nvPr/>
        </p:nvSpPr>
        <p:spPr bwMode="auto">
          <a:xfrm>
            <a:off x="3200400" y="1371600"/>
            <a:ext cx="1828800" cy="2209800"/>
          </a:xfrm>
          <a:prstGeom prst="line">
            <a:avLst/>
          </a:prstGeom>
          <a:noFill/>
          <a:ln w="57150">
            <a:solidFill>
              <a:schemeClr val="bg2"/>
            </a:solidFill>
            <a:round/>
            <a:headEnd/>
            <a:tailEnd/>
          </a:ln>
        </p:spPr>
        <p:txBody>
          <a:bodyPr/>
          <a:lstStyle/>
          <a:p>
            <a:endParaRPr lang="en-IN"/>
          </a:p>
        </p:txBody>
      </p:sp>
      <p:sp>
        <p:nvSpPr>
          <p:cNvPr id="18449" name="Line 16"/>
          <p:cNvSpPr>
            <a:spLocks noChangeShapeType="1"/>
          </p:cNvSpPr>
          <p:nvPr/>
        </p:nvSpPr>
        <p:spPr bwMode="auto">
          <a:xfrm flipV="1">
            <a:off x="2438400" y="3581400"/>
            <a:ext cx="457200" cy="1066800"/>
          </a:xfrm>
          <a:prstGeom prst="line">
            <a:avLst/>
          </a:prstGeom>
          <a:noFill/>
          <a:ln w="57150">
            <a:solidFill>
              <a:schemeClr val="bg2"/>
            </a:solidFill>
            <a:round/>
            <a:headEnd/>
            <a:tailEnd/>
          </a:ln>
        </p:spPr>
        <p:txBody>
          <a:bodyPr/>
          <a:lstStyle/>
          <a:p>
            <a:endParaRPr lang="en-IN"/>
          </a:p>
        </p:txBody>
      </p:sp>
      <p:sp>
        <p:nvSpPr>
          <p:cNvPr id="18450" name="Line 17"/>
          <p:cNvSpPr>
            <a:spLocks noChangeShapeType="1"/>
          </p:cNvSpPr>
          <p:nvPr/>
        </p:nvSpPr>
        <p:spPr bwMode="auto">
          <a:xfrm flipH="1">
            <a:off x="3733800" y="4343400"/>
            <a:ext cx="76200" cy="1219200"/>
          </a:xfrm>
          <a:prstGeom prst="line">
            <a:avLst/>
          </a:prstGeom>
          <a:noFill/>
          <a:ln w="57150">
            <a:solidFill>
              <a:schemeClr val="bg2"/>
            </a:solidFill>
            <a:round/>
            <a:headEnd/>
            <a:tailEnd/>
          </a:ln>
        </p:spPr>
        <p:txBody>
          <a:bodyPr/>
          <a:lstStyle/>
          <a:p>
            <a:endParaRPr lang="en-IN"/>
          </a:p>
        </p:txBody>
      </p:sp>
      <p:sp>
        <p:nvSpPr>
          <p:cNvPr id="18451" name="Line 18"/>
          <p:cNvSpPr>
            <a:spLocks noChangeShapeType="1"/>
          </p:cNvSpPr>
          <p:nvPr/>
        </p:nvSpPr>
        <p:spPr bwMode="auto">
          <a:xfrm flipV="1">
            <a:off x="838200" y="4343400"/>
            <a:ext cx="2971800" cy="685800"/>
          </a:xfrm>
          <a:prstGeom prst="line">
            <a:avLst/>
          </a:prstGeom>
          <a:noFill/>
          <a:ln w="57150">
            <a:solidFill>
              <a:schemeClr val="bg2"/>
            </a:solidFill>
            <a:round/>
            <a:headEnd/>
            <a:tailEnd/>
          </a:ln>
        </p:spPr>
        <p:txBody>
          <a:bodyPr/>
          <a:lstStyle/>
          <a:p>
            <a:endParaRPr lang="en-IN"/>
          </a:p>
        </p:txBody>
      </p:sp>
      <p:sp>
        <p:nvSpPr>
          <p:cNvPr id="18452" name="Line 19"/>
          <p:cNvSpPr>
            <a:spLocks noChangeShapeType="1"/>
          </p:cNvSpPr>
          <p:nvPr/>
        </p:nvSpPr>
        <p:spPr bwMode="auto">
          <a:xfrm>
            <a:off x="4572000" y="5029200"/>
            <a:ext cx="2514600" cy="838200"/>
          </a:xfrm>
          <a:prstGeom prst="line">
            <a:avLst/>
          </a:prstGeom>
          <a:noFill/>
          <a:ln w="57150">
            <a:solidFill>
              <a:schemeClr val="bg2"/>
            </a:solidFill>
            <a:round/>
            <a:headEnd/>
            <a:tailEnd/>
          </a:ln>
        </p:spPr>
        <p:txBody>
          <a:bodyPr/>
          <a:lstStyle/>
          <a:p>
            <a:endParaRPr lang="en-IN"/>
          </a:p>
        </p:txBody>
      </p:sp>
      <p:sp>
        <p:nvSpPr>
          <p:cNvPr id="18453" name="Line 20"/>
          <p:cNvSpPr>
            <a:spLocks noChangeShapeType="1"/>
          </p:cNvSpPr>
          <p:nvPr/>
        </p:nvSpPr>
        <p:spPr bwMode="auto">
          <a:xfrm>
            <a:off x="5029200" y="1905000"/>
            <a:ext cx="2514600" cy="990600"/>
          </a:xfrm>
          <a:prstGeom prst="line">
            <a:avLst/>
          </a:prstGeom>
          <a:noFill/>
          <a:ln w="57150">
            <a:solidFill>
              <a:schemeClr val="bg2"/>
            </a:solidFill>
            <a:round/>
            <a:headEnd/>
            <a:tailEnd/>
          </a:ln>
        </p:spPr>
        <p:txBody>
          <a:bodyPr/>
          <a:lstStyle/>
          <a:p>
            <a:endParaRPr lang="en-IN"/>
          </a:p>
        </p:txBody>
      </p:sp>
      <p:sp>
        <p:nvSpPr>
          <p:cNvPr id="18454" name="Line 21"/>
          <p:cNvSpPr>
            <a:spLocks noChangeShapeType="1"/>
          </p:cNvSpPr>
          <p:nvPr/>
        </p:nvSpPr>
        <p:spPr bwMode="auto">
          <a:xfrm>
            <a:off x="7543800" y="2895600"/>
            <a:ext cx="304800" cy="1295400"/>
          </a:xfrm>
          <a:prstGeom prst="line">
            <a:avLst/>
          </a:prstGeom>
          <a:noFill/>
          <a:ln w="57150">
            <a:solidFill>
              <a:schemeClr val="bg2"/>
            </a:solidFill>
            <a:round/>
            <a:headEnd/>
            <a:tailEnd/>
          </a:ln>
        </p:spPr>
        <p:txBody>
          <a:bodyPr/>
          <a:lstStyle/>
          <a:p>
            <a:endParaRPr lang="en-IN"/>
          </a:p>
        </p:txBody>
      </p:sp>
      <p:sp>
        <p:nvSpPr>
          <p:cNvPr id="18455" name="Line 22"/>
          <p:cNvSpPr>
            <a:spLocks noChangeShapeType="1"/>
          </p:cNvSpPr>
          <p:nvPr/>
        </p:nvSpPr>
        <p:spPr bwMode="auto">
          <a:xfrm>
            <a:off x="5029200" y="3581400"/>
            <a:ext cx="2819400" cy="609600"/>
          </a:xfrm>
          <a:prstGeom prst="line">
            <a:avLst/>
          </a:prstGeom>
          <a:noFill/>
          <a:ln w="57150">
            <a:solidFill>
              <a:schemeClr val="bg2"/>
            </a:solidFill>
            <a:round/>
            <a:headEnd/>
            <a:tailEnd/>
          </a:ln>
        </p:spPr>
        <p:txBody>
          <a:bodyPr/>
          <a:lstStyle/>
          <a:p>
            <a:endParaRPr lang="en-IN"/>
          </a:p>
        </p:txBody>
      </p:sp>
      <p:sp>
        <p:nvSpPr>
          <p:cNvPr id="18456" name="Line 23"/>
          <p:cNvSpPr>
            <a:spLocks noChangeShapeType="1"/>
          </p:cNvSpPr>
          <p:nvPr/>
        </p:nvSpPr>
        <p:spPr bwMode="auto">
          <a:xfrm flipV="1">
            <a:off x="5105400" y="1524000"/>
            <a:ext cx="1600200" cy="381000"/>
          </a:xfrm>
          <a:prstGeom prst="line">
            <a:avLst/>
          </a:prstGeom>
          <a:noFill/>
          <a:ln w="57150">
            <a:solidFill>
              <a:schemeClr val="bg2"/>
            </a:solidFill>
            <a:round/>
            <a:headEnd/>
            <a:tailEnd/>
          </a:ln>
        </p:spPr>
        <p:txBody>
          <a:bodyPr/>
          <a:lstStyle/>
          <a:p>
            <a:endParaRPr lang="en-IN"/>
          </a:p>
        </p:txBody>
      </p:sp>
      <p:pic>
        <p:nvPicPr>
          <p:cNvPr id="18457" name="Picture 24" descr="shutterstock_24690994_rs"/>
          <p:cNvPicPr>
            <a:picLocks noChangeAspect="1" noChangeArrowheads="1"/>
          </p:cNvPicPr>
          <p:nvPr/>
        </p:nvPicPr>
        <p:blipFill>
          <a:blip r:embed="rId3"/>
          <a:srcRect/>
          <a:stretch>
            <a:fillRect/>
          </a:stretch>
        </p:blipFill>
        <p:spPr bwMode="auto">
          <a:xfrm>
            <a:off x="533400" y="895350"/>
            <a:ext cx="1600200" cy="1200150"/>
          </a:xfrm>
          <a:prstGeom prst="rect">
            <a:avLst/>
          </a:prstGeom>
          <a:noFill/>
          <a:ln w="9525">
            <a:noFill/>
            <a:miter lim="800000"/>
            <a:headEnd/>
            <a:tailEnd/>
          </a:ln>
        </p:spPr>
      </p:pic>
      <p:pic>
        <p:nvPicPr>
          <p:cNvPr id="18458" name="Picture 25" descr="shutterstock_24690994_rs"/>
          <p:cNvPicPr>
            <a:picLocks noChangeAspect="1" noChangeArrowheads="1"/>
          </p:cNvPicPr>
          <p:nvPr/>
        </p:nvPicPr>
        <p:blipFill>
          <a:blip r:embed="rId3"/>
          <a:srcRect/>
          <a:stretch>
            <a:fillRect/>
          </a:stretch>
        </p:blipFill>
        <p:spPr bwMode="auto">
          <a:xfrm>
            <a:off x="4419600" y="3943350"/>
            <a:ext cx="1447800" cy="1085850"/>
          </a:xfrm>
          <a:prstGeom prst="rect">
            <a:avLst/>
          </a:prstGeom>
          <a:noFill/>
          <a:ln w="9525">
            <a:noFill/>
            <a:miter lim="800000"/>
            <a:headEnd/>
            <a:tailEnd/>
          </a:ln>
        </p:spPr>
      </p:pic>
      <p:sp>
        <p:nvSpPr>
          <p:cNvPr id="18459" name="Line 26"/>
          <p:cNvSpPr>
            <a:spLocks noChangeShapeType="1"/>
          </p:cNvSpPr>
          <p:nvPr/>
        </p:nvSpPr>
        <p:spPr bwMode="auto">
          <a:xfrm flipV="1">
            <a:off x="4648200" y="4191000"/>
            <a:ext cx="3276600" cy="838200"/>
          </a:xfrm>
          <a:prstGeom prst="line">
            <a:avLst/>
          </a:prstGeom>
          <a:noFill/>
          <a:ln w="57150">
            <a:solidFill>
              <a:schemeClr val="bg2"/>
            </a:solidFill>
            <a:round/>
            <a:headEnd/>
            <a:tailEnd/>
          </a:ln>
        </p:spPr>
        <p:txBody>
          <a:bodyPr/>
          <a:lstStyle/>
          <a:p>
            <a:endParaRPr lang="en-IN"/>
          </a:p>
        </p:txBody>
      </p:sp>
      <p:sp>
        <p:nvSpPr>
          <p:cNvPr id="18460" name="Line 27"/>
          <p:cNvSpPr>
            <a:spLocks noChangeShapeType="1"/>
          </p:cNvSpPr>
          <p:nvPr/>
        </p:nvSpPr>
        <p:spPr bwMode="auto">
          <a:xfrm>
            <a:off x="2895600" y="3581400"/>
            <a:ext cx="1676400" cy="1447800"/>
          </a:xfrm>
          <a:prstGeom prst="line">
            <a:avLst/>
          </a:prstGeom>
          <a:noFill/>
          <a:ln w="57150">
            <a:solidFill>
              <a:schemeClr val="tx1"/>
            </a:solidFill>
            <a:round/>
            <a:headEnd/>
            <a:tailEnd/>
          </a:ln>
        </p:spPr>
        <p:txBody>
          <a:bodyPr/>
          <a:lstStyle/>
          <a:p>
            <a:endParaRPr lang="en-IN"/>
          </a:p>
        </p:txBody>
      </p:sp>
      <p:sp>
        <p:nvSpPr>
          <p:cNvPr id="18461" name="Line 28"/>
          <p:cNvSpPr>
            <a:spLocks noChangeShapeType="1"/>
          </p:cNvSpPr>
          <p:nvPr/>
        </p:nvSpPr>
        <p:spPr bwMode="auto">
          <a:xfrm>
            <a:off x="2895600" y="2590800"/>
            <a:ext cx="0" cy="1371600"/>
          </a:xfrm>
          <a:prstGeom prst="line">
            <a:avLst/>
          </a:prstGeom>
          <a:noFill/>
          <a:ln w="57150">
            <a:solidFill>
              <a:schemeClr val="tx1"/>
            </a:solidFill>
            <a:round/>
            <a:headEnd/>
            <a:tailEnd/>
          </a:ln>
        </p:spPr>
        <p:txBody>
          <a:bodyPr/>
          <a:lstStyle/>
          <a:p>
            <a:endParaRPr lang="en-IN"/>
          </a:p>
        </p:txBody>
      </p:sp>
      <p:sp>
        <p:nvSpPr>
          <p:cNvPr id="18462" name="Line 29"/>
          <p:cNvSpPr>
            <a:spLocks noChangeShapeType="1"/>
          </p:cNvSpPr>
          <p:nvPr/>
        </p:nvSpPr>
        <p:spPr bwMode="auto">
          <a:xfrm flipV="1">
            <a:off x="2895600" y="1905000"/>
            <a:ext cx="2209800" cy="990600"/>
          </a:xfrm>
          <a:prstGeom prst="line">
            <a:avLst/>
          </a:prstGeom>
          <a:noFill/>
          <a:ln w="76200">
            <a:solidFill>
              <a:schemeClr val="tx1"/>
            </a:solidFill>
            <a:round/>
            <a:headEnd/>
            <a:tailEnd/>
          </a:ln>
        </p:spPr>
        <p:txBody>
          <a:bodyPr/>
          <a:lstStyle/>
          <a:p>
            <a:endParaRPr lang="en-IN"/>
          </a:p>
        </p:txBody>
      </p:sp>
      <p:sp>
        <p:nvSpPr>
          <p:cNvPr id="18463" name="Text Box 30"/>
          <p:cNvSpPr txBox="1">
            <a:spLocks noChangeArrowheads="1"/>
          </p:cNvSpPr>
          <p:nvPr/>
        </p:nvSpPr>
        <p:spPr bwMode="auto">
          <a:xfrm>
            <a:off x="381000" y="6018213"/>
            <a:ext cx="5703888" cy="641350"/>
          </a:xfrm>
          <a:prstGeom prst="rect">
            <a:avLst/>
          </a:prstGeom>
          <a:noFill/>
          <a:ln w="9525">
            <a:noFill/>
            <a:miter lim="800000"/>
            <a:headEnd/>
            <a:tailEnd/>
          </a:ln>
        </p:spPr>
        <p:txBody>
          <a:bodyPr wrap="none">
            <a:spAutoFit/>
          </a:bodyPr>
          <a:lstStyle/>
          <a:p>
            <a:pPr marL="261938" indent="-261938" algn="l">
              <a:buFont typeface="Wingdings" pitchFamily="2" charset="2"/>
              <a:buChar char="§"/>
            </a:pPr>
            <a:r>
              <a:rPr lang="en-US" sz="1800">
                <a:latin typeface="Times New Roman" pitchFamily="18" charset="0"/>
              </a:rPr>
              <a:t>Benefits of Tr. Systems are shared by all the stakeholders</a:t>
            </a:r>
          </a:p>
          <a:p>
            <a:pPr marL="261938" indent="-261938" algn="l">
              <a:buFont typeface="Wingdings" pitchFamily="2" charset="2"/>
              <a:buNone/>
            </a:pPr>
            <a:endParaRPr lang="en-US" sz="1800">
              <a:latin typeface="Times New Roman" pitchFamily="18" charset="0"/>
            </a:endParaRPr>
          </a:p>
        </p:txBody>
      </p:sp>
      <p:grpSp>
        <p:nvGrpSpPr>
          <p:cNvPr id="18464" name="Group 32"/>
          <p:cNvGrpSpPr>
            <a:grpSpLocks/>
          </p:cNvGrpSpPr>
          <p:nvPr/>
        </p:nvGrpSpPr>
        <p:grpSpPr bwMode="auto">
          <a:xfrm>
            <a:off x="762000" y="1371600"/>
            <a:ext cx="7162800" cy="4495800"/>
            <a:chOff x="0" y="0"/>
            <a:chExt cx="4512" cy="2832"/>
          </a:xfrm>
        </p:grpSpPr>
        <p:grpSp>
          <p:nvGrpSpPr>
            <p:cNvPr id="18465" name="Group 33"/>
            <p:cNvGrpSpPr>
              <a:grpSpLocks/>
            </p:cNvGrpSpPr>
            <p:nvPr/>
          </p:nvGrpSpPr>
          <p:grpSpPr bwMode="auto">
            <a:xfrm>
              <a:off x="0" y="0"/>
              <a:ext cx="4512" cy="2832"/>
              <a:chOff x="0" y="0"/>
              <a:chExt cx="4512" cy="2832"/>
            </a:xfrm>
          </p:grpSpPr>
          <p:sp>
            <p:nvSpPr>
              <p:cNvPr id="18466" name="Line 34"/>
              <p:cNvSpPr>
                <a:spLocks noChangeShapeType="1"/>
              </p:cNvSpPr>
              <p:nvPr/>
            </p:nvSpPr>
            <p:spPr bwMode="auto">
              <a:xfrm>
                <a:off x="816" y="1152"/>
                <a:ext cx="528" cy="0"/>
              </a:xfrm>
              <a:prstGeom prst="line">
                <a:avLst/>
              </a:prstGeom>
              <a:noFill/>
              <a:ln w="57150">
                <a:solidFill>
                  <a:srgbClr val="FF0000"/>
                </a:solidFill>
                <a:round/>
                <a:headEnd/>
                <a:tailEnd/>
              </a:ln>
            </p:spPr>
            <p:txBody>
              <a:bodyPr/>
              <a:lstStyle/>
              <a:p>
                <a:endParaRPr lang="en-IN"/>
              </a:p>
            </p:txBody>
          </p:sp>
          <p:sp>
            <p:nvSpPr>
              <p:cNvPr id="18467" name="Line 35"/>
              <p:cNvSpPr>
                <a:spLocks noChangeShapeType="1"/>
              </p:cNvSpPr>
              <p:nvPr/>
            </p:nvSpPr>
            <p:spPr bwMode="auto">
              <a:xfrm>
                <a:off x="0" y="432"/>
                <a:ext cx="1344" cy="384"/>
              </a:xfrm>
              <a:prstGeom prst="line">
                <a:avLst/>
              </a:prstGeom>
              <a:noFill/>
              <a:ln w="57150">
                <a:solidFill>
                  <a:srgbClr val="FF0000"/>
                </a:solidFill>
                <a:round/>
                <a:headEnd/>
                <a:tailEnd/>
              </a:ln>
            </p:spPr>
            <p:txBody>
              <a:bodyPr/>
              <a:lstStyle/>
              <a:p>
                <a:endParaRPr lang="en-IN"/>
              </a:p>
            </p:txBody>
          </p:sp>
          <p:sp>
            <p:nvSpPr>
              <p:cNvPr id="18468" name="Line 36"/>
              <p:cNvSpPr>
                <a:spLocks noChangeShapeType="1"/>
              </p:cNvSpPr>
              <p:nvPr/>
            </p:nvSpPr>
            <p:spPr bwMode="auto">
              <a:xfrm>
                <a:off x="1536" y="0"/>
                <a:ext cx="1152" cy="1392"/>
              </a:xfrm>
              <a:prstGeom prst="line">
                <a:avLst/>
              </a:prstGeom>
              <a:noFill/>
              <a:ln w="57150">
                <a:solidFill>
                  <a:srgbClr val="FF0000"/>
                </a:solidFill>
                <a:round/>
                <a:headEnd/>
                <a:tailEnd/>
              </a:ln>
            </p:spPr>
            <p:txBody>
              <a:bodyPr/>
              <a:lstStyle/>
              <a:p>
                <a:endParaRPr lang="en-IN"/>
              </a:p>
            </p:txBody>
          </p:sp>
          <p:sp>
            <p:nvSpPr>
              <p:cNvPr id="18469" name="Line 37"/>
              <p:cNvSpPr>
                <a:spLocks noChangeShapeType="1"/>
              </p:cNvSpPr>
              <p:nvPr/>
            </p:nvSpPr>
            <p:spPr bwMode="auto">
              <a:xfrm flipV="1">
                <a:off x="1056" y="1392"/>
                <a:ext cx="288" cy="672"/>
              </a:xfrm>
              <a:prstGeom prst="line">
                <a:avLst/>
              </a:prstGeom>
              <a:noFill/>
              <a:ln w="57150">
                <a:solidFill>
                  <a:srgbClr val="FF0000"/>
                </a:solidFill>
                <a:round/>
                <a:headEnd/>
                <a:tailEnd/>
              </a:ln>
            </p:spPr>
            <p:txBody>
              <a:bodyPr/>
              <a:lstStyle/>
              <a:p>
                <a:endParaRPr lang="en-IN"/>
              </a:p>
            </p:txBody>
          </p:sp>
          <p:sp>
            <p:nvSpPr>
              <p:cNvPr id="18470" name="Line 38"/>
              <p:cNvSpPr>
                <a:spLocks noChangeShapeType="1"/>
              </p:cNvSpPr>
              <p:nvPr/>
            </p:nvSpPr>
            <p:spPr bwMode="auto">
              <a:xfrm flipH="1">
                <a:off x="1872" y="1872"/>
                <a:ext cx="48" cy="768"/>
              </a:xfrm>
              <a:prstGeom prst="line">
                <a:avLst/>
              </a:prstGeom>
              <a:noFill/>
              <a:ln w="57150">
                <a:solidFill>
                  <a:srgbClr val="FF0000"/>
                </a:solidFill>
                <a:round/>
                <a:headEnd/>
                <a:tailEnd/>
              </a:ln>
            </p:spPr>
            <p:txBody>
              <a:bodyPr/>
              <a:lstStyle/>
              <a:p>
                <a:endParaRPr lang="en-IN"/>
              </a:p>
            </p:txBody>
          </p:sp>
          <p:sp>
            <p:nvSpPr>
              <p:cNvPr id="18471" name="Line 39"/>
              <p:cNvSpPr>
                <a:spLocks noChangeShapeType="1"/>
              </p:cNvSpPr>
              <p:nvPr/>
            </p:nvSpPr>
            <p:spPr bwMode="auto">
              <a:xfrm flipV="1">
                <a:off x="48" y="1872"/>
                <a:ext cx="1872" cy="432"/>
              </a:xfrm>
              <a:prstGeom prst="line">
                <a:avLst/>
              </a:prstGeom>
              <a:noFill/>
              <a:ln w="57150">
                <a:solidFill>
                  <a:srgbClr val="FF0000"/>
                </a:solidFill>
                <a:round/>
                <a:headEnd/>
                <a:tailEnd/>
              </a:ln>
            </p:spPr>
            <p:txBody>
              <a:bodyPr/>
              <a:lstStyle/>
              <a:p>
                <a:endParaRPr lang="en-IN"/>
              </a:p>
            </p:txBody>
          </p:sp>
          <p:sp>
            <p:nvSpPr>
              <p:cNvPr id="18472" name="Line 40"/>
              <p:cNvSpPr>
                <a:spLocks noChangeShapeType="1"/>
              </p:cNvSpPr>
              <p:nvPr/>
            </p:nvSpPr>
            <p:spPr bwMode="auto">
              <a:xfrm>
                <a:off x="2400" y="2304"/>
                <a:ext cx="1584" cy="528"/>
              </a:xfrm>
              <a:prstGeom prst="line">
                <a:avLst/>
              </a:prstGeom>
              <a:noFill/>
              <a:ln w="57150">
                <a:solidFill>
                  <a:srgbClr val="FF0000"/>
                </a:solidFill>
                <a:round/>
                <a:headEnd/>
                <a:tailEnd/>
              </a:ln>
            </p:spPr>
            <p:txBody>
              <a:bodyPr/>
              <a:lstStyle/>
              <a:p>
                <a:endParaRPr lang="en-IN"/>
              </a:p>
            </p:txBody>
          </p:sp>
          <p:sp>
            <p:nvSpPr>
              <p:cNvPr id="18473" name="Line 41"/>
              <p:cNvSpPr>
                <a:spLocks noChangeShapeType="1"/>
              </p:cNvSpPr>
              <p:nvPr/>
            </p:nvSpPr>
            <p:spPr bwMode="auto">
              <a:xfrm>
                <a:off x="2688" y="336"/>
                <a:ext cx="1584" cy="624"/>
              </a:xfrm>
              <a:prstGeom prst="line">
                <a:avLst/>
              </a:prstGeom>
              <a:noFill/>
              <a:ln w="57150">
                <a:solidFill>
                  <a:srgbClr val="FF0000"/>
                </a:solidFill>
                <a:round/>
                <a:headEnd/>
                <a:tailEnd/>
              </a:ln>
            </p:spPr>
            <p:txBody>
              <a:bodyPr/>
              <a:lstStyle/>
              <a:p>
                <a:endParaRPr lang="en-IN"/>
              </a:p>
            </p:txBody>
          </p:sp>
          <p:sp>
            <p:nvSpPr>
              <p:cNvPr id="18474" name="Line 42"/>
              <p:cNvSpPr>
                <a:spLocks noChangeShapeType="1"/>
              </p:cNvSpPr>
              <p:nvPr/>
            </p:nvSpPr>
            <p:spPr bwMode="auto">
              <a:xfrm>
                <a:off x="4272" y="960"/>
                <a:ext cx="192" cy="816"/>
              </a:xfrm>
              <a:prstGeom prst="line">
                <a:avLst/>
              </a:prstGeom>
              <a:noFill/>
              <a:ln w="57150">
                <a:solidFill>
                  <a:srgbClr val="FF0000"/>
                </a:solidFill>
                <a:round/>
                <a:headEnd/>
                <a:tailEnd/>
              </a:ln>
            </p:spPr>
            <p:txBody>
              <a:bodyPr/>
              <a:lstStyle/>
              <a:p>
                <a:endParaRPr lang="en-IN"/>
              </a:p>
            </p:txBody>
          </p:sp>
          <p:sp>
            <p:nvSpPr>
              <p:cNvPr id="18475" name="Line 43"/>
              <p:cNvSpPr>
                <a:spLocks noChangeShapeType="1"/>
              </p:cNvSpPr>
              <p:nvPr/>
            </p:nvSpPr>
            <p:spPr bwMode="auto">
              <a:xfrm>
                <a:off x="2688" y="1392"/>
                <a:ext cx="1776" cy="384"/>
              </a:xfrm>
              <a:prstGeom prst="line">
                <a:avLst/>
              </a:prstGeom>
              <a:noFill/>
              <a:ln w="57150">
                <a:solidFill>
                  <a:srgbClr val="FF0000"/>
                </a:solidFill>
                <a:round/>
                <a:headEnd/>
                <a:tailEnd/>
              </a:ln>
            </p:spPr>
            <p:txBody>
              <a:bodyPr/>
              <a:lstStyle/>
              <a:p>
                <a:endParaRPr lang="en-IN"/>
              </a:p>
            </p:txBody>
          </p:sp>
          <p:sp>
            <p:nvSpPr>
              <p:cNvPr id="18476" name="Line 44"/>
              <p:cNvSpPr>
                <a:spLocks noChangeShapeType="1"/>
              </p:cNvSpPr>
              <p:nvPr/>
            </p:nvSpPr>
            <p:spPr bwMode="auto">
              <a:xfrm flipV="1">
                <a:off x="2736" y="96"/>
                <a:ext cx="1008" cy="240"/>
              </a:xfrm>
              <a:prstGeom prst="line">
                <a:avLst/>
              </a:prstGeom>
              <a:noFill/>
              <a:ln w="57150">
                <a:solidFill>
                  <a:srgbClr val="FF0000"/>
                </a:solidFill>
                <a:round/>
                <a:headEnd/>
                <a:tailEnd/>
              </a:ln>
            </p:spPr>
            <p:txBody>
              <a:bodyPr/>
              <a:lstStyle/>
              <a:p>
                <a:endParaRPr lang="en-IN"/>
              </a:p>
            </p:txBody>
          </p:sp>
          <p:sp>
            <p:nvSpPr>
              <p:cNvPr id="18477" name="Line 45"/>
              <p:cNvSpPr>
                <a:spLocks noChangeShapeType="1"/>
              </p:cNvSpPr>
              <p:nvPr/>
            </p:nvSpPr>
            <p:spPr bwMode="auto">
              <a:xfrm flipV="1">
                <a:off x="2448" y="1776"/>
                <a:ext cx="2064" cy="528"/>
              </a:xfrm>
              <a:prstGeom prst="line">
                <a:avLst/>
              </a:prstGeom>
              <a:noFill/>
              <a:ln w="57150">
                <a:solidFill>
                  <a:srgbClr val="FF0000"/>
                </a:solidFill>
                <a:round/>
                <a:headEnd/>
                <a:tailEnd/>
              </a:ln>
            </p:spPr>
            <p:txBody>
              <a:bodyPr/>
              <a:lstStyle/>
              <a:p>
                <a:endParaRPr lang="en-IN"/>
              </a:p>
            </p:txBody>
          </p:sp>
          <p:sp>
            <p:nvSpPr>
              <p:cNvPr id="18478" name="Line 46"/>
              <p:cNvSpPr>
                <a:spLocks noChangeShapeType="1"/>
              </p:cNvSpPr>
              <p:nvPr/>
            </p:nvSpPr>
            <p:spPr bwMode="auto">
              <a:xfrm>
                <a:off x="1344" y="1392"/>
                <a:ext cx="1056" cy="912"/>
              </a:xfrm>
              <a:prstGeom prst="line">
                <a:avLst/>
              </a:prstGeom>
              <a:noFill/>
              <a:ln w="57150">
                <a:solidFill>
                  <a:srgbClr val="FF0000"/>
                </a:solidFill>
                <a:round/>
                <a:headEnd/>
                <a:tailEnd/>
              </a:ln>
            </p:spPr>
            <p:txBody>
              <a:bodyPr/>
              <a:lstStyle/>
              <a:p>
                <a:endParaRPr lang="en-IN"/>
              </a:p>
            </p:txBody>
          </p:sp>
          <p:sp>
            <p:nvSpPr>
              <p:cNvPr id="18479" name="Line 47"/>
              <p:cNvSpPr>
                <a:spLocks noChangeShapeType="1"/>
              </p:cNvSpPr>
              <p:nvPr/>
            </p:nvSpPr>
            <p:spPr bwMode="auto">
              <a:xfrm>
                <a:off x="1344" y="768"/>
                <a:ext cx="0" cy="864"/>
              </a:xfrm>
              <a:prstGeom prst="line">
                <a:avLst/>
              </a:prstGeom>
              <a:noFill/>
              <a:ln w="57150">
                <a:solidFill>
                  <a:srgbClr val="FF0000"/>
                </a:solidFill>
                <a:round/>
                <a:headEnd/>
                <a:tailEnd/>
              </a:ln>
            </p:spPr>
            <p:txBody>
              <a:bodyPr/>
              <a:lstStyle/>
              <a:p>
                <a:endParaRPr lang="en-IN"/>
              </a:p>
            </p:txBody>
          </p:sp>
          <p:sp>
            <p:nvSpPr>
              <p:cNvPr id="18480" name="Line 48"/>
              <p:cNvSpPr>
                <a:spLocks noChangeShapeType="1"/>
              </p:cNvSpPr>
              <p:nvPr/>
            </p:nvSpPr>
            <p:spPr bwMode="auto">
              <a:xfrm flipV="1">
                <a:off x="1344" y="336"/>
                <a:ext cx="1392" cy="624"/>
              </a:xfrm>
              <a:prstGeom prst="line">
                <a:avLst/>
              </a:prstGeom>
              <a:noFill/>
              <a:ln w="76200">
                <a:solidFill>
                  <a:srgbClr val="FF0000"/>
                </a:solidFill>
                <a:round/>
                <a:headEnd/>
                <a:tailEnd/>
              </a:ln>
            </p:spPr>
            <p:txBody>
              <a:bodyPr/>
              <a:lstStyle/>
              <a:p>
                <a:endParaRPr lang="en-IN"/>
              </a:p>
            </p:txBody>
          </p:sp>
        </p:grpSp>
        <p:sp>
          <p:nvSpPr>
            <p:cNvPr id="18481" name="Line 49"/>
            <p:cNvSpPr>
              <a:spLocks noChangeShapeType="1"/>
            </p:cNvSpPr>
            <p:nvPr/>
          </p:nvSpPr>
          <p:spPr bwMode="auto">
            <a:xfrm>
              <a:off x="1344" y="1200"/>
              <a:ext cx="1392" cy="192"/>
            </a:xfrm>
            <a:prstGeom prst="line">
              <a:avLst/>
            </a:prstGeom>
            <a:noFill/>
            <a:ln w="57150">
              <a:solidFill>
                <a:srgbClr val="FF0000"/>
              </a:solidFill>
              <a:round/>
              <a:headEnd/>
              <a:tailEnd/>
            </a:ln>
          </p:spPr>
          <p:txBody>
            <a:bodyPr/>
            <a:lstStyle/>
            <a:p>
              <a:endParaRPr lang="en-IN"/>
            </a:p>
          </p:txBody>
        </p:sp>
      </p:grpSp>
      <p:grpSp>
        <p:nvGrpSpPr>
          <p:cNvPr id="18482" name="Group 50"/>
          <p:cNvGrpSpPr>
            <a:grpSpLocks/>
          </p:cNvGrpSpPr>
          <p:nvPr/>
        </p:nvGrpSpPr>
        <p:grpSpPr bwMode="auto">
          <a:xfrm>
            <a:off x="2667000" y="762000"/>
            <a:ext cx="914400" cy="684213"/>
            <a:chOff x="0" y="0"/>
            <a:chExt cx="1782" cy="2087"/>
          </a:xfrm>
        </p:grpSpPr>
        <p:sp>
          <p:nvSpPr>
            <p:cNvPr id="18483" name="AutoShape 51"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18484" name="AutoShape 52"/>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18485" name="AutoShape 53"/>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486" name="AutoShape 54"/>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487" name="AutoShape 55"/>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488" name="AutoShape 56"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18489" name="Freeform 57"/>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18490" name="Rectangle 58"/>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491" name="Rectangle 59"/>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492" name="Rectangle 60"/>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493" name="Rectangle 61"/>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494" name="Rectangle 62"/>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grpSp>
        <p:nvGrpSpPr>
          <p:cNvPr id="18495" name="Group 63"/>
          <p:cNvGrpSpPr>
            <a:grpSpLocks/>
          </p:cNvGrpSpPr>
          <p:nvPr/>
        </p:nvGrpSpPr>
        <p:grpSpPr bwMode="auto">
          <a:xfrm>
            <a:off x="6400800" y="914400"/>
            <a:ext cx="685800" cy="608013"/>
            <a:chOff x="0" y="0"/>
            <a:chExt cx="1782" cy="2087"/>
          </a:xfrm>
        </p:grpSpPr>
        <p:sp>
          <p:nvSpPr>
            <p:cNvPr id="18496" name="AutoShape 64"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18497" name="AutoShape 65"/>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18498" name="AutoShape 66"/>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499" name="AutoShape 67"/>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00" name="AutoShape 68"/>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01" name="AutoShape 69"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18502" name="Freeform 70"/>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18503" name="Rectangle 71"/>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04" name="Rectangle 72"/>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05" name="Rectangle 73"/>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06" name="Rectangle 74"/>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07" name="Rectangle 75"/>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grpSp>
        <p:nvGrpSpPr>
          <p:cNvPr id="18508" name="Group 76"/>
          <p:cNvGrpSpPr>
            <a:grpSpLocks/>
          </p:cNvGrpSpPr>
          <p:nvPr/>
        </p:nvGrpSpPr>
        <p:grpSpPr bwMode="auto">
          <a:xfrm>
            <a:off x="7772400" y="3735388"/>
            <a:ext cx="609600" cy="531812"/>
            <a:chOff x="0" y="0"/>
            <a:chExt cx="1782" cy="2087"/>
          </a:xfrm>
        </p:grpSpPr>
        <p:sp>
          <p:nvSpPr>
            <p:cNvPr id="18509" name="AutoShape 77"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18510" name="AutoShape 78"/>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18511" name="AutoShape 79"/>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12" name="AutoShape 80"/>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13" name="AutoShape 81"/>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14" name="AutoShape 82"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18515" name="Freeform 83"/>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18516" name="Rectangle 84"/>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17" name="Rectangle 85"/>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18" name="Rectangle 86"/>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19" name="Rectangle 87"/>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20" name="Rectangle 88"/>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grpSp>
        <p:nvGrpSpPr>
          <p:cNvPr id="18521" name="Group 89"/>
          <p:cNvGrpSpPr>
            <a:grpSpLocks/>
          </p:cNvGrpSpPr>
          <p:nvPr/>
        </p:nvGrpSpPr>
        <p:grpSpPr bwMode="auto">
          <a:xfrm>
            <a:off x="3124200" y="5105400"/>
            <a:ext cx="762000" cy="608013"/>
            <a:chOff x="0" y="0"/>
            <a:chExt cx="1782" cy="2087"/>
          </a:xfrm>
        </p:grpSpPr>
        <p:sp>
          <p:nvSpPr>
            <p:cNvPr id="18522" name="AutoShape 90"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18523" name="AutoShape 91"/>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18524" name="AutoShape 92"/>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25" name="AutoShape 93"/>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26" name="AutoShape 94"/>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27" name="AutoShape 95"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18528" name="Freeform 96"/>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18529" name="Rectangle 97"/>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30" name="Rectangle 98"/>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31" name="Rectangle 99"/>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32" name="Rectangle 100"/>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33" name="Rectangle 101"/>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grpSp>
        <p:nvGrpSpPr>
          <p:cNvPr id="18534" name="Group 102"/>
          <p:cNvGrpSpPr>
            <a:grpSpLocks/>
          </p:cNvGrpSpPr>
          <p:nvPr/>
        </p:nvGrpSpPr>
        <p:grpSpPr bwMode="auto">
          <a:xfrm>
            <a:off x="1371600" y="2514600"/>
            <a:ext cx="889000" cy="760413"/>
            <a:chOff x="0" y="0"/>
            <a:chExt cx="1782" cy="2087"/>
          </a:xfrm>
        </p:grpSpPr>
        <p:sp>
          <p:nvSpPr>
            <p:cNvPr id="18535" name="AutoShape 103"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18536" name="AutoShape 104"/>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18537" name="AutoShape 105"/>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38" name="AutoShape 106"/>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39" name="AutoShape 107"/>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8540" name="AutoShape 108"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18541" name="Freeform 109"/>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18542" name="Rectangle 110"/>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43" name="Rectangle 111"/>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44" name="Rectangle 112"/>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45" name="Rectangle 113"/>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8546" name="Rectangle 114"/>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sp>
        <p:nvSpPr>
          <p:cNvPr id="18547" name="Text Box 115"/>
          <p:cNvSpPr txBox="1">
            <a:spLocks noChangeArrowheads="1"/>
          </p:cNvSpPr>
          <p:nvPr/>
        </p:nvSpPr>
        <p:spPr bwMode="auto">
          <a:xfrm>
            <a:off x="152400" y="152400"/>
            <a:ext cx="5291138" cy="400050"/>
          </a:xfrm>
          <a:prstGeom prst="rect">
            <a:avLst/>
          </a:prstGeom>
          <a:noFill/>
          <a:ln w="9525">
            <a:noFill/>
            <a:miter lim="800000"/>
            <a:headEnd/>
            <a:tailEnd/>
          </a:ln>
        </p:spPr>
        <p:txBody>
          <a:bodyPr wrap="none">
            <a:spAutoFit/>
          </a:bodyPr>
          <a:lstStyle/>
          <a:p>
            <a:pPr algn="l"/>
            <a:r>
              <a:rPr lang="en-US" sz="2000" b="1">
                <a:latin typeface="Times New Roman" pitchFamily="18" charset="0"/>
                <a:cs typeface="Times New Roman" pitchFamily="18" charset="0"/>
              </a:rPr>
              <a:t>Mechanism for Investment consent</a:t>
            </a:r>
            <a:r>
              <a:rPr lang="en-US" sz="2000" i="1">
                <a:solidFill>
                  <a:srgbClr val="FF0000"/>
                </a:solidFill>
                <a:latin typeface="Times New Roman" pitchFamily="18" charset="0"/>
                <a:cs typeface="Times New Roman" pitchFamily="18" charset="0"/>
              </a:rPr>
              <a:t>… in reality</a:t>
            </a:r>
            <a:r>
              <a:rPr lang="en-US" sz="2000" b="1">
                <a:solidFill>
                  <a:srgbClr val="FF0000"/>
                </a:solidFill>
                <a:latin typeface="Times New Roman" pitchFamily="18" charset="0"/>
                <a:cs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57"/>
                                        </p:tgtEl>
                                        <p:attrNameLst>
                                          <p:attrName>style.visibility</p:attrName>
                                        </p:attrNameLst>
                                      </p:cBhvr>
                                      <p:to>
                                        <p:strVal val="visible"/>
                                      </p:to>
                                    </p:set>
                                    <p:animEffect transition="in" filter="fade">
                                      <p:cBhvr>
                                        <p:cTn id="7" dur="500"/>
                                        <p:tgtEl>
                                          <p:spTgt spid="184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447"/>
                                        </p:tgtEl>
                                        <p:attrNameLst>
                                          <p:attrName>style.visibility</p:attrName>
                                        </p:attrNameLst>
                                      </p:cBhvr>
                                      <p:to>
                                        <p:strVal val="visible"/>
                                      </p:to>
                                    </p:set>
                                    <p:animEffect transition="in" filter="fade">
                                      <p:cBhvr>
                                        <p:cTn id="10" dur="500"/>
                                        <p:tgtEl>
                                          <p:spTgt spid="1844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448"/>
                                        </p:tgtEl>
                                        <p:attrNameLst>
                                          <p:attrName>style.visibility</p:attrName>
                                        </p:attrNameLst>
                                      </p:cBhvr>
                                      <p:to>
                                        <p:strVal val="visible"/>
                                      </p:to>
                                    </p:set>
                                    <p:animEffect transition="in" filter="fade">
                                      <p:cBhvr>
                                        <p:cTn id="13" dur="500"/>
                                        <p:tgtEl>
                                          <p:spTgt spid="18448"/>
                                        </p:tgtEl>
                                      </p:cBhvr>
                                    </p:animEffect>
                                  </p:childTnLst>
                                </p:cTn>
                              </p:par>
                              <p:par>
                                <p:cTn id="14" presetID="10" presetClass="entr" presetSubtype="0" fill="hold" nodeType="withEffect">
                                  <p:stCondLst>
                                    <p:cond delay="0"/>
                                  </p:stCondLst>
                                  <p:childTnLst>
                                    <p:set>
                                      <p:cBhvr>
                                        <p:cTn id="15" dur="1" fill="hold">
                                          <p:stCondLst>
                                            <p:cond delay="0"/>
                                          </p:stCondLst>
                                        </p:cTn>
                                        <p:tgtEl>
                                          <p:spTgt spid="18482"/>
                                        </p:tgtEl>
                                        <p:attrNameLst>
                                          <p:attrName>style.visibility</p:attrName>
                                        </p:attrNameLst>
                                      </p:cBhvr>
                                      <p:to>
                                        <p:strVal val="visible"/>
                                      </p:to>
                                    </p:set>
                                    <p:animEffect transition="in" filter="fade">
                                      <p:cBhvr>
                                        <p:cTn id="16" dur="500"/>
                                        <p:tgtEl>
                                          <p:spTgt spid="18482"/>
                                        </p:tgtEl>
                                      </p:cBhvr>
                                    </p:animEffect>
                                  </p:childTnLst>
                                </p:cTn>
                              </p:par>
                              <p:par>
                                <p:cTn id="17" presetID="10" presetClass="entr" presetSubtype="0" fill="hold" nodeType="withEffect">
                                  <p:stCondLst>
                                    <p:cond delay="0"/>
                                  </p:stCondLst>
                                  <p:childTnLst>
                                    <p:set>
                                      <p:cBhvr>
                                        <p:cTn id="18" dur="1" fill="hold">
                                          <p:stCondLst>
                                            <p:cond delay="0"/>
                                          </p:stCondLst>
                                        </p:cTn>
                                        <p:tgtEl>
                                          <p:spTgt spid="18495"/>
                                        </p:tgtEl>
                                        <p:attrNameLst>
                                          <p:attrName>style.visibility</p:attrName>
                                        </p:attrNameLst>
                                      </p:cBhvr>
                                      <p:to>
                                        <p:strVal val="visible"/>
                                      </p:to>
                                    </p:set>
                                    <p:animEffect transition="in" filter="fade">
                                      <p:cBhvr>
                                        <p:cTn id="19" dur="500"/>
                                        <p:tgtEl>
                                          <p:spTgt spid="1849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56"/>
                                        </p:tgtEl>
                                        <p:attrNameLst>
                                          <p:attrName>style.visibility</p:attrName>
                                        </p:attrNameLst>
                                      </p:cBhvr>
                                      <p:to>
                                        <p:strVal val="visible"/>
                                      </p:to>
                                    </p:set>
                                    <p:animEffect transition="in" filter="fade">
                                      <p:cBhvr>
                                        <p:cTn id="22" dur="500"/>
                                        <p:tgtEl>
                                          <p:spTgt spid="1845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53"/>
                                        </p:tgtEl>
                                        <p:attrNameLst>
                                          <p:attrName>style.visibility</p:attrName>
                                        </p:attrNameLst>
                                      </p:cBhvr>
                                      <p:to>
                                        <p:strVal val="visible"/>
                                      </p:to>
                                    </p:set>
                                    <p:animEffect transition="in" filter="fade">
                                      <p:cBhvr>
                                        <p:cTn id="25" dur="500"/>
                                        <p:tgtEl>
                                          <p:spTgt spid="18453"/>
                                        </p:tgtEl>
                                      </p:cBhvr>
                                    </p:animEffect>
                                  </p:childTnLst>
                                </p:cTn>
                              </p:par>
                              <p:par>
                                <p:cTn id="26" presetID="10" presetClass="entr" presetSubtype="0" fill="hold" nodeType="withEffect">
                                  <p:stCondLst>
                                    <p:cond delay="0"/>
                                  </p:stCondLst>
                                  <p:childTnLst>
                                    <p:set>
                                      <p:cBhvr>
                                        <p:cTn id="27" dur="1" fill="hold">
                                          <p:stCondLst>
                                            <p:cond delay="0"/>
                                          </p:stCondLst>
                                        </p:cTn>
                                        <p:tgtEl>
                                          <p:spTgt spid="18446"/>
                                        </p:tgtEl>
                                        <p:attrNameLst>
                                          <p:attrName>style.visibility</p:attrName>
                                        </p:attrNameLst>
                                      </p:cBhvr>
                                      <p:to>
                                        <p:strVal val="visible"/>
                                      </p:to>
                                    </p:set>
                                    <p:animEffect transition="in" filter="fade">
                                      <p:cBhvr>
                                        <p:cTn id="28" dur="500"/>
                                        <p:tgtEl>
                                          <p:spTgt spid="184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454"/>
                                        </p:tgtEl>
                                        <p:attrNameLst>
                                          <p:attrName>style.visibility</p:attrName>
                                        </p:attrNameLst>
                                      </p:cBhvr>
                                      <p:to>
                                        <p:strVal val="visible"/>
                                      </p:to>
                                    </p:set>
                                    <p:animEffect transition="in" filter="fade">
                                      <p:cBhvr>
                                        <p:cTn id="31" dur="500"/>
                                        <p:tgtEl>
                                          <p:spTgt spid="18454"/>
                                        </p:tgtEl>
                                      </p:cBhvr>
                                    </p:animEffect>
                                  </p:childTnLst>
                                </p:cTn>
                              </p:par>
                              <p:par>
                                <p:cTn id="32" presetID="10" presetClass="entr" presetSubtype="0" fill="hold" nodeType="withEffect">
                                  <p:stCondLst>
                                    <p:cond delay="0"/>
                                  </p:stCondLst>
                                  <p:childTnLst>
                                    <p:set>
                                      <p:cBhvr>
                                        <p:cTn id="33" dur="1" fill="hold">
                                          <p:stCondLst>
                                            <p:cond delay="0"/>
                                          </p:stCondLst>
                                        </p:cTn>
                                        <p:tgtEl>
                                          <p:spTgt spid="18508"/>
                                        </p:tgtEl>
                                        <p:attrNameLst>
                                          <p:attrName>style.visibility</p:attrName>
                                        </p:attrNameLst>
                                      </p:cBhvr>
                                      <p:to>
                                        <p:strVal val="visible"/>
                                      </p:to>
                                    </p:set>
                                    <p:animEffect transition="in" filter="fade">
                                      <p:cBhvr>
                                        <p:cTn id="34" dur="500"/>
                                        <p:tgtEl>
                                          <p:spTgt spid="1850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455"/>
                                        </p:tgtEl>
                                        <p:attrNameLst>
                                          <p:attrName>style.visibility</p:attrName>
                                        </p:attrNameLst>
                                      </p:cBhvr>
                                      <p:to>
                                        <p:strVal val="visible"/>
                                      </p:to>
                                    </p:set>
                                    <p:animEffect transition="in" filter="fade">
                                      <p:cBhvr>
                                        <p:cTn id="37" dur="500"/>
                                        <p:tgtEl>
                                          <p:spTgt spid="1845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459"/>
                                        </p:tgtEl>
                                        <p:attrNameLst>
                                          <p:attrName>style.visibility</p:attrName>
                                        </p:attrNameLst>
                                      </p:cBhvr>
                                      <p:to>
                                        <p:strVal val="visible"/>
                                      </p:to>
                                    </p:set>
                                    <p:animEffect transition="in" filter="fade">
                                      <p:cBhvr>
                                        <p:cTn id="40" dur="500"/>
                                        <p:tgtEl>
                                          <p:spTgt spid="1845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452"/>
                                        </p:tgtEl>
                                        <p:attrNameLst>
                                          <p:attrName>style.visibility</p:attrName>
                                        </p:attrNameLst>
                                      </p:cBhvr>
                                      <p:to>
                                        <p:strVal val="visible"/>
                                      </p:to>
                                    </p:set>
                                    <p:animEffect transition="in" filter="fade">
                                      <p:cBhvr>
                                        <p:cTn id="43" dur="500"/>
                                        <p:tgtEl>
                                          <p:spTgt spid="18452"/>
                                        </p:tgtEl>
                                      </p:cBhvr>
                                    </p:animEffect>
                                  </p:childTnLst>
                                </p:cTn>
                              </p:par>
                              <p:par>
                                <p:cTn id="44" presetID="10" presetClass="entr" presetSubtype="0" fill="hold" nodeType="withEffect">
                                  <p:stCondLst>
                                    <p:cond delay="0"/>
                                  </p:stCondLst>
                                  <p:childTnLst>
                                    <p:set>
                                      <p:cBhvr>
                                        <p:cTn id="45" dur="1" fill="hold">
                                          <p:stCondLst>
                                            <p:cond delay="0"/>
                                          </p:stCondLst>
                                        </p:cTn>
                                        <p:tgtEl>
                                          <p:spTgt spid="18445"/>
                                        </p:tgtEl>
                                        <p:attrNameLst>
                                          <p:attrName>style.visibility</p:attrName>
                                        </p:attrNameLst>
                                      </p:cBhvr>
                                      <p:to>
                                        <p:strVal val="visible"/>
                                      </p:to>
                                    </p:set>
                                    <p:animEffect transition="in" filter="fade">
                                      <p:cBhvr>
                                        <p:cTn id="46" dur="500"/>
                                        <p:tgtEl>
                                          <p:spTgt spid="18445"/>
                                        </p:tgtEl>
                                      </p:cBhvr>
                                    </p:animEffect>
                                  </p:childTnLst>
                                </p:cTn>
                              </p:par>
                              <p:par>
                                <p:cTn id="47" presetID="10" presetClass="entr" presetSubtype="0" fill="hold" nodeType="withEffect">
                                  <p:stCondLst>
                                    <p:cond delay="0"/>
                                  </p:stCondLst>
                                  <p:childTnLst>
                                    <p:set>
                                      <p:cBhvr>
                                        <p:cTn id="48" dur="1" fill="hold">
                                          <p:stCondLst>
                                            <p:cond delay="0"/>
                                          </p:stCondLst>
                                        </p:cTn>
                                        <p:tgtEl>
                                          <p:spTgt spid="18521"/>
                                        </p:tgtEl>
                                        <p:attrNameLst>
                                          <p:attrName>style.visibility</p:attrName>
                                        </p:attrNameLst>
                                      </p:cBhvr>
                                      <p:to>
                                        <p:strVal val="visible"/>
                                      </p:to>
                                    </p:set>
                                    <p:animEffect transition="in" filter="fade">
                                      <p:cBhvr>
                                        <p:cTn id="49" dur="500"/>
                                        <p:tgtEl>
                                          <p:spTgt spid="1852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8450"/>
                                        </p:tgtEl>
                                        <p:attrNameLst>
                                          <p:attrName>style.visibility</p:attrName>
                                        </p:attrNameLst>
                                      </p:cBhvr>
                                      <p:to>
                                        <p:strVal val="visible"/>
                                      </p:to>
                                    </p:set>
                                    <p:animEffect transition="in" filter="fade">
                                      <p:cBhvr>
                                        <p:cTn id="52" dur="500"/>
                                        <p:tgtEl>
                                          <p:spTgt spid="1845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451"/>
                                        </p:tgtEl>
                                        <p:attrNameLst>
                                          <p:attrName>style.visibility</p:attrName>
                                        </p:attrNameLst>
                                      </p:cBhvr>
                                      <p:to>
                                        <p:strVal val="visible"/>
                                      </p:to>
                                    </p:set>
                                    <p:animEffect transition="in" filter="fade">
                                      <p:cBhvr>
                                        <p:cTn id="55" dur="500"/>
                                        <p:tgtEl>
                                          <p:spTgt spid="1845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8449"/>
                                        </p:tgtEl>
                                        <p:attrNameLst>
                                          <p:attrName>style.visibility</p:attrName>
                                        </p:attrNameLst>
                                      </p:cBhvr>
                                      <p:to>
                                        <p:strVal val="visible"/>
                                      </p:to>
                                    </p:set>
                                    <p:animEffect transition="in" filter="fade">
                                      <p:cBhvr>
                                        <p:cTn id="58" dur="500"/>
                                        <p:tgtEl>
                                          <p:spTgt spid="18449"/>
                                        </p:tgtEl>
                                      </p:cBhvr>
                                    </p:animEffect>
                                  </p:childTnLst>
                                </p:cTn>
                              </p:par>
                              <p:par>
                                <p:cTn id="59" presetID="10" presetClass="entr" presetSubtype="0" fill="hold" nodeType="withEffect">
                                  <p:stCondLst>
                                    <p:cond delay="0"/>
                                  </p:stCondLst>
                                  <p:childTnLst>
                                    <p:set>
                                      <p:cBhvr>
                                        <p:cTn id="60" dur="1" fill="hold">
                                          <p:stCondLst>
                                            <p:cond delay="0"/>
                                          </p:stCondLst>
                                        </p:cTn>
                                        <p:tgtEl>
                                          <p:spTgt spid="18435"/>
                                        </p:tgtEl>
                                        <p:attrNameLst>
                                          <p:attrName>style.visibility</p:attrName>
                                        </p:attrNameLst>
                                      </p:cBhvr>
                                      <p:to>
                                        <p:strVal val="visible"/>
                                      </p:to>
                                    </p:set>
                                    <p:animEffect transition="in" filter="fade">
                                      <p:cBhvr>
                                        <p:cTn id="61" dur="500"/>
                                        <p:tgtEl>
                                          <p:spTgt spid="1843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8464"/>
                                        </p:tgtEl>
                                        <p:attrNameLst>
                                          <p:attrName>style.visibility</p:attrName>
                                        </p:attrNameLst>
                                      </p:cBhvr>
                                      <p:to>
                                        <p:strVal val="visible"/>
                                      </p:to>
                                    </p:set>
                                    <p:animEffect transition="in" filter="fade">
                                      <p:cBhvr>
                                        <p:cTn id="66" dur="2000"/>
                                        <p:tgtEl>
                                          <p:spTgt spid="1846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8463"/>
                                        </p:tgtEl>
                                        <p:attrNameLst>
                                          <p:attrName>style.visibility</p:attrName>
                                        </p:attrNameLst>
                                      </p:cBhvr>
                                      <p:to>
                                        <p:strVal val="visible"/>
                                      </p:to>
                                    </p:set>
                                    <p:animEffect transition="in" filter="fade">
                                      <p:cBhvr>
                                        <p:cTn id="71" dur="500"/>
                                        <p:tgtEl>
                                          <p:spTgt spid="18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7" grpId="0" animBg="1"/>
      <p:bldP spid="18448" grpId="0" animBg="1"/>
      <p:bldP spid="18449" grpId="0" animBg="1"/>
      <p:bldP spid="18450" grpId="0" animBg="1"/>
      <p:bldP spid="18451" grpId="0" animBg="1"/>
      <p:bldP spid="18452" grpId="0" animBg="1"/>
      <p:bldP spid="18453" grpId="0" animBg="1"/>
      <p:bldP spid="18454" grpId="0" animBg="1"/>
      <p:bldP spid="18455" grpId="0" animBg="1"/>
      <p:bldP spid="18456" grpId="0" animBg="1"/>
      <p:bldP spid="18459" grpId="0" animBg="1"/>
      <p:bldP spid="1846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30E33A41-EE14-4160-A724-C44A5704AE25}" type="slidenum">
              <a:rPr lang="en-US" sz="3200"/>
              <a:pPr/>
              <a:t>13</a:t>
            </a:fld>
            <a:endParaRPr lang="en-US" sz="3200"/>
          </a:p>
        </p:txBody>
      </p:sp>
      <p:grpSp>
        <p:nvGrpSpPr>
          <p:cNvPr id="19459" name="Group 3"/>
          <p:cNvGrpSpPr>
            <a:grpSpLocks/>
          </p:cNvGrpSpPr>
          <p:nvPr/>
        </p:nvGrpSpPr>
        <p:grpSpPr bwMode="auto">
          <a:xfrm>
            <a:off x="1676400" y="762000"/>
            <a:ext cx="6172200" cy="5562600"/>
            <a:chOff x="0" y="0"/>
            <a:chExt cx="3888" cy="3888"/>
          </a:xfrm>
        </p:grpSpPr>
        <p:pic>
          <p:nvPicPr>
            <p:cNvPr id="19460" name="Picture 3" descr="india-outline-map"/>
            <p:cNvPicPr>
              <a:picLocks noChangeAspect="1" noChangeArrowheads="1"/>
            </p:cNvPicPr>
            <p:nvPr/>
          </p:nvPicPr>
          <p:blipFill>
            <a:blip r:embed="rId3"/>
            <a:srcRect/>
            <a:stretch>
              <a:fillRect/>
            </a:stretch>
          </p:blipFill>
          <p:spPr bwMode="auto">
            <a:xfrm>
              <a:off x="0" y="0"/>
              <a:ext cx="3824" cy="3888"/>
            </a:xfrm>
            <a:prstGeom prst="rect">
              <a:avLst/>
            </a:prstGeom>
            <a:noFill/>
            <a:ln w="9525">
              <a:noFill/>
              <a:miter lim="800000"/>
              <a:headEnd/>
              <a:tailEnd/>
            </a:ln>
          </p:spPr>
        </p:pic>
        <p:sp>
          <p:nvSpPr>
            <p:cNvPr id="19461" name="Rectangle 4"/>
            <p:cNvSpPr>
              <a:spLocks noChangeArrowheads="1"/>
            </p:cNvSpPr>
            <p:nvPr/>
          </p:nvSpPr>
          <p:spPr bwMode="auto">
            <a:xfrm>
              <a:off x="1056" y="2640"/>
              <a:ext cx="960" cy="192"/>
            </a:xfrm>
            <a:prstGeom prst="rect">
              <a:avLst/>
            </a:prstGeom>
            <a:solidFill>
              <a:schemeClr val="bg1"/>
            </a:solidFill>
            <a:ln w="9525">
              <a:noFill/>
              <a:miter lim="800000"/>
              <a:headEnd/>
              <a:tailEnd/>
            </a:ln>
          </p:spPr>
          <p:txBody>
            <a:bodyPr wrap="none" anchor="ctr"/>
            <a:lstStyle/>
            <a:p>
              <a:pPr algn="l"/>
              <a:endParaRPr lang="en-GB" altLang="en-US" sz="1800">
                <a:latin typeface="Arial" charset="0"/>
              </a:endParaRPr>
            </a:p>
          </p:txBody>
        </p:sp>
        <p:sp>
          <p:nvSpPr>
            <p:cNvPr id="19462" name="Rectangle 5"/>
            <p:cNvSpPr>
              <a:spLocks noChangeArrowheads="1"/>
            </p:cNvSpPr>
            <p:nvPr/>
          </p:nvSpPr>
          <p:spPr bwMode="auto">
            <a:xfrm>
              <a:off x="1296" y="3120"/>
              <a:ext cx="1056" cy="144"/>
            </a:xfrm>
            <a:prstGeom prst="rect">
              <a:avLst/>
            </a:prstGeom>
            <a:solidFill>
              <a:schemeClr val="bg1"/>
            </a:solidFill>
            <a:ln w="9525">
              <a:noFill/>
              <a:miter lim="800000"/>
              <a:headEnd/>
              <a:tailEnd/>
            </a:ln>
          </p:spPr>
          <p:txBody>
            <a:bodyPr wrap="none" anchor="ctr"/>
            <a:lstStyle/>
            <a:p>
              <a:pPr algn="l"/>
              <a:endParaRPr lang="en-GB" altLang="en-US" sz="1800">
                <a:latin typeface="Arial" charset="0"/>
              </a:endParaRPr>
            </a:p>
          </p:txBody>
        </p:sp>
        <p:sp>
          <p:nvSpPr>
            <p:cNvPr id="19463" name="Freeform 6"/>
            <p:cNvSpPr>
              <a:spLocks/>
            </p:cNvSpPr>
            <p:nvPr/>
          </p:nvSpPr>
          <p:spPr bwMode="auto">
            <a:xfrm>
              <a:off x="1223" y="2568"/>
              <a:ext cx="473" cy="272"/>
            </a:xfrm>
            <a:custGeom>
              <a:avLst/>
              <a:gdLst>
                <a:gd name="T0" fmla="*/ 0 w 473"/>
                <a:gd name="T1" fmla="*/ 0 h 272"/>
                <a:gd name="T2" fmla="*/ 473 w 473"/>
                <a:gd name="T3" fmla="*/ 272 h 272"/>
              </a:gdLst>
              <a:ahLst/>
              <a:cxnLst>
                <a:cxn ang="0">
                  <a:pos x="9" y="0"/>
                </a:cxn>
                <a:cxn ang="0">
                  <a:pos x="61" y="72"/>
                </a:cxn>
                <a:cxn ang="0">
                  <a:pos x="101" y="92"/>
                </a:cxn>
                <a:cxn ang="0">
                  <a:pos x="141" y="144"/>
                </a:cxn>
                <a:cxn ang="0">
                  <a:pos x="189" y="140"/>
                </a:cxn>
                <a:cxn ang="0">
                  <a:pos x="213" y="132"/>
                </a:cxn>
                <a:cxn ang="0">
                  <a:pos x="249" y="148"/>
                </a:cxn>
                <a:cxn ang="0">
                  <a:pos x="221" y="240"/>
                </a:cxn>
                <a:cxn ang="0">
                  <a:pos x="245" y="272"/>
                </a:cxn>
                <a:cxn ang="0">
                  <a:pos x="357" y="236"/>
                </a:cxn>
                <a:cxn ang="0">
                  <a:pos x="409" y="204"/>
                </a:cxn>
                <a:cxn ang="0">
                  <a:pos x="457" y="168"/>
                </a:cxn>
                <a:cxn ang="0">
                  <a:pos x="473" y="100"/>
                </a:cxn>
                <a:cxn ang="0">
                  <a:pos x="457" y="24"/>
                </a:cxn>
              </a:cxnLst>
              <a:rect l="T0" t="T1" r="T2" b="T3"/>
              <a:pathLst>
                <a:path w="473" h="272">
                  <a:moveTo>
                    <a:pt x="9" y="0"/>
                  </a:moveTo>
                  <a:cubicBezTo>
                    <a:pt x="14" y="75"/>
                    <a:pt x="0" y="65"/>
                    <a:pt x="61" y="72"/>
                  </a:cubicBezTo>
                  <a:cubicBezTo>
                    <a:pt x="78" y="78"/>
                    <a:pt x="88" y="79"/>
                    <a:pt x="101" y="92"/>
                  </a:cubicBezTo>
                  <a:cubicBezTo>
                    <a:pt x="106" y="131"/>
                    <a:pt x="107" y="133"/>
                    <a:pt x="141" y="144"/>
                  </a:cubicBezTo>
                  <a:cubicBezTo>
                    <a:pt x="157" y="143"/>
                    <a:pt x="173" y="143"/>
                    <a:pt x="189" y="140"/>
                  </a:cubicBezTo>
                  <a:cubicBezTo>
                    <a:pt x="197" y="139"/>
                    <a:pt x="213" y="132"/>
                    <a:pt x="213" y="132"/>
                  </a:cubicBezTo>
                  <a:cubicBezTo>
                    <a:pt x="226" y="136"/>
                    <a:pt x="236" y="144"/>
                    <a:pt x="249" y="148"/>
                  </a:cubicBezTo>
                  <a:cubicBezTo>
                    <a:pt x="247" y="173"/>
                    <a:pt x="254" y="229"/>
                    <a:pt x="221" y="240"/>
                  </a:cubicBezTo>
                  <a:cubicBezTo>
                    <a:pt x="203" y="268"/>
                    <a:pt x="223" y="266"/>
                    <a:pt x="245" y="272"/>
                  </a:cubicBezTo>
                  <a:cubicBezTo>
                    <a:pt x="285" y="268"/>
                    <a:pt x="318" y="249"/>
                    <a:pt x="357" y="236"/>
                  </a:cubicBezTo>
                  <a:cubicBezTo>
                    <a:pt x="374" y="230"/>
                    <a:pt x="386" y="212"/>
                    <a:pt x="409" y="204"/>
                  </a:cubicBezTo>
                  <a:cubicBezTo>
                    <a:pt x="420" y="171"/>
                    <a:pt x="420" y="173"/>
                    <a:pt x="457" y="168"/>
                  </a:cubicBezTo>
                  <a:cubicBezTo>
                    <a:pt x="461" y="126"/>
                    <a:pt x="463" y="130"/>
                    <a:pt x="473" y="100"/>
                  </a:cubicBezTo>
                  <a:cubicBezTo>
                    <a:pt x="451" y="78"/>
                    <a:pt x="457" y="56"/>
                    <a:pt x="457" y="24"/>
                  </a:cubicBezTo>
                </a:path>
              </a:pathLst>
            </a:custGeom>
            <a:noFill/>
            <a:ln w="19050" cmpd="sng">
              <a:solidFill>
                <a:srgbClr val="0028A8"/>
              </a:solidFill>
              <a:round/>
              <a:headEnd/>
              <a:tailEnd/>
            </a:ln>
          </p:spPr>
          <p:txBody>
            <a:bodyPr/>
            <a:lstStyle/>
            <a:p>
              <a:endParaRPr lang="en-IN"/>
            </a:p>
          </p:txBody>
        </p:sp>
        <p:sp>
          <p:nvSpPr>
            <p:cNvPr id="19464" name="Freeform 7"/>
            <p:cNvSpPr>
              <a:spLocks/>
            </p:cNvSpPr>
            <p:nvPr/>
          </p:nvSpPr>
          <p:spPr bwMode="auto">
            <a:xfrm>
              <a:off x="1368" y="2900"/>
              <a:ext cx="272" cy="452"/>
            </a:xfrm>
            <a:custGeom>
              <a:avLst/>
              <a:gdLst>
                <a:gd name="T0" fmla="*/ 0 w 272"/>
                <a:gd name="T1" fmla="*/ 0 h 452"/>
                <a:gd name="T2" fmla="*/ 272 w 272"/>
                <a:gd name="T3" fmla="*/ 452 h 452"/>
              </a:gdLst>
              <a:ahLst/>
              <a:cxnLst>
                <a:cxn ang="0">
                  <a:pos x="0" y="452"/>
                </a:cxn>
                <a:cxn ang="0">
                  <a:pos x="36" y="420"/>
                </a:cxn>
                <a:cxn ang="0">
                  <a:pos x="60" y="388"/>
                </a:cxn>
                <a:cxn ang="0">
                  <a:pos x="104" y="364"/>
                </a:cxn>
                <a:cxn ang="0">
                  <a:pos x="124" y="292"/>
                </a:cxn>
                <a:cxn ang="0">
                  <a:pos x="144" y="268"/>
                </a:cxn>
                <a:cxn ang="0">
                  <a:pos x="156" y="236"/>
                </a:cxn>
                <a:cxn ang="0">
                  <a:pos x="228" y="216"/>
                </a:cxn>
                <a:cxn ang="0">
                  <a:pos x="236" y="56"/>
                </a:cxn>
                <a:cxn ang="0">
                  <a:pos x="272" y="0"/>
                </a:cxn>
              </a:cxnLst>
              <a:rect l="T0" t="T1" r="T2" b="T3"/>
              <a:pathLst>
                <a:path w="272" h="452">
                  <a:moveTo>
                    <a:pt x="0" y="452"/>
                  </a:moveTo>
                  <a:cubicBezTo>
                    <a:pt x="12" y="440"/>
                    <a:pt x="24" y="432"/>
                    <a:pt x="36" y="420"/>
                  </a:cubicBezTo>
                  <a:cubicBezTo>
                    <a:pt x="41" y="404"/>
                    <a:pt x="46" y="397"/>
                    <a:pt x="60" y="388"/>
                  </a:cubicBezTo>
                  <a:cubicBezTo>
                    <a:pt x="67" y="368"/>
                    <a:pt x="86" y="369"/>
                    <a:pt x="104" y="364"/>
                  </a:cubicBezTo>
                  <a:cubicBezTo>
                    <a:pt x="140" y="337"/>
                    <a:pt x="107" y="368"/>
                    <a:pt x="124" y="292"/>
                  </a:cubicBezTo>
                  <a:cubicBezTo>
                    <a:pt x="126" y="282"/>
                    <a:pt x="138" y="277"/>
                    <a:pt x="144" y="268"/>
                  </a:cubicBezTo>
                  <a:cubicBezTo>
                    <a:pt x="145" y="261"/>
                    <a:pt x="147" y="241"/>
                    <a:pt x="156" y="236"/>
                  </a:cubicBezTo>
                  <a:cubicBezTo>
                    <a:pt x="168" y="229"/>
                    <a:pt x="216" y="218"/>
                    <a:pt x="228" y="216"/>
                  </a:cubicBezTo>
                  <a:cubicBezTo>
                    <a:pt x="248" y="156"/>
                    <a:pt x="228" y="221"/>
                    <a:pt x="236" y="56"/>
                  </a:cubicBezTo>
                  <a:cubicBezTo>
                    <a:pt x="237" y="35"/>
                    <a:pt x="263" y="18"/>
                    <a:pt x="272" y="0"/>
                  </a:cubicBezTo>
                </a:path>
              </a:pathLst>
            </a:custGeom>
            <a:noFill/>
            <a:ln w="19050" cmpd="sng">
              <a:solidFill>
                <a:srgbClr val="0028A8"/>
              </a:solidFill>
              <a:round/>
              <a:headEnd/>
              <a:tailEnd/>
            </a:ln>
          </p:spPr>
          <p:txBody>
            <a:bodyPr/>
            <a:lstStyle/>
            <a:p>
              <a:endParaRPr lang="en-IN"/>
            </a:p>
          </p:txBody>
        </p:sp>
        <p:sp>
          <p:nvSpPr>
            <p:cNvPr id="19465" name="Freeform 8"/>
            <p:cNvSpPr>
              <a:spLocks/>
            </p:cNvSpPr>
            <p:nvPr/>
          </p:nvSpPr>
          <p:spPr bwMode="auto">
            <a:xfrm>
              <a:off x="1644" y="2724"/>
              <a:ext cx="53" cy="184"/>
            </a:xfrm>
            <a:custGeom>
              <a:avLst/>
              <a:gdLst>
                <a:gd name="T0" fmla="*/ 0 w 53"/>
                <a:gd name="T1" fmla="*/ 0 h 184"/>
                <a:gd name="T2" fmla="*/ 53 w 53"/>
                <a:gd name="T3" fmla="*/ 184 h 184"/>
              </a:gdLst>
              <a:ahLst/>
              <a:cxnLst>
                <a:cxn ang="0">
                  <a:pos x="28" y="0"/>
                </a:cxn>
                <a:cxn ang="0">
                  <a:pos x="36" y="24"/>
                </a:cxn>
                <a:cxn ang="0">
                  <a:pos x="40" y="36"/>
                </a:cxn>
                <a:cxn ang="0">
                  <a:pos x="12" y="148"/>
                </a:cxn>
                <a:cxn ang="0">
                  <a:pos x="0" y="184"/>
                </a:cxn>
              </a:cxnLst>
              <a:rect l="T0" t="T1" r="T2" b="T3"/>
              <a:pathLst>
                <a:path w="53" h="184">
                  <a:moveTo>
                    <a:pt x="28" y="0"/>
                  </a:moveTo>
                  <a:cubicBezTo>
                    <a:pt x="31" y="8"/>
                    <a:pt x="33" y="16"/>
                    <a:pt x="36" y="24"/>
                  </a:cubicBezTo>
                  <a:cubicBezTo>
                    <a:pt x="37" y="28"/>
                    <a:pt x="40" y="36"/>
                    <a:pt x="40" y="36"/>
                  </a:cubicBezTo>
                  <a:cubicBezTo>
                    <a:pt x="48" y="93"/>
                    <a:pt x="53" y="107"/>
                    <a:pt x="12" y="148"/>
                  </a:cubicBezTo>
                  <a:cubicBezTo>
                    <a:pt x="7" y="162"/>
                    <a:pt x="0" y="169"/>
                    <a:pt x="0" y="184"/>
                  </a:cubicBezTo>
                </a:path>
              </a:pathLst>
            </a:custGeom>
            <a:noFill/>
            <a:ln w="19050" cmpd="sng">
              <a:solidFill>
                <a:srgbClr val="0028A8"/>
              </a:solidFill>
              <a:round/>
              <a:headEnd/>
              <a:tailEnd/>
            </a:ln>
          </p:spPr>
          <p:txBody>
            <a:bodyPr/>
            <a:lstStyle/>
            <a:p>
              <a:endParaRPr lang="en-IN"/>
            </a:p>
          </p:txBody>
        </p:sp>
        <p:sp>
          <p:nvSpPr>
            <p:cNvPr id="19466" name="Rectangle 9"/>
            <p:cNvSpPr>
              <a:spLocks noChangeArrowheads="1"/>
            </p:cNvSpPr>
            <p:nvPr/>
          </p:nvSpPr>
          <p:spPr bwMode="auto">
            <a:xfrm>
              <a:off x="2736" y="2400"/>
              <a:ext cx="1152" cy="1344"/>
            </a:xfrm>
            <a:prstGeom prst="rect">
              <a:avLst/>
            </a:prstGeom>
            <a:solidFill>
              <a:schemeClr val="bg1"/>
            </a:solidFill>
            <a:ln w="9525">
              <a:noFill/>
              <a:miter lim="800000"/>
              <a:headEnd/>
              <a:tailEnd/>
            </a:ln>
          </p:spPr>
          <p:txBody>
            <a:bodyPr wrap="none" anchor="ctr"/>
            <a:lstStyle/>
            <a:p>
              <a:pPr algn="l"/>
              <a:endParaRPr lang="en-GB" altLang="en-US" sz="1800">
                <a:latin typeface="Arial" charset="0"/>
              </a:endParaRPr>
            </a:p>
          </p:txBody>
        </p:sp>
        <p:sp>
          <p:nvSpPr>
            <p:cNvPr id="19467" name="Rectangle 10"/>
            <p:cNvSpPr>
              <a:spLocks noChangeArrowheads="1"/>
            </p:cNvSpPr>
            <p:nvPr/>
          </p:nvSpPr>
          <p:spPr bwMode="auto">
            <a:xfrm>
              <a:off x="240" y="2688"/>
              <a:ext cx="480" cy="384"/>
            </a:xfrm>
            <a:prstGeom prst="rect">
              <a:avLst/>
            </a:prstGeom>
            <a:solidFill>
              <a:schemeClr val="bg1"/>
            </a:solidFill>
            <a:ln w="9525">
              <a:noFill/>
              <a:miter lim="800000"/>
              <a:headEnd/>
              <a:tailEnd/>
            </a:ln>
          </p:spPr>
          <p:txBody>
            <a:bodyPr wrap="none" anchor="ctr"/>
            <a:lstStyle/>
            <a:p>
              <a:pPr algn="l"/>
              <a:endParaRPr lang="en-GB" altLang="en-US" sz="1800">
                <a:latin typeface="Arial" charset="0"/>
              </a:endParaRPr>
            </a:p>
          </p:txBody>
        </p:sp>
      </p:grpSp>
      <p:sp>
        <p:nvSpPr>
          <p:cNvPr id="19468" name="Text Box 11"/>
          <p:cNvSpPr txBox="1">
            <a:spLocks noChangeArrowheads="1"/>
          </p:cNvSpPr>
          <p:nvPr/>
        </p:nvSpPr>
        <p:spPr bwMode="auto">
          <a:xfrm>
            <a:off x="228600" y="142875"/>
            <a:ext cx="4445000" cy="400050"/>
          </a:xfrm>
          <a:prstGeom prst="rect">
            <a:avLst/>
          </a:prstGeom>
          <a:noFill/>
          <a:ln w="9525">
            <a:noFill/>
            <a:miter lim="800000"/>
            <a:headEnd/>
            <a:tailEnd/>
          </a:ln>
        </p:spPr>
        <p:txBody>
          <a:bodyPr wrap="none">
            <a:spAutoFit/>
          </a:bodyPr>
          <a:lstStyle/>
          <a:p>
            <a:pPr algn="l"/>
            <a:r>
              <a:rPr lang="en-US" sz="2000" b="1">
                <a:latin typeface="Times New Roman" pitchFamily="18" charset="0"/>
                <a:cs typeface="Times New Roman" pitchFamily="18" charset="0"/>
              </a:rPr>
              <a:t>Old mechanism for sharing Tr. charges</a:t>
            </a:r>
          </a:p>
        </p:txBody>
      </p:sp>
      <p:sp>
        <p:nvSpPr>
          <p:cNvPr id="19469" name="Freeform 12"/>
          <p:cNvSpPr>
            <a:spLocks/>
          </p:cNvSpPr>
          <p:nvPr/>
        </p:nvSpPr>
        <p:spPr bwMode="auto">
          <a:xfrm>
            <a:off x="3081338" y="3962400"/>
            <a:ext cx="2176462" cy="2168525"/>
          </a:xfrm>
          <a:custGeom>
            <a:avLst/>
            <a:gdLst>
              <a:gd name="T0" fmla="*/ 0 w 1371"/>
              <a:gd name="T1" fmla="*/ 0 h 1366"/>
              <a:gd name="T2" fmla="*/ 1371 w 1371"/>
              <a:gd name="T3" fmla="*/ 1366 h 1366"/>
            </a:gdLst>
            <a:ahLst/>
            <a:cxnLst>
              <a:cxn ang="0">
                <a:pos x="327" y="1312"/>
              </a:cxn>
              <a:cxn ang="0">
                <a:pos x="255" y="1220"/>
              </a:cxn>
              <a:cxn ang="0">
                <a:pos x="219" y="1040"/>
              </a:cxn>
              <a:cxn ang="0">
                <a:pos x="207" y="964"/>
              </a:cxn>
              <a:cxn ang="0">
                <a:pos x="123" y="728"/>
              </a:cxn>
              <a:cxn ang="0">
                <a:pos x="83" y="648"/>
              </a:cxn>
              <a:cxn ang="0">
                <a:pos x="11" y="492"/>
              </a:cxn>
              <a:cxn ang="0">
                <a:pos x="7" y="456"/>
              </a:cxn>
              <a:cxn ang="0">
                <a:pos x="107" y="388"/>
              </a:cxn>
              <a:cxn ang="0">
                <a:pos x="191" y="324"/>
              </a:cxn>
              <a:cxn ang="0">
                <a:pos x="263" y="284"/>
              </a:cxn>
              <a:cxn ang="0">
                <a:pos x="299" y="276"/>
              </a:cxn>
              <a:cxn ang="0">
                <a:pos x="411" y="216"/>
              </a:cxn>
              <a:cxn ang="0">
                <a:pos x="523" y="172"/>
              </a:cxn>
              <a:cxn ang="0">
                <a:pos x="603" y="48"/>
              </a:cxn>
              <a:cxn ang="0">
                <a:pos x="627" y="32"/>
              </a:cxn>
              <a:cxn ang="0">
                <a:pos x="655" y="0"/>
              </a:cxn>
              <a:cxn ang="0">
                <a:pos x="811" y="92"/>
              </a:cxn>
              <a:cxn ang="0">
                <a:pos x="851" y="148"/>
              </a:cxn>
              <a:cxn ang="0">
                <a:pos x="907" y="216"/>
              </a:cxn>
              <a:cxn ang="0">
                <a:pos x="975" y="256"/>
              </a:cxn>
              <a:cxn ang="0">
                <a:pos x="1087" y="192"/>
              </a:cxn>
              <a:cxn ang="0">
                <a:pos x="1179" y="164"/>
              </a:cxn>
              <a:cxn ang="0">
                <a:pos x="1323" y="160"/>
              </a:cxn>
              <a:cxn ang="0">
                <a:pos x="1363" y="168"/>
              </a:cxn>
              <a:cxn ang="0">
                <a:pos x="1199" y="256"/>
              </a:cxn>
              <a:cxn ang="0">
                <a:pos x="1155" y="304"/>
              </a:cxn>
              <a:cxn ang="0">
                <a:pos x="1099" y="332"/>
              </a:cxn>
              <a:cxn ang="0">
                <a:pos x="1075" y="368"/>
              </a:cxn>
              <a:cxn ang="0">
                <a:pos x="903" y="448"/>
              </a:cxn>
              <a:cxn ang="0">
                <a:pos x="799" y="540"/>
              </a:cxn>
              <a:cxn ang="0">
                <a:pos x="787" y="776"/>
              </a:cxn>
              <a:cxn ang="0">
                <a:pos x="739" y="900"/>
              </a:cxn>
              <a:cxn ang="0">
                <a:pos x="699" y="1088"/>
              </a:cxn>
              <a:cxn ang="0">
                <a:pos x="647" y="1152"/>
              </a:cxn>
              <a:cxn ang="0">
                <a:pos x="579" y="1240"/>
              </a:cxn>
              <a:cxn ang="0">
                <a:pos x="515" y="1292"/>
              </a:cxn>
              <a:cxn ang="0">
                <a:pos x="447" y="1336"/>
              </a:cxn>
              <a:cxn ang="0">
                <a:pos x="395" y="1360"/>
              </a:cxn>
            </a:cxnLst>
            <a:rect l="T0" t="T1" r="T2" b="T3"/>
            <a:pathLst>
              <a:path w="1371" h="1366">
                <a:moveTo>
                  <a:pt x="355" y="1340"/>
                </a:moveTo>
                <a:cubicBezTo>
                  <a:pt x="346" y="1313"/>
                  <a:pt x="359" y="1344"/>
                  <a:pt x="327" y="1312"/>
                </a:cubicBezTo>
                <a:cubicBezTo>
                  <a:pt x="312" y="1297"/>
                  <a:pt x="305" y="1280"/>
                  <a:pt x="287" y="1268"/>
                </a:cubicBezTo>
                <a:cubicBezTo>
                  <a:pt x="276" y="1251"/>
                  <a:pt x="266" y="1236"/>
                  <a:pt x="255" y="1220"/>
                </a:cubicBezTo>
                <a:cubicBezTo>
                  <a:pt x="243" y="1171"/>
                  <a:pt x="252" y="1113"/>
                  <a:pt x="235" y="1064"/>
                </a:cubicBezTo>
                <a:cubicBezTo>
                  <a:pt x="232" y="1055"/>
                  <a:pt x="222" y="1049"/>
                  <a:pt x="219" y="1040"/>
                </a:cubicBezTo>
                <a:cubicBezTo>
                  <a:pt x="216" y="1032"/>
                  <a:pt x="211" y="1016"/>
                  <a:pt x="211" y="1016"/>
                </a:cubicBezTo>
                <a:cubicBezTo>
                  <a:pt x="210" y="999"/>
                  <a:pt x="209" y="981"/>
                  <a:pt x="207" y="964"/>
                </a:cubicBezTo>
                <a:cubicBezTo>
                  <a:pt x="205" y="945"/>
                  <a:pt x="162" y="885"/>
                  <a:pt x="143" y="872"/>
                </a:cubicBezTo>
                <a:cubicBezTo>
                  <a:pt x="115" y="831"/>
                  <a:pt x="129" y="776"/>
                  <a:pt x="123" y="728"/>
                </a:cubicBezTo>
                <a:cubicBezTo>
                  <a:pt x="121" y="712"/>
                  <a:pt x="115" y="698"/>
                  <a:pt x="107" y="684"/>
                </a:cubicBezTo>
                <a:cubicBezTo>
                  <a:pt x="100" y="671"/>
                  <a:pt x="83" y="648"/>
                  <a:pt x="83" y="648"/>
                </a:cubicBezTo>
                <a:cubicBezTo>
                  <a:pt x="74" y="610"/>
                  <a:pt x="64" y="558"/>
                  <a:pt x="39" y="528"/>
                </a:cubicBezTo>
                <a:cubicBezTo>
                  <a:pt x="8" y="490"/>
                  <a:pt x="51" y="553"/>
                  <a:pt x="11" y="492"/>
                </a:cubicBezTo>
                <a:cubicBezTo>
                  <a:pt x="8" y="488"/>
                  <a:pt x="3" y="480"/>
                  <a:pt x="3" y="480"/>
                </a:cubicBezTo>
                <a:cubicBezTo>
                  <a:pt x="4" y="472"/>
                  <a:pt x="0" y="460"/>
                  <a:pt x="7" y="456"/>
                </a:cubicBezTo>
                <a:cubicBezTo>
                  <a:pt x="23" y="446"/>
                  <a:pt x="57" y="471"/>
                  <a:pt x="71" y="476"/>
                </a:cubicBezTo>
                <a:cubicBezTo>
                  <a:pt x="74" y="435"/>
                  <a:pt x="66" y="402"/>
                  <a:pt x="107" y="388"/>
                </a:cubicBezTo>
                <a:cubicBezTo>
                  <a:pt x="115" y="364"/>
                  <a:pt x="117" y="341"/>
                  <a:pt x="131" y="320"/>
                </a:cubicBezTo>
                <a:cubicBezTo>
                  <a:pt x="150" y="326"/>
                  <a:pt x="170" y="321"/>
                  <a:pt x="191" y="324"/>
                </a:cubicBezTo>
                <a:cubicBezTo>
                  <a:pt x="207" y="335"/>
                  <a:pt x="212" y="337"/>
                  <a:pt x="231" y="332"/>
                </a:cubicBezTo>
                <a:cubicBezTo>
                  <a:pt x="238" y="292"/>
                  <a:pt x="234" y="303"/>
                  <a:pt x="263" y="284"/>
                </a:cubicBezTo>
                <a:cubicBezTo>
                  <a:pt x="264" y="280"/>
                  <a:pt x="263" y="273"/>
                  <a:pt x="267" y="272"/>
                </a:cubicBezTo>
                <a:cubicBezTo>
                  <a:pt x="277" y="270"/>
                  <a:pt x="288" y="276"/>
                  <a:pt x="299" y="276"/>
                </a:cubicBezTo>
                <a:cubicBezTo>
                  <a:pt x="319" y="276"/>
                  <a:pt x="339" y="267"/>
                  <a:pt x="355" y="256"/>
                </a:cubicBezTo>
                <a:cubicBezTo>
                  <a:pt x="362" y="236"/>
                  <a:pt x="393" y="226"/>
                  <a:pt x="411" y="216"/>
                </a:cubicBezTo>
                <a:cubicBezTo>
                  <a:pt x="419" y="211"/>
                  <a:pt x="435" y="200"/>
                  <a:pt x="435" y="200"/>
                </a:cubicBezTo>
                <a:cubicBezTo>
                  <a:pt x="444" y="173"/>
                  <a:pt x="500" y="174"/>
                  <a:pt x="523" y="172"/>
                </a:cubicBezTo>
                <a:cubicBezTo>
                  <a:pt x="531" y="148"/>
                  <a:pt x="537" y="145"/>
                  <a:pt x="551" y="124"/>
                </a:cubicBezTo>
                <a:cubicBezTo>
                  <a:pt x="556" y="59"/>
                  <a:pt x="544" y="55"/>
                  <a:pt x="603" y="48"/>
                </a:cubicBezTo>
                <a:cubicBezTo>
                  <a:pt x="607" y="44"/>
                  <a:pt x="610" y="39"/>
                  <a:pt x="615" y="36"/>
                </a:cubicBezTo>
                <a:cubicBezTo>
                  <a:pt x="619" y="34"/>
                  <a:pt x="624" y="35"/>
                  <a:pt x="627" y="32"/>
                </a:cubicBezTo>
                <a:cubicBezTo>
                  <a:pt x="630" y="29"/>
                  <a:pt x="629" y="24"/>
                  <a:pt x="631" y="20"/>
                </a:cubicBezTo>
                <a:cubicBezTo>
                  <a:pt x="637" y="11"/>
                  <a:pt x="646" y="6"/>
                  <a:pt x="655" y="0"/>
                </a:cubicBezTo>
                <a:cubicBezTo>
                  <a:pt x="701" y="30"/>
                  <a:pt x="725" y="32"/>
                  <a:pt x="783" y="36"/>
                </a:cubicBezTo>
                <a:cubicBezTo>
                  <a:pt x="805" y="51"/>
                  <a:pt x="798" y="73"/>
                  <a:pt x="811" y="92"/>
                </a:cubicBezTo>
                <a:cubicBezTo>
                  <a:pt x="824" y="111"/>
                  <a:pt x="829" y="124"/>
                  <a:pt x="847" y="136"/>
                </a:cubicBezTo>
                <a:cubicBezTo>
                  <a:pt x="848" y="140"/>
                  <a:pt x="851" y="144"/>
                  <a:pt x="851" y="148"/>
                </a:cubicBezTo>
                <a:cubicBezTo>
                  <a:pt x="850" y="156"/>
                  <a:pt x="843" y="172"/>
                  <a:pt x="843" y="172"/>
                </a:cubicBezTo>
                <a:cubicBezTo>
                  <a:pt x="854" y="214"/>
                  <a:pt x="880" y="198"/>
                  <a:pt x="907" y="216"/>
                </a:cubicBezTo>
                <a:cubicBezTo>
                  <a:pt x="915" y="221"/>
                  <a:pt x="931" y="232"/>
                  <a:pt x="931" y="232"/>
                </a:cubicBezTo>
                <a:cubicBezTo>
                  <a:pt x="944" y="252"/>
                  <a:pt x="951" y="252"/>
                  <a:pt x="975" y="256"/>
                </a:cubicBezTo>
                <a:cubicBezTo>
                  <a:pt x="1005" y="253"/>
                  <a:pt x="1024" y="253"/>
                  <a:pt x="1051" y="244"/>
                </a:cubicBezTo>
                <a:cubicBezTo>
                  <a:pt x="1063" y="226"/>
                  <a:pt x="1068" y="198"/>
                  <a:pt x="1087" y="192"/>
                </a:cubicBezTo>
                <a:cubicBezTo>
                  <a:pt x="1107" y="196"/>
                  <a:pt x="1115" y="201"/>
                  <a:pt x="1135" y="196"/>
                </a:cubicBezTo>
                <a:cubicBezTo>
                  <a:pt x="1148" y="187"/>
                  <a:pt x="1165" y="169"/>
                  <a:pt x="1179" y="164"/>
                </a:cubicBezTo>
                <a:cubicBezTo>
                  <a:pt x="1183" y="151"/>
                  <a:pt x="1207" y="136"/>
                  <a:pt x="1207" y="136"/>
                </a:cubicBezTo>
                <a:cubicBezTo>
                  <a:pt x="1256" y="139"/>
                  <a:pt x="1280" y="146"/>
                  <a:pt x="1323" y="160"/>
                </a:cubicBezTo>
                <a:cubicBezTo>
                  <a:pt x="1338" y="159"/>
                  <a:pt x="1353" y="153"/>
                  <a:pt x="1367" y="156"/>
                </a:cubicBezTo>
                <a:cubicBezTo>
                  <a:pt x="1371" y="157"/>
                  <a:pt x="1366" y="165"/>
                  <a:pt x="1363" y="168"/>
                </a:cubicBezTo>
                <a:cubicBezTo>
                  <a:pt x="1352" y="179"/>
                  <a:pt x="1328" y="184"/>
                  <a:pt x="1315" y="200"/>
                </a:cubicBezTo>
                <a:cubicBezTo>
                  <a:pt x="1286" y="235"/>
                  <a:pt x="1243" y="251"/>
                  <a:pt x="1199" y="256"/>
                </a:cubicBezTo>
                <a:cubicBezTo>
                  <a:pt x="1185" y="266"/>
                  <a:pt x="1185" y="274"/>
                  <a:pt x="1171" y="284"/>
                </a:cubicBezTo>
                <a:cubicBezTo>
                  <a:pt x="1161" y="314"/>
                  <a:pt x="1176" y="278"/>
                  <a:pt x="1155" y="304"/>
                </a:cubicBezTo>
                <a:cubicBezTo>
                  <a:pt x="1152" y="307"/>
                  <a:pt x="1154" y="314"/>
                  <a:pt x="1151" y="316"/>
                </a:cubicBezTo>
                <a:cubicBezTo>
                  <a:pt x="1139" y="324"/>
                  <a:pt x="1113" y="327"/>
                  <a:pt x="1099" y="332"/>
                </a:cubicBezTo>
                <a:cubicBezTo>
                  <a:pt x="1094" y="340"/>
                  <a:pt x="1088" y="348"/>
                  <a:pt x="1083" y="356"/>
                </a:cubicBezTo>
                <a:cubicBezTo>
                  <a:pt x="1080" y="360"/>
                  <a:pt x="1075" y="368"/>
                  <a:pt x="1075" y="368"/>
                </a:cubicBezTo>
                <a:cubicBezTo>
                  <a:pt x="1070" y="390"/>
                  <a:pt x="1066" y="403"/>
                  <a:pt x="1047" y="416"/>
                </a:cubicBezTo>
                <a:cubicBezTo>
                  <a:pt x="1015" y="464"/>
                  <a:pt x="959" y="446"/>
                  <a:pt x="903" y="448"/>
                </a:cubicBezTo>
                <a:cubicBezTo>
                  <a:pt x="874" y="458"/>
                  <a:pt x="844" y="475"/>
                  <a:pt x="819" y="492"/>
                </a:cubicBezTo>
                <a:cubicBezTo>
                  <a:pt x="809" y="507"/>
                  <a:pt x="805" y="523"/>
                  <a:pt x="799" y="540"/>
                </a:cubicBezTo>
                <a:cubicBezTo>
                  <a:pt x="796" y="548"/>
                  <a:pt x="791" y="564"/>
                  <a:pt x="791" y="564"/>
                </a:cubicBezTo>
                <a:cubicBezTo>
                  <a:pt x="794" y="636"/>
                  <a:pt x="797" y="705"/>
                  <a:pt x="787" y="776"/>
                </a:cubicBezTo>
                <a:cubicBezTo>
                  <a:pt x="785" y="814"/>
                  <a:pt x="798" y="851"/>
                  <a:pt x="767" y="872"/>
                </a:cubicBezTo>
                <a:cubicBezTo>
                  <a:pt x="757" y="886"/>
                  <a:pt x="747" y="884"/>
                  <a:pt x="739" y="900"/>
                </a:cubicBezTo>
                <a:cubicBezTo>
                  <a:pt x="732" y="915"/>
                  <a:pt x="732" y="932"/>
                  <a:pt x="727" y="948"/>
                </a:cubicBezTo>
                <a:cubicBezTo>
                  <a:pt x="723" y="998"/>
                  <a:pt x="711" y="1040"/>
                  <a:pt x="699" y="1088"/>
                </a:cubicBezTo>
                <a:cubicBezTo>
                  <a:pt x="694" y="1108"/>
                  <a:pt x="696" y="1117"/>
                  <a:pt x="675" y="1124"/>
                </a:cubicBezTo>
                <a:cubicBezTo>
                  <a:pt x="663" y="1136"/>
                  <a:pt x="663" y="1147"/>
                  <a:pt x="647" y="1152"/>
                </a:cubicBezTo>
                <a:cubicBezTo>
                  <a:pt x="638" y="1178"/>
                  <a:pt x="624" y="1205"/>
                  <a:pt x="603" y="1224"/>
                </a:cubicBezTo>
                <a:cubicBezTo>
                  <a:pt x="596" y="1230"/>
                  <a:pt x="579" y="1240"/>
                  <a:pt x="579" y="1240"/>
                </a:cubicBezTo>
                <a:cubicBezTo>
                  <a:pt x="561" y="1267"/>
                  <a:pt x="582" y="1241"/>
                  <a:pt x="559" y="1256"/>
                </a:cubicBezTo>
                <a:cubicBezTo>
                  <a:pt x="540" y="1268"/>
                  <a:pt x="538" y="1284"/>
                  <a:pt x="515" y="1292"/>
                </a:cubicBezTo>
                <a:cubicBezTo>
                  <a:pt x="504" y="1309"/>
                  <a:pt x="488" y="1311"/>
                  <a:pt x="471" y="1320"/>
                </a:cubicBezTo>
                <a:cubicBezTo>
                  <a:pt x="463" y="1325"/>
                  <a:pt x="454" y="1329"/>
                  <a:pt x="447" y="1336"/>
                </a:cubicBezTo>
                <a:cubicBezTo>
                  <a:pt x="443" y="1340"/>
                  <a:pt x="440" y="1345"/>
                  <a:pt x="435" y="1348"/>
                </a:cubicBezTo>
                <a:cubicBezTo>
                  <a:pt x="423" y="1355"/>
                  <a:pt x="395" y="1360"/>
                  <a:pt x="395" y="1360"/>
                </a:cubicBezTo>
                <a:cubicBezTo>
                  <a:pt x="357" y="1355"/>
                  <a:pt x="368" y="1366"/>
                  <a:pt x="355" y="1340"/>
                </a:cubicBezTo>
                <a:close/>
              </a:path>
            </a:pathLst>
          </a:custGeom>
          <a:solidFill>
            <a:srgbClr val="009900"/>
          </a:solidFill>
          <a:ln w="9525" cmpd="sng">
            <a:solidFill>
              <a:schemeClr val="tx1"/>
            </a:solidFill>
            <a:round/>
            <a:headEnd/>
            <a:tailEnd/>
          </a:ln>
        </p:spPr>
        <p:txBody>
          <a:bodyPr/>
          <a:lstStyle/>
          <a:p>
            <a:endParaRPr lang="en-IN"/>
          </a:p>
        </p:txBody>
      </p:sp>
      <p:grpSp>
        <p:nvGrpSpPr>
          <p:cNvPr id="19470" name="Group 14"/>
          <p:cNvGrpSpPr>
            <a:grpSpLocks/>
          </p:cNvGrpSpPr>
          <p:nvPr/>
        </p:nvGrpSpPr>
        <p:grpSpPr bwMode="auto">
          <a:xfrm>
            <a:off x="3429000" y="4267200"/>
            <a:ext cx="1371600" cy="1676400"/>
            <a:chOff x="0" y="0"/>
            <a:chExt cx="864" cy="1056"/>
          </a:xfrm>
        </p:grpSpPr>
        <p:sp>
          <p:nvSpPr>
            <p:cNvPr id="19471" name="Line 14"/>
            <p:cNvSpPr>
              <a:spLocks noChangeShapeType="1"/>
            </p:cNvSpPr>
            <p:nvPr/>
          </p:nvSpPr>
          <p:spPr bwMode="auto">
            <a:xfrm>
              <a:off x="96" y="96"/>
              <a:ext cx="48" cy="432"/>
            </a:xfrm>
            <a:prstGeom prst="line">
              <a:avLst/>
            </a:prstGeom>
            <a:noFill/>
            <a:ln w="28575">
              <a:solidFill>
                <a:srgbClr val="FFFF00"/>
              </a:solidFill>
              <a:round/>
              <a:headEnd/>
              <a:tailEnd/>
            </a:ln>
          </p:spPr>
          <p:txBody>
            <a:bodyPr/>
            <a:lstStyle/>
            <a:p>
              <a:endParaRPr lang="en-IN"/>
            </a:p>
          </p:txBody>
        </p:sp>
        <p:sp>
          <p:nvSpPr>
            <p:cNvPr id="19472" name="Line 15"/>
            <p:cNvSpPr>
              <a:spLocks noChangeShapeType="1"/>
            </p:cNvSpPr>
            <p:nvPr/>
          </p:nvSpPr>
          <p:spPr bwMode="auto">
            <a:xfrm flipV="1">
              <a:off x="240" y="96"/>
              <a:ext cx="624" cy="384"/>
            </a:xfrm>
            <a:prstGeom prst="line">
              <a:avLst/>
            </a:prstGeom>
            <a:noFill/>
            <a:ln w="28575">
              <a:solidFill>
                <a:srgbClr val="FFFF00"/>
              </a:solidFill>
              <a:round/>
              <a:headEnd/>
              <a:tailEnd/>
            </a:ln>
          </p:spPr>
          <p:txBody>
            <a:bodyPr/>
            <a:lstStyle/>
            <a:p>
              <a:endParaRPr lang="en-IN"/>
            </a:p>
          </p:txBody>
        </p:sp>
        <p:sp>
          <p:nvSpPr>
            <p:cNvPr id="19473" name="Line 16"/>
            <p:cNvSpPr>
              <a:spLocks noChangeShapeType="1"/>
            </p:cNvSpPr>
            <p:nvPr/>
          </p:nvSpPr>
          <p:spPr bwMode="auto">
            <a:xfrm>
              <a:off x="240" y="528"/>
              <a:ext cx="144" cy="336"/>
            </a:xfrm>
            <a:prstGeom prst="line">
              <a:avLst/>
            </a:prstGeom>
            <a:noFill/>
            <a:ln w="28575">
              <a:solidFill>
                <a:srgbClr val="FFFF00"/>
              </a:solidFill>
              <a:round/>
              <a:headEnd/>
              <a:tailEnd/>
            </a:ln>
          </p:spPr>
          <p:txBody>
            <a:bodyPr/>
            <a:lstStyle/>
            <a:p>
              <a:endParaRPr lang="en-IN"/>
            </a:p>
          </p:txBody>
        </p:sp>
        <p:sp>
          <p:nvSpPr>
            <p:cNvPr id="19474" name="Line 17"/>
            <p:cNvSpPr>
              <a:spLocks noChangeShapeType="1"/>
            </p:cNvSpPr>
            <p:nvPr/>
          </p:nvSpPr>
          <p:spPr bwMode="auto">
            <a:xfrm flipV="1">
              <a:off x="240" y="0"/>
              <a:ext cx="240" cy="528"/>
            </a:xfrm>
            <a:prstGeom prst="line">
              <a:avLst/>
            </a:prstGeom>
            <a:noFill/>
            <a:ln w="28575">
              <a:solidFill>
                <a:srgbClr val="FFFF00"/>
              </a:solidFill>
              <a:round/>
              <a:headEnd/>
              <a:tailEnd/>
            </a:ln>
          </p:spPr>
          <p:txBody>
            <a:bodyPr/>
            <a:lstStyle/>
            <a:p>
              <a:endParaRPr lang="en-IN"/>
            </a:p>
          </p:txBody>
        </p:sp>
        <p:sp>
          <p:nvSpPr>
            <p:cNvPr id="19475" name="Line 18"/>
            <p:cNvSpPr>
              <a:spLocks noChangeShapeType="1"/>
            </p:cNvSpPr>
            <p:nvPr/>
          </p:nvSpPr>
          <p:spPr bwMode="auto">
            <a:xfrm flipH="1">
              <a:off x="96" y="0"/>
              <a:ext cx="384" cy="96"/>
            </a:xfrm>
            <a:prstGeom prst="line">
              <a:avLst/>
            </a:prstGeom>
            <a:noFill/>
            <a:ln w="28575">
              <a:solidFill>
                <a:srgbClr val="FFFF00"/>
              </a:solidFill>
              <a:round/>
              <a:headEnd/>
              <a:tailEnd/>
            </a:ln>
          </p:spPr>
          <p:txBody>
            <a:bodyPr/>
            <a:lstStyle/>
            <a:p>
              <a:endParaRPr lang="en-IN"/>
            </a:p>
          </p:txBody>
        </p:sp>
        <p:sp>
          <p:nvSpPr>
            <p:cNvPr id="19476" name="Line 19"/>
            <p:cNvSpPr>
              <a:spLocks noChangeShapeType="1"/>
            </p:cNvSpPr>
            <p:nvPr/>
          </p:nvSpPr>
          <p:spPr bwMode="auto">
            <a:xfrm>
              <a:off x="0" y="576"/>
              <a:ext cx="144" cy="480"/>
            </a:xfrm>
            <a:prstGeom prst="line">
              <a:avLst/>
            </a:prstGeom>
            <a:noFill/>
            <a:ln w="28575">
              <a:solidFill>
                <a:srgbClr val="FFFF00"/>
              </a:solidFill>
              <a:round/>
              <a:headEnd/>
              <a:tailEnd/>
            </a:ln>
          </p:spPr>
          <p:txBody>
            <a:bodyPr/>
            <a:lstStyle/>
            <a:p>
              <a:endParaRPr lang="en-IN"/>
            </a:p>
          </p:txBody>
        </p:sp>
        <p:sp>
          <p:nvSpPr>
            <p:cNvPr id="19477" name="Line 20"/>
            <p:cNvSpPr>
              <a:spLocks noChangeShapeType="1"/>
            </p:cNvSpPr>
            <p:nvPr/>
          </p:nvSpPr>
          <p:spPr bwMode="auto">
            <a:xfrm flipH="1">
              <a:off x="144" y="864"/>
              <a:ext cx="240" cy="192"/>
            </a:xfrm>
            <a:prstGeom prst="line">
              <a:avLst/>
            </a:prstGeom>
            <a:noFill/>
            <a:ln w="28575">
              <a:solidFill>
                <a:srgbClr val="FFFF00"/>
              </a:solidFill>
              <a:round/>
              <a:headEnd/>
              <a:tailEnd/>
            </a:ln>
          </p:spPr>
          <p:txBody>
            <a:bodyPr/>
            <a:lstStyle/>
            <a:p>
              <a:endParaRPr lang="en-IN"/>
            </a:p>
          </p:txBody>
        </p:sp>
        <p:sp>
          <p:nvSpPr>
            <p:cNvPr id="19478" name="Line 21"/>
            <p:cNvSpPr>
              <a:spLocks noChangeShapeType="1"/>
            </p:cNvSpPr>
            <p:nvPr/>
          </p:nvSpPr>
          <p:spPr bwMode="auto">
            <a:xfrm flipV="1">
              <a:off x="0" y="480"/>
              <a:ext cx="288" cy="96"/>
            </a:xfrm>
            <a:prstGeom prst="line">
              <a:avLst/>
            </a:prstGeom>
            <a:noFill/>
            <a:ln w="28575">
              <a:solidFill>
                <a:srgbClr val="FFFF00"/>
              </a:solidFill>
              <a:round/>
              <a:headEnd/>
              <a:tailEnd/>
            </a:ln>
          </p:spPr>
          <p:txBody>
            <a:bodyPr/>
            <a:lstStyle/>
            <a:p>
              <a:endParaRPr lang="en-IN"/>
            </a:p>
          </p:txBody>
        </p:sp>
        <p:sp>
          <p:nvSpPr>
            <p:cNvPr id="19479" name="Line 22"/>
            <p:cNvSpPr>
              <a:spLocks noChangeShapeType="1"/>
            </p:cNvSpPr>
            <p:nvPr/>
          </p:nvSpPr>
          <p:spPr bwMode="auto">
            <a:xfrm flipH="1" flipV="1">
              <a:off x="480" y="0"/>
              <a:ext cx="48" cy="480"/>
            </a:xfrm>
            <a:prstGeom prst="line">
              <a:avLst/>
            </a:prstGeom>
            <a:noFill/>
            <a:ln w="28575">
              <a:solidFill>
                <a:srgbClr val="FFFF00"/>
              </a:solidFill>
              <a:round/>
              <a:headEnd/>
              <a:tailEnd/>
            </a:ln>
          </p:spPr>
          <p:txBody>
            <a:bodyPr/>
            <a:lstStyle/>
            <a:p>
              <a:endParaRPr lang="en-IN"/>
            </a:p>
          </p:txBody>
        </p:sp>
        <p:sp>
          <p:nvSpPr>
            <p:cNvPr id="19480" name="Line 23"/>
            <p:cNvSpPr>
              <a:spLocks noChangeShapeType="1"/>
            </p:cNvSpPr>
            <p:nvPr/>
          </p:nvSpPr>
          <p:spPr bwMode="auto">
            <a:xfrm flipH="1">
              <a:off x="384" y="480"/>
              <a:ext cx="144" cy="384"/>
            </a:xfrm>
            <a:prstGeom prst="line">
              <a:avLst/>
            </a:prstGeom>
            <a:noFill/>
            <a:ln w="28575">
              <a:solidFill>
                <a:srgbClr val="FFFF00"/>
              </a:solidFill>
              <a:round/>
              <a:headEnd/>
              <a:tailEnd/>
            </a:ln>
          </p:spPr>
          <p:txBody>
            <a:bodyPr/>
            <a:lstStyle/>
            <a:p>
              <a:endParaRPr lang="en-IN"/>
            </a:p>
          </p:txBody>
        </p:sp>
      </p:grpSp>
      <p:grpSp>
        <p:nvGrpSpPr>
          <p:cNvPr id="19481" name="Group 25"/>
          <p:cNvGrpSpPr>
            <a:grpSpLocks/>
          </p:cNvGrpSpPr>
          <p:nvPr/>
        </p:nvGrpSpPr>
        <p:grpSpPr bwMode="auto">
          <a:xfrm>
            <a:off x="5067300" y="4273550"/>
            <a:ext cx="1028700" cy="984250"/>
            <a:chOff x="0" y="0"/>
            <a:chExt cx="648" cy="620"/>
          </a:xfrm>
        </p:grpSpPr>
        <p:pic>
          <p:nvPicPr>
            <p:cNvPr id="19482" name="Picture 25" descr="sack_of_money"/>
            <p:cNvPicPr>
              <a:picLocks noChangeAspect="1" noChangeArrowheads="1"/>
            </p:cNvPicPr>
            <p:nvPr/>
          </p:nvPicPr>
          <p:blipFill>
            <a:blip r:embed="rId4"/>
            <a:srcRect/>
            <a:stretch>
              <a:fillRect/>
            </a:stretch>
          </p:blipFill>
          <p:spPr bwMode="auto">
            <a:xfrm>
              <a:off x="0" y="0"/>
              <a:ext cx="648" cy="620"/>
            </a:xfrm>
            <a:prstGeom prst="rect">
              <a:avLst/>
            </a:prstGeom>
            <a:noFill/>
            <a:ln w="9525">
              <a:noFill/>
              <a:miter lim="800000"/>
              <a:headEnd/>
              <a:tailEnd/>
            </a:ln>
          </p:spPr>
        </p:pic>
        <p:sp>
          <p:nvSpPr>
            <p:cNvPr id="19483" name="Text Box 26"/>
            <p:cNvSpPr txBox="1">
              <a:spLocks noChangeArrowheads="1"/>
            </p:cNvSpPr>
            <p:nvPr/>
          </p:nvSpPr>
          <p:spPr bwMode="auto">
            <a:xfrm>
              <a:off x="182" y="249"/>
              <a:ext cx="298" cy="192"/>
            </a:xfrm>
            <a:prstGeom prst="rect">
              <a:avLst/>
            </a:prstGeom>
            <a:solidFill>
              <a:schemeClr val="bg1"/>
            </a:solidFill>
            <a:ln w="9525">
              <a:noFill/>
              <a:miter lim="800000"/>
              <a:headEnd/>
              <a:tailEnd/>
            </a:ln>
          </p:spPr>
          <p:txBody>
            <a:bodyPr>
              <a:spAutoFit/>
            </a:bodyPr>
            <a:lstStyle/>
            <a:p>
              <a:pPr algn="l"/>
              <a:r>
                <a:rPr lang="en-US" sz="1400" b="1">
                  <a:latin typeface="Arial" charset="0"/>
                </a:rPr>
                <a:t>Rs.</a:t>
              </a:r>
            </a:p>
          </p:txBody>
        </p:sp>
      </p:grpSp>
      <p:sp>
        <p:nvSpPr>
          <p:cNvPr id="19484" name="Text Box 27"/>
          <p:cNvSpPr txBox="1">
            <a:spLocks noChangeArrowheads="1"/>
          </p:cNvSpPr>
          <p:nvPr/>
        </p:nvSpPr>
        <p:spPr bwMode="auto">
          <a:xfrm>
            <a:off x="6134100" y="4572000"/>
            <a:ext cx="317500" cy="366713"/>
          </a:xfrm>
          <a:prstGeom prst="rect">
            <a:avLst/>
          </a:prstGeom>
          <a:noFill/>
          <a:ln w="9525">
            <a:noFill/>
            <a:miter lim="800000"/>
            <a:headEnd/>
            <a:tailEnd/>
          </a:ln>
        </p:spPr>
        <p:txBody>
          <a:bodyPr wrap="none">
            <a:spAutoFit/>
          </a:bodyPr>
          <a:lstStyle/>
          <a:p>
            <a:pPr algn="l"/>
            <a:r>
              <a:rPr lang="en-US" sz="1800">
                <a:latin typeface="Arial" charset="0"/>
              </a:rPr>
              <a:t>+</a:t>
            </a:r>
          </a:p>
        </p:txBody>
      </p:sp>
      <p:grpSp>
        <p:nvGrpSpPr>
          <p:cNvPr id="19485" name="Group 29"/>
          <p:cNvGrpSpPr>
            <a:grpSpLocks/>
          </p:cNvGrpSpPr>
          <p:nvPr/>
        </p:nvGrpSpPr>
        <p:grpSpPr bwMode="auto">
          <a:xfrm>
            <a:off x="6362700" y="4648200"/>
            <a:ext cx="723900" cy="457200"/>
            <a:chOff x="0" y="0"/>
            <a:chExt cx="528" cy="432"/>
          </a:xfrm>
        </p:grpSpPr>
        <p:pic>
          <p:nvPicPr>
            <p:cNvPr id="19486" name="Picture 29" descr="sack_of_money"/>
            <p:cNvPicPr>
              <a:picLocks noChangeAspect="1" noChangeArrowheads="1"/>
            </p:cNvPicPr>
            <p:nvPr/>
          </p:nvPicPr>
          <p:blipFill>
            <a:blip r:embed="rId4"/>
            <a:srcRect/>
            <a:stretch>
              <a:fillRect/>
            </a:stretch>
          </p:blipFill>
          <p:spPr bwMode="auto">
            <a:xfrm>
              <a:off x="0" y="0"/>
              <a:ext cx="528" cy="432"/>
            </a:xfrm>
            <a:prstGeom prst="rect">
              <a:avLst/>
            </a:prstGeom>
            <a:noFill/>
            <a:ln w="9525">
              <a:noFill/>
              <a:miter lim="800000"/>
              <a:headEnd/>
              <a:tailEnd/>
            </a:ln>
          </p:spPr>
        </p:pic>
        <p:sp>
          <p:nvSpPr>
            <p:cNvPr id="19487" name="Rectangle 30"/>
            <p:cNvSpPr>
              <a:spLocks noChangeArrowheads="1"/>
            </p:cNvSpPr>
            <p:nvPr/>
          </p:nvSpPr>
          <p:spPr bwMode="auto">
            <a:xfrm>
              <a:off x="192" y="192"/>
              <a:ext cx="144" cy="96"/>
            </a:xfrm>
            <a:prstGeom prst="rect">
              <a:avLst/>
            </a:prstGeom>
            <a:solidFill>
              <a:schemeClr val="bg1"/>
            </a:solidFill>
            <a:ln w="9525">
              <a:noFill/>
              <a:miter lim="800000"/>
              <a:headEnd/>
              <a:tailEnd/>
            </a:ln>
          </p:spPr>
          <p:txBody>
            <a:bodyPr wrap="none" anchor="ctr"/>
            <a:lstStyle/>
            <a:p>
              <a:pPr algn="ctr"/>
              <a:r>
                <a:rPr lang="en-US" sz="1400">
                  <a:latin typeface="Arial" charset="0"/>
                </a:rPr>
                <a:t>Rs.</a:t>
              </a:r>
            </a:p>
          </p:txBody>
        </p:sp>
      </p:grpSp>
      <p:sp>
        <p:nvSpPr>
          <p:cNvPr id="19488" name="Text Box 31"/>
          <p:cNvSpPr txBox="1">
            <a:spLocks noChangeArrowheads="1"/>
          </p:cNvSpPr>
          <p:nvPr/>
        </p:nvSpPr>
        <p:spPr bwMode="auto">
          <a:xfrm>
            <a:off x="5241925" y="5181600"/>
            <a:ext cx="511175" cy="304800"/>
          </a:xfrm>
          <a:prstGeom prst="rect">
            <a:avLst/>
          </a:prstGeom>
          <a:noFill/>
          <a:ln w="9525">
            <a:noFill/>
            <a:miter lim="800000"/>
            <a:headEnd/>
            <a:tailEnd/>
          </a:ln>
        </p:spPr>
        <p:txBody>
          <a:bodyPr wrap="none">
            <a:spAutoFit/>
          </a:bodyPr>
          <a:lstStyle/>
          <a:p>
            <a:pPr algn="l"/>
            <a:r>
              <a:rPr lang="en-US" sz="1400">
                <a:latin typeface="Times New Roman" pitchFamily="18" charset="0"/>
                <a:cs typeface="Times New Roman" pitchFamily="18" charset="0"/>
              </a:rPr>
              <a:t>Cost</a:t>
            </a:r>
          </a:p>
        </p:txBody>
      </p:sp>
      <p:sp>
        <p:nvSpPr>
          <p:cNvPr id="19489" name="Text Box 32"/>
          <p:cNvSpPr txBox="1">
            <a:spLocks noChangeArrowheads="1"/>
          </p:cNvSpPr>
          <p:nvPr/>
        </p:nvSpPr>
        <p:spPr bwMode="auto">
          <a:xfrm>
            <a:off x="6557963" y="5181600"/>
            <a:ext cx="490537" cy="304800"/>
          </a:xfrm>
          <a:prstGeom prst="rect">
            <a:avLst/>
          </a:prstGeom>
          <a:noFill/>
          <a:ln w="9525">
            <a:noFill/>
            <a:miter lim="800000"/>
            <a:headEnd/>
            <a:tailEnd/>
          </a:ln>
        </p:spPr>
        <p:txBody>
          <a:bodyPr wrap="none">
            <a:spAutoFit/>
          </a:bodyPr>
          <a:lstStyle/>
          <a:p>
            <a:pPr algn="l"/>
            <a:r>
              <a:rPr lang="en-US" sz="1400">
                <a:latin typeface="Times New Roman" pitchFamily="18" charset="0"/>
                <a:cs typeface="Times New Roman" pitchFamily="18" charset="0"/>
              </a:rPr>
              <a:t>Plus</a:t>
            </a:r>
          </a:p>
        </p:txBody>
      </p:sp>
      <p:sp>
        <p:nvSpPr>
          <p:cNvPr id="19490" name="Text Box 33"/>
          <p:cNvSpPr txBox="1">
            <a:spLocks noChangeArrowheads="1"/>
          </p:cNvSpPr>
          <p:nvPr/>
        </p:nvSpPr>
        <p:spPr bwMode="auto">
          <a:xfrm>
            <a:off x="228600" y="5060950"/>
            <a:ext cx="2482850" cy="730250"/>
          </a:xfrm>
          <a:prstGeom prst="rect">
            <a:avLst/>
          </a:prstGeom>
          <a:noFill/>
          <a:ln w="9525">
            <a:noFill/>
            <a:miter lim="800000"/>
            <a:headEnd/>
            <a:tailEnd/>
          </a:ln>
        </p:spPr>
        <p:txBody>
          <a:bodyPr wrap="none">
            <a:spAutoFit/>
          </a:bodyPr>
          <a:lstStyle/>
          <a:p>
            <a:pPr algn="l"/>
            <a:r>
              <a:rPr lang="en-US" sz="1400" b="1">
                <a:latin typeface="Times New Roman" pitchFamily="18" charset="0"/>
                <a:cs typeface="Times New Roman" pitchFamily="18" charset="0"/>
              </a:rPr>
              <a:t>Allocation</a:t>
            </a:r>
          </a:p>
          <a:p>
            <a:pPr algn="l"/>
            <a:r>
              <a:rPr lang="en-US" sz="1400">
                <a:latin typeface="Times New Roman" pitchFamily="18" charset="0"/>
                <a:cs typeface="Times New Roman" pitchFamily="18" charset="0"/>
              </a:rPr>
              <a:t>Based on entitlements (MW) of </a:t>
            </a:r>
          </a:p>
          <a:p>
            <a:pPr algn="l"/>
            <a:r>
              <a:rPr lang="en-US" sz="1400">
                <a:latin typeface="Times New Roman" pitchFamily="18" charset="0"/>
                <a:cs typeface="Times New Roman" pitchFamily="18" charset="0"/>
              </a:rPr>
              <a:t>inter-state generating stations</a:t>
            </a:r>
          </a:p>
        </p:txBody>
      </p:sp>
      <p:grpSp>
        <p:nvGrpSpPr>
          <p:cNvPr id="19491" name="Group 35"/>
          <p:cNvGrpSpPr>
            <a:grpSpLocks/>
          </p:cNvGrpSpPr>
          <p:nvPr/>
        </p:nvGrpSpPr>
        <p:grpSpPr bwMode="auto">
          <a:xfrm>
            <a:off x="5014913" y="3962400"/>
            <a:ext cx="1703387" cy="1447800"/>
            <a:chOff x="0" y="0"/>
            <a:chExt cx="1073" cy="912"/>
          </a:xfrm>
        </p:grpSpPr>
        <p:grpSp>
          <p:nvGrpSpPr>
            <p:cNvPr id="19492" name="Group 36"/>
            <p:cNvGrpSpPr>
              <a:grpSpLocks/>
            </p:cNvGrpSpPr>
            <p:nvPr/>
          </p:nvGrpSpPr>
          <p:grpSpPr bwMode="auto">
            <a:xfrm>
              <a:off x="417" y="0"/>
              <a:ext cx="648" cy="764"/>
              <a:chOff x="0" y="0"/>
              <a:chExt cx="648" cy="620"/>
            </a:xfrm>
          </p:grpSpPr>
          <p:pic>
            <p:nvPicPr>
              <p:cNvPr id="19493" name="Picture 36" descr="sack_of_money"/>
              <p:cNvPicPr>
                <a:picLocks noChangeAspect="1" noChangeArrowheads="1"/>
              </p:cNvPicPr>
              <p:nvPr/>
            </p:nvPicPr>
            <p:blipFill>
              <a:blip r:embed="rId4"/>
              <a:srcRect/>
              <a:stretch>
                <a:fillRect/>
              </a:stretch>
            </p:blipFill>
            <p:spPr bwMode="auto">
              <a:xfrm>
                <a:off x="0" y="0"/>
                <a:ext cx="648" cy="620"/>
              </a:xfrm>
              <a:prstGeom prst="rect">
                <a:avLst/>
              </a:prstGeom>
              <a:noFill/>
              <a:ln w="9525">
                <a:noFill/>
                <a:miter lim="800000"/>
                <a:headEnd/>
                <a:tailEnd/>
              </a:ln>
            </p:spPr>
          </p:pic>
          <p:sp>
            <p:nvSpPr>
              <p:cNvPr id="19494" name="Text Box 37"/>
              <p:cNvSpPr txBox="1">
                <a:spLocks noChangeArrowheads="1"/>
              </p:cNvSpPr>
              <p:nvPr/>
            </p:nvSpPr>
            <p:spPr bwMode="auto">
              <a:xfrm>
                <a:off x="182" y="249"/>
                <a:ext cx="298" cy="156"/>
              </a:xfrm>
              <a:prstGeom prst="rect">
                <a:avLst/>
              </a:prstGeom>
              <a:solidFill>
                <a:schemeClr val="bg1"/>
              </a:solidFill>
              <a:ln w="9525">
                <a:noFill/>
                <a:miter lim="800000"/>
                <a:headEnd/>
                <a:tailEnd/>
              </a:ln>
            </p:spPr>
            <p:txBody>
              <a:bodyPr>
                <a:spAutoFit/>
              </a:bodyPr>
              <a:lstStyle/>
              <a:p>
                <a:pPr algn="l"/>
                <a:r>
                  <a:rPr lang="en-US" sz="1400" b="1">
                    <a:latin typeface="Arial" charset="0"/>
                  </a:rPr>
                  <a:t>Rs.</a:t>
                </a:r>
              </a:p>
            </p:txBody>
          </p:sp>
        </p:grpSp>
        <p:sp>
          <p:nvSpPr>
            <p:cNvPr id="19495" name="Text Box 38"/>
            <p:cNvSpPr txBox="1">
              <a:spLocks noChangeArrowheads="1"/>
            </p:cNvSpPr>
            <p:nvPr/>
          </p:nvSpPr>
          <p:spPr bwMode="auto">
            <a:xfrm>
              <a:off x="0" y="700"/>
              <a:ext cx="1073" cy="212"/>
            </a:xfrm>
            <a:prstGeom prst="rect">
              <a:avLst/>
            </a:prstGeom>
            <a:noFill/>
            <a:ln w="9525">
              <a:noFill/>
              <a:miter lim="800000"/>
              <a:headEnd/>
              <a:tailEnd/>
            </a:ln>
          </p:spPr>
          <p:txBody>
            <a:bodyPr wrap="none">
              <a:spAutoFit/>
            </a:bodyPr>
            <a:lstStyle/>
            <a:p>
              <a:pPr algn="ctr"/>
              <a:r>
                <a:rPr lang="en-US" sz="1600">
                  <a:latin typeface="Times New Roman" pitchFamily="18" charset="0"/>
                  <a:cs typeface="Times New Roman" pitchFamily="18" charset="0"/>
                </a:rPr>
                <a:t>           Tr. Charges</a:t>
              </a:r>
            </a:p>
          </p:txBody>
        </p:sp>
      </p:grpSp>
      <p:grpSp>
        <p:nvGrpSpPr>
          <p:cNvPr id="19496" name="Group 40"/>
          <p:cNvGrpSpPr>
            <a:grpSpLocks/>
          </p:cNvGrpSpPr>
          <p:nvPr/>
        </p:nvGrpSpPr>
        <p:grpSpPr bwMode="auto">
          <a:xfrm>
            <a:off x="5867400" y="4343400"/>
            <a:ext cx="685800" cy="609600"/>
            <a:chOff x="0" y="0"/>
            <a:chExt cx="528" cy="432"/>
          </a:xfrm>
        </p:grpSpPr>
        <p:pic>
          <p:nvPicPr>
            <p:cNvPr id="19497" name="Picture 40" descr="sack_of_money"/>
            <p:cNvPicPr>
              <a:picLocks noChangeAspect="1" noChangeArrowheads="1"/>
            </p:cNvPicPr>
            <p:nvPr/>
          </p:nvPicPr>
          <p:blipFill>
            <a:blip r:embed="rId4"/>
            <a:srcRect/>
            <a:stretch>
              <a:fillRect/>
            </a:stretch>
          </p:blipFill>
          <p:spPr bwMode="auto">
            <a:xfrm>
              <a:off x="0" y="0"/>
              <a:ext cx="528" cy="432"/>
            </a:xfrm>
            <a:prstGeom prst="rect">
              <a:avLst/>
            </a:prstGeom>
            <a:noFill/>
            <a:ln w="9525">
              <a:noFill/>
              <a:miter lim="800000"/>
              <a:headEnd/>
              <a:tailEnd/>
            </a:ln>
          </p:spPr>
        </p:pic>
        <p:sp>
          <p:nvSpPr>
            <p:cNvPr id="19498" name="Rectangle 41"/>
            <p:cNvSpPr>
              <a:spLocks noChangeArrowheads="1"/>
            </p:cNvSpPr>
            <p:nvPr/>
          </p:nvSpPr>
          <p:spPr bwMode="auto">
            <a:xfrm>
              <a:off x="192" y="192"/>
              <a:ext cx="144" cy="96"/>
            </a:xfrm>
            <a:prstGeom prst="rect">
              <a:avLst/>
            </a:prstGeom>
            <a:solidFill>
              <a:schemeClr val="bg1"/>
            </a:solidFill>
            <a:ln w="9525">
              <a:noFill/>
              <a:miter lim="800000"/>
              <a:headEnd/>
              <a:tailEnd/>
            </a:ln>
          </p:spPr>
          <p:txBody>
            <a:bodyPr wrap="none" anchor="ctr"/>
            <a:lstStyle/>
            <a:p>
              <a:pPr algn="ctr"/>
              <a:r>
                <a:rPr lang="en-US" sz="1400">
                  <a:latin typeface="Arial" charset="0"/>
                </a:rPr>
                <a:t>Rs.</a:t>
              </a:r>
            </a:p>
          </p:txBody>
        </p:sp>
      </p:grpSp>
      <p:grpSp>
        <p:nvGrpSpPr>
          <p:cNvPr id="19499" name="Group 43"/>
          <p:cNvGrpSpPr>
            <a:grpSpLocks/>
          </p:cNvGrpSpPr>
          <p:nvPr/>
        </p:nvGrpSpPr>
        <p:grpSpPr bwMode="auto">
          <a:xfrm>
            <a:off x="5867400" y="4267200"/>
            <a:ext cx="685800" cy="533400"/>
            <a:chOff x="0" y="0"/>
            <a:chExt cx="528" cy="432"/>
          </a:xfrm>
        </p:grpSpPr>
        <p:pic>
          <p:nvPicPr>
            <p:cNvPr id="19500" name="Picture 43" descr="sack_of_money"/>
            <p:cNvPicPr>
              <a:picLocks noChangeAspect="1" noChangeArrowheads="1"/>
            </p:cNvPicPr>
            <p:nvPr/>
          </p:nvPicPr>
          <p:blipFill>
            <a:blip r:embed="rId4"/>
            <a:srcRect/>
            <a:stretch>
              <a:fillRect/>
            </a:stretch>
          </p:blipFill>
          <p:spPr bwMode="auto">
            <a:xfrm>
              <a:off x="0" y="0"/>
              <a:ext cx="528" cy="432"/>
            </a:xfrm>
            <a:prstGeom prst="rect">
              <a:avLst/>
            </a:prstGeom>
            <a:noFill/>
            <a:ln w="9525">
              <a:noFill/>
              <a:miter lim="800000"/>
              <a:headEnd/>
              <a:tailEnd/>
            </a:ln>
          </p:spPr>
        </p:pic>
        <p:sp>
          <p:nvSpPr>
            <p:cNvPr id="19501" name="Rectangle 44"/>
            <p:cNvSpPr>
              <a:spLocks noChangeArrowheads="1"/>
            </p:cNvSpPr>
            <p:nvPr/>
          </p:nvSpPr>
          <p:spPr bwMode="auto">
            <a:xfrm>
              <a:off x="192" y="192"/>
              <a:ext cx="144" cy="96"/>
            </a:xfrm>
            <a:prstGeom prst="rect">
              <a:avLst/>
            </a:prstGeom>
            <a:solidFill>
              <a:schemeClr val="bg1"/>
            </a:solidFill>
            <a:ln w="9525">
              <a:noFill/>
              <a:miter lim="800000"/>
              <a:headEnd/>
              <a:tailEnd/>
            </a:ln>
          </p:spPr>
          <p:txBody>
            <a:bodyPr wrap="none" anchor="ctr"/>
            <a:lstStyle/>
            <a:p>
              <a:pPr algn="ctr"/>
              <a:r>
                <a:rPr lang="en-US" sz="1400">
                  <a:latin typeface="Arial" charset="0"/>
                </a:rPr>
                <a:t>Rs.</a:t>
              </a:r>
            </a:p>
          </p:txBody>
        </p:sp>
      </p:grpSp>
      <p:grpSp>
        <p:nvGrpSpPr>
          <p:cNvPr id="19502" name="Group 46"/>
          <p:cNvGrpSpPr>
            <a:grpSpLocks/>
          </p:cNvGrpSpPr>
          <p:nvPr/>
        </p:nvGrpSpPr>
        <p:grpSpPr bwMode="auto">
          <a:xfrm>
            <a:off x="5638800" y="4419600"/>
            <a:ext cx="838200" cy="685800"/>
            <a:chOff x="0" y="0"/>
            <a:chExt cx="528" cy="432"/>
          </a:xfrm>
        </p:grpSpPr>
        <p:pic>
          <p:nvPicPr>
            <p:cNvPr id="19503" name="Picture 46" descr="sack_of_money"/>
            <p:cNvPicPr>
              <a:picLocks noChangeAspect="1" noChangeArrowheads="1"/>
            </p:cNvPicPr>
            <p:nvPr/>
          </p:nvPicPr>
          <p:blipFill>
            <a:blip r:embed="rId4"/>
            <a:srcRect/>
            <a:stretch>
              <a:fillRect/>
            </a:stretch>
          </p:blipFill>
          <p:spPr bwMode="auto">
            <a:xfrm>
              <a:off x="0" y="0"/>
              <a:ext cx="528" cy="432"/>
            </a:xfrm>
            <a:prstGeom prst="rect">
              <a:avLst/>
            </a:prstGeom>
            <a:noFill/>
            <a:ln w="9525">
              <a:noFill/>
              <a:miter lim="800000"/>
              <a:headEnd/>
              <a:tailEnd/>
            </a:ln>
          </p:spPr>
        </p:pic>
        <p:sp>
          <p:nvSpPr>
            <p:cNvPr id="19504" name="Rectangle 47"/>
            <p:cNvSpPr>
              <a:spLocks noChangeArrowheads="1"/>
            </p:cNvSpPr>
            <p:nvPr/>
          </p:nvSpPr>
          <p:spPr bwMode="auto">
            <a:xfrm>
              <a:off x="192" y="192"/>
              <a:ext cx="144" cy="96"/>
            </a:xfrm>
            <a:prstGeom prst="rect">
              <a:avLst/>
            </a:prstGeom>
            <a:solidFill>
              <a:schemeClr val="bg1"/>
            </a:solidFill>
            <a:ln w="9525">
              <a:noFill/>
              <a:miter lim="800000"/>
              <a:headEnd/>
              <a:tailEnd/>
            </a:ln>
          </p:spPr>
          <p:txBody>
            <a:bodyPr wrap="none" anchor="ctr"/>
            <a:lstStyle/>
            <a:p>
              <a:pPr algn="ctr"/>
              <a:r>
                <a:rPr lang="en-US" sz="1400">
                  <a:latin typeface="Arial" charset="0"/>
                </a:rPr>
                <a:t>Rs.</a:t>
              </a:r>
            </a:p>
          </p:txBody>
        </p:sp>
      </p:grpSp>
      <p:grpSp>
        <p:nvGrpSpPr>
          <p:cNvPr id="19505" name="Group 49"/>
          <p:cNvGrpSpPr>
            <a:grpSpLocks/>
          </p:cNvGrpSpPr>
          <p:nvPr/>
        </p:nvGrpSpPr>
        <p:grpSpPr bwMode="auto">
          <a:xfrm>
            <a:off x="6019800" y="4495800"/>
            <a:ext cx="685800" cy="609600"/>
            <a:chOff x="0" y="0"/>
            <a:chExt cx="528" cy="432"/>
          </a:xfrm>
        </p:grpSpPr>
        <p:pic>
          <p:nvPicPr>
            <p:cNvPr id="19506" name="Picture 49" descr="sack_of_money"/>
            <p:cNvPicPr>
              <a:picLocks noChangeAspect="1" noChangeArrowheads="1"/>
            </p:cNvPicPr>
            <p:nvPr/>
          </p:nvPicPr>
          <p:blipFill>
            <a:blip r:embed="rId4"/>
            <a:srcRect/>
            <a:stretch>
              <a:fillRect/>
            </a:stretch>
          </p:blipFill>
          <p:spPr bwMode="auto">
            <a:xfrm>
              <a:off x="0" y="0"/>
              <a:ext cx="528" cy="432"/>
            </a:xfrm>
            <a:prstGeom prst="rect">
              <a:avLst/>
            </a:prstGeom>
            <a:noFill/>
            <a:ln w="9525">
              <a:noFill/>
              <a:miter lim="800000"/>
              <a:headEnd/>
              <a:tailEnd/>
            </a:ln>
          </p:spPr>
        </p:pic>
        <p:sp>
          <p:nvSpPr>
            <p:cNvPr id="19507" name="Rectangle 50"/>
            <p:cNvSpPr>
              <a:spLocks noChangeArrowheads="1"/>
            </p:cNvSpPr>
            <p:nvPr/>
          </p:nvSpPr>
          <p:spPr bwMode="auto">
            <a:xfrm>
              <a:off x="192" y="192"/>
              <a:ext cx="144" cy="96"/>
            </a:xfrm>
            <a:prstGeom prst="rect">
              <a:avLst/>
            </a:prstGeom>
            <a:solidFill>
              <a:schemeClr val="bg1"/>
            </a:solidFill>
            <a:ln w="9525">
              <a:noFill/>
              <a:miter lim="800000"/>
              <a:headEnd/>
              <a:tailEnd/>
            </a:ln>
          </p:spPr>
          <p:txBody>
            <a:bodyPr wrap="none" anchor="ctr"/>
            <a:lstStyle/>
            <a:p>
              <a:pPr algn="ctr"/>
              <a:r>
                <a:rPr lang="en-US" sz="1400">
                  <a:latin typeface="Arial" charset="0"/>
                </a:rPr>
                <a:t>Rs.</a:t>
              </a:r>
            </a:p>
          </p:txBody>
        </p:sp>
      </p:grpSp>
      <p:sp>
        <p:nvSpPr>
          <p:cNvPr id="19508" name="Text Box 51"/>
          <p:cNvSpPr txBox="1">
            <a:spLocks noChangeArrowheads="1"/>
          </p:cNvSpPr>
          <p:nvPr/>
        </p:nvSpPr>
        <p:spPr bwMode="auto">
          <a:xfrm>
            <a:off x="228600" y="4268788"/>
            <a:ext cx="2354263" cy="549275"/>
          </a:xfrm>
          <a:prstGeom prst="rect">
            <a:avLst/>
          </a:prstGeom>
          <a:noFill/>
          <a:ln w="9525">
            <a:noFill/>
            <a:miter lim="800000"/>
            <a:headEnd/>
            <a:tailEnd/>
          </a:ln>
        </p:spPr>
        <p:txBody>
          <a:bodyPr wrap="none">
            <a:spAutoFit/>
          </a:bodyPr>
          <a:lstStyle/>
          <a:p>
            <a:pPr algn="l"/>
            <a:r>
              <a:rPr lang="en-US" sz="1600" b="1">
                <a:latin typeface="Times New Roman" pitchFamily="18" charset="0"/>
                <a:cs typeface="Times New Roman" pitchFamily="18" charset="0"/>
              </a:rPr>
              <a:t>Predominantly Regional </a:t>
            </a:r>
          </a:p>
          <a:p>
            <a:pPr algn="l"/>
            <a:r>
              <a:rPr lang="en-US" sz="1400">
                <a:latin typeface="Times New Roman" pitchFamily="18" charset="0"/>
                <a:cs typeface="Times New Roman" pitchFamily="18" charset="0"/>
              </a:rPr>
              <a:t>Eg. Southern Region</a:t>
            </a:r>
          </a:p>
        </p:txBody>
      </p:sp>
      <p:sp>
        <p:nvSpPr>
          <p:cNvPr id="19509" name="Text Box 52"/>
          <p:cNvSpPr txBox="1">
            <a:spLocks noChangeArrowheads="1"/>
          </p:cNvSpPr>
          <p:nvPr/>
        </p:nvSpPr>
        <p:spPr bwMode="auto">
          <a:xfrm>
            <a:off x="4572000" y="5638800"/>
            <a:ext cx="3240088" cy="214313"/>
          </a:xfrm>
          <a:prstGeom prst="rect">
            <a:avLst/>
          </a:prstGeom>
          <a:noFill/>
          <a:ln w="9525">
            <a:noFill/>
            <a:miter lim="800000"/>
            <a:headEnd/>
            <a:tailEnd/>
          </a:ln>
        </p:spPr>
        <p:txBody>
          <a:bodyPr wrap="none">
            <a:spAutoFit/>
          </a:bodyPr>
          <a:lstStyle/>
          <a:p>
            <a:pPr algn="l"/>
            <a:r>
              <a:rPr lang="en-US" sz="800" b="1">
                <a:solidFill>
                  <a:srgbClr val="0028A8"/>
                </a:solidFill>
                <a:latin typeface="Arial" charset="0"/>
              </a:rPr>
              <a:t>AP	KN	TN	Kerala</a:t>
            </a:r>
          </a:p>
        </p:txBody>
      </p:sp>
      <p:sp>
        <p:nvSpPr>
          <p:cNvPr id="19510" name="AutoShape 53" descr="9k="/>
          <p:cNvSpPr>
            <a:spLocks noChangeAspect="1" noChangeArrowheads="1"/>
          </p:cNvSpPr>
          <p:nvPr/>
        </p:nvSpPr>
        <p:spPr bwMode="auto">
          <a:xfrm>
            <a:off x="4191000" y="3048000"/>
            <a:ext cx="762000" cy="762000"/>
          </a:xfrm>
          <a:prstGeom prst="rect">
            <a:avLst/>
          </a:prstGeom>
          <a:noFill/>
          <a:ln w="9525">
            <a:noFill/>
            <a:miter lim="800000"/>
            <a:headEnd/>
            <a:tailEnd/>
          </a:ln>
        </p:spPr>
        <p:txBody>
          <a:bodyPr/>
          <a:lstStyle/>
          <a:p>
            <a:pPr algn="l"/>
            <a:endParaRPr lang="en-GB" altLang="en-US" sz="1800">
              <a:latin typeface="Arial" charset="0"/>
            </a:endParaRPr>
          </a:p>
        </p:txBody>
      </p:sp>
      <p:sp>
        <p:nvSpPr>
          <p:cNvPr id="19511" name="AutoShape 54" descr="9k="/>
          <p:cNvSpPr>
            <a:spLocks noChangeAspect="1" noChangeArrowheads="1"/>
          </p:cNvSpPr>
          <p:nvPr/>
        </p:nvSpPr>
        <p:spPr bwMode="auto">
          <a:xfrm>
            <a:off x="4191000" y="3048000"/>
            <a:ext cx="762000" cy="762000"/>
          </a:xfrm>
          <a:prstGeom prst="rect">
            <a:avLst/>
          </a:prstGeom>
          <a:noFill/>
          <a:ln w="9525">
            <a:noFill/>
            <a:miter lim="800000"/>
            <a:headEnd/>
            <a:tailEnd/>
          </a:ln>
        </p:spPr>
        <p:txBody>
          <a:bodyPr/>
          <a:lstStyle/>
          <a:p>
            <a:pPr algn="l"/>
            <a:endParaRPr lang="en-GB" altLang="en-US" sz="1800">
              <a:latin typeface="Arial" charset="0"/>
            </a:endParaRPr>
          </a:p>
        </p:txBody>
      </p:sp>
      <p:grpSp>
        <p:nvGrpSpPr>
          <p:cNvPr id="19512" name="Group 56"/>
          <p:cNvGrpSpPr>
            <a:grpSpLocks/>
          </p:cNvGrpSpPr>
          <p:nvPr/>
        </p:nvGrpSpPr>
        <p:grpSpPr bwMode="auto">
          <a:xfrm>
            <a:off x="304800" y="5791200"/>
            <a:ext cx="431800" cy="531813"/>
            <a:chOff x="0" y="0"/>
            <a:chExt cx="1782" cy="2087"/>
          </a:xfrm>
        </p:grpSpPr>
        <p:sp>
          <p:nvSpPr>
            <p:cNvPr id="19513" name="AutoShape 56"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19514" name="AutoShape 57"/>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19515" name="AutoShape 58"/>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9516" name="AutoShape 59"/>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9517" name="AutoShape 60"/>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19518" name="AutoShape 61"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5"/>
              <a:srcRect/>
              <a:tile tx="0" ty="0" sx="100000" sy="100000" flip="none" algn="tl"/>
            </a:blipFill>
            <a:ln w="9525" cmpd="sng">
              <a:solidFill>
                <a:schemeClr val="tx1"/>
              </a:solidFill>
              <a:round/>
              <a:headEnd/>
              <a:tailEnd/>
            </a:ln>
          </p:spPr>
          <p:txBody>
            <a:bodyPr wrap="none" anchor="ctr"/>
            <a:lstStyle/>
            <a:p>
              <a:endParaRPr lang="en-IN"/>
            </a:p>
          </p:txBody>
        </p:sp>
        <p:sp>
          <p:nvSpPr>
            <p:cNvPr id="19519" name="Freeform 62"/>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19520" name="Rectangle 63"/>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9521" name="Rectangle 64"/>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9522" name="Rectangle 65"/>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9523" name="Rectangle 66"/>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19524" name="Rectangle 67"/>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69"/>
                                        </p:tgtEl>
                                        <p:attrNameLst>
                                          <p:attrName>style.visibility</p:attrName>
                                        </p:attrNameLst>
                                      </p:cBhvr>
                                      <p:to>
                                        <p:strVal val="visible"/>
                                      </p:to>
                                    </p:set>
                                    <p:animEffect transition="in" filter="fade">
                                      <p:cBhvr>
                                        <p:cTn id="7" dur="2000"/>
                                        <p:tgtEl>
                                          <p:spTgt spid="1946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950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9470"/>
                                        </p:tgtEl>
                                        <p:attrNameLst>
                                          <p:attrName>style.visibility</p:attrName>
                                        </p:attrNameLst>
                                      </p:cBhvr>
                                      <p:to>
                                        <p:strVal val="visible"/>
                                      </p:to>
                                    </p:set>
                                    <p:animEffect transition="in" filter="fade">
                                      <p:cBhvr>
                                        <p:cTn id="14" dur="2000"/>
                                        <p:tgtEl>
                                          <p:spTgt spid="19470"/>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9481"/>
                                        </p:tgtEl>
                                        <p:attrNameLst>
                                          <p:attrName>style.visibility</p:attrName>
                                        </p:attrNameLst>
                                      </p:cBhvr>
                                      <p:to>
                                        <p:strVal val="visible"/>
                                      </p:to>
                                    </p:set>
                                    <p:animEffect transition="in" filter="dissolve">
                                      <p:cBhvr>
                                        <p:cTn id="19" dur="500"/>
                                        <p:tgtEl>
                                          <p:spTgt spid="1948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9488"/>
                                        </p:tgtEl>
                                        <p:attrNameLst>
                                          <p:attrName>style.visibility</p:attrName>
                                        </p:attrNameLst>
                                      </p:cBhvr>
                                      <p:to>
                                        <p:strVal val="visible"/>
                                      </p:to>
                                    </p:set>
                                    <p:animEffect transition="in" filter="dissolve">
                                      <p:cBhvr>
                                        <p:cTn id="22" dur="500"/>
                                        <p:tgtEl>
                                          <p:spTgt spid="1948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9484"/>
                                        </p:tgtEl>
                                        <p:attrNameLst>
                                          <p:attrName>style.visibility</p:attrName>
                                        </p:attrNameLst>
                                      </p:cBhvr>
                                      <p:to>
                                        <p:strVal val="visible"/>
                                      </p:to>
                                    </p:set>
                                    <p:animEffect transition="in" filter="dissolve">
                                      <p:cBhvr>
                                        <p:cTn id="27" dur="500"/>
                                        <p:tgtEl>
                                          <p:spTgt spid="19484"/>
                                        </p:tgtEl>
                                      </p:cBhvr>
                                    </p:animEffect>
                                  </p:childTnLst>
                                </p:cTn>
                              </p:par>
                              <p:par>
                                <p:cTn id="28" presetID="9" presetClass="entr" presetSubtype="0" fill="hold" nodeType="withEffect">
                                  <p:stCondLst>
                                    <p:cond delay="0"/>
                                  </p:stCondLst>
                                  <p:childTnLst>
                                    <p:set>
                                      <p:cBhvr>
                                        <p:cTn id="29" dur="1" fill="hold">
                                          <p:stCondLst>
                                            <p:cond delay="0"/>
                                          </p:stCondLst>
                                        </p:cTn>
                                        <p:tgtEl>
                                          <p:spTgt spid="19485"/>
                                        </p:tgtEl>
                                        <p:attrNameLst>
                                          <p:attrName>style.visibility</p:attrName>
                                        </p:attrNameLst>
                                      </p:cBhvr>
                                      <p:to>
                                        <p:strVal val="visible"/>
                                      </p:to>
                                    </p:set>
                                    <p:animEffect transition="in" filter="dissolve">
                                      <p:cBhvr>
                                        <p:cTn id="30" dur="500"/>
                                        <p:tgtEl>
                                          <p:spTgt spid="19485"/>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9489"/>
                                        </p:tgtEl>
                                        <p:attrNameLst>
                                          <p:attrName>style.visibility</p:attrName>
                                        </p:attrNameLst>
                                      </p:cBhvr>
                                      <p:to>
                                        <p:strVal val="visible"/>
                                      </p:to>
                                    </p:set>
                                    <p:animEffect transition="in" filter="dissolve">
                                      <p:cBhvr>
                                        <p:cTn id="33" dur="500"/>
                                        <p:tgtEl>
                                          <p:spTgt spid="19489"/>
                                        </p:tgtEl>
                                      </p:cBhvr>
                                    </p:animEffect>
                                  </p:childTnLst>
                                </p:cTn>
                              </p:par>
                            </p:childTnLst>
                          </p:cTn>
                        </p:par>
                      </p:childTnLst>
                    </p:cTn>
                  </p:par>
                  <p:par>
                    <p:cTn id="34" fill="hold">
                      <p:stCondLst>
                        <p:cond delay="indefinite"/>
                      </p:stCondLst>
                      <p:childTnLst>
                        <p:par>
                          <p:cTn id="35" fill="hold">
                            <p:stCondLst>
                              <p:cond delay="0"/>
                            </p:stCondLst>
                            <p:childTnLst>
                              <p:par>
                                <p:cTn id="36" presetID="0" presetClass="path" presetSubtype="0" accel="50000" decel="50000" fill="hold" nodeType="clickEffect">
                                  <p:stCondLst>
                                    <p:cond delay="0"/>
                                  </p:stCondLst>
                                  <p:childTnLst>
                                    <p:animMotion origin="layout" path="M -3.33333E-6 -2.59259E-6 L 0.075 -2.59259E-6 " pathEditMode="relative" rAng="0" ptsTypes="AA">
                                      <p:cBhvr>
                                        <p:cTn id="37" dur="1000" fill="hold"/>
                                        <p:tgtEl>
                                          <p:spTgt spid="19481"/>
                                        </p:tgtEl>
                                        <p:attrNameLst>
                                          <p:attrName>ppt_x,ppt_y</p:attrName>
                                        </p:attrNameLst>
                                      </p:cBhvr>
                                      <p:rCtr x="0" y="0"/>
                                    </p:animMotion>
                                  </p:childTnLst>
                                  <p:subTnLst>
                                    <p:set>
                                      <p:cBhvr override="childStyle">
                                        <p:cTn dur="1" fill="hold" display="0" masterRel="sameClick" afterEffect="1">
                                          <p:stCondLst>
                                            <p:cond evt="end" delay="0">
                                              <p:tn val="36"/>
                                            </p:cond>
                                          </p:stCondLst>
                                        </p:cTn>
                                        <p:tgtEl>
                                          <p:spTgt spid="19481"/>
                                        </p:tgtEl>
                                        <p:attrNameLst>
                                          <p:attrName>style.visibility</p:attrName>
                                        </p:attrNameLst>
                                      </p:cBhvr>
                                      <p:to>
                                        <p:strVal val="hidden"/>
                                      </p:to>
                                    </p:set>
                                  </p:subTnLst>
                                </p:cTn>
                              </p:par>
                              <p:par>
                                <p:cTn id="38" presetID="0" presetClass="path" presetSubtype="0" accel="50000" decel="50000" fill="hold" nodeType="withEffect">
                                  <p:stCondLst>
                                    <p:cond delay="0"/>
                                  </p:stCondLst>
                                  <p:childTnLst>
                                    <p:animMotion origin="layout" path="M 3.33333E-6 -5.55556E-6 L -0.06667 -5.55556E-6 " pathEditMode="relative" rAng="0" ptsTypes="AA">
                                      <p:cBhvr>
                                        <p:cTn id="39" dur="1000" fill="hold"/>
                                        <p:tgtEl>
                                          <p:spTgt spid="19485"/>
                                        </p:tgtEl>
                                        <p:attrNameLst>
                                          <p:attrName>ppt_x,ppt_y</p:attrName>
                                        </p:attrNameLst>
                                      </p:cBhvr>
                                      <p:rCtr x="0" y="0"/>
                                    </p:animMotion>
                                  </p:childTnLst>
                                  <p:subTnLst>
                                    <p:set>
                                      <p:cBhvr override="childStyle">
                                        <p:cTn dur="1" fill="hold" display="0" masterRel="sameClick" afterEffect="1">
                                          <p:stCondLst>
                                            <p:cond evt="end" delay="0">
                                              <p:tn val="38"/>
                                            </p:cond>
                                          </p:stCondLst>
                                        </p:cTn>
                                        <p:tgtEl>
                                          <p:spTgt spid="19485"/>
                                        </p:tgtEl>
                                        <p:attrNameLst>
                                          <p:attrName>style.visibility</p:attrName>
                                        </p:attrNameLst>
                                      </p:cBhvr>
                                      <p:to>
                                        <p:strVal val="hidden"/>
                                      </p:to>
                                    </p:set>
                                  </p:subTnLst>
                                </p:cTn>
                              </p:par>
                              <p:par>
                                <p:cTn id="40" presetID="9" presetClass="exit" presetSubtype="0" fill="hold" grpId="1" nodeType="withEffect">
                                  <p:stCondLst>
                                    <p:cond delay="0"/>
                                  </p:stCondLst>
                                  <p:childTnLst>
                                    <p:animEffect transition="out" filter="dissolve">
                                      <p:cBhvr>
                                        <p:cTn id="41" dur="500"/>
                                        <p:tgtEl>
                                          <p:spTgt spid="19488"/>
                                        </p:tgtEl>
                                      </p:cBhvr>
                                    </p:animEffect>
                                    <p:set>
                                      <p:cBhvr>
                                        <p:cTn id="42" dur="1" fill="hold">
                                          <p:stCondLst>
                                            <p:cond delay="499"/>
                                          </p:stCondLst>
                                        </p:cTn>
                                        <p:tgtEl>
                                          <p:spTgt spid="19488"/>
                                        </p:tgtEl>
                                        <p:attrNameLst>
                                          <p:attrName>style.visibility</p:attrName>
                                        </p:attrNameLst>
                                      </p:cBhvr>
                                      <p:to>
                                        <p:strVal val="hidden"/>
                                      </p:to>
                                    </p:set>
                                  </p:childTnLst>
                                </p:cTn>
                              </p:par>
                              <p:par>
                                <p:cTn id="43" presetID="9" presetClass="exit" presetSubtype="0" fill="hold" grpId="1" nodeType="withEffect">
                                  <p:stCondLst>
                                    <p:cond delay="0"/>
                                  </p:stCondLst>
                                  <p:childTnLst>
                                    <p:animEffect transition="out" filter="dissolve">
                                      <p:cBhvr>
                                        <p:cTn id="44" dur="500"/>
                                        <p:tgtEl>
                                          <p:spTgt spid="19484"/>
                                        </p:tgtEl>
                                      </p:cBhvr>
                                    </p:animEffect>
                                    <p:set>
                                      <p:cBhvr>
                                        <p:cTn id="45" dur="1" fill="hold">
                                          <p:stCondLst>
                                            <p:cond delay="499"/>
                                          </p:stCondLst>
                                        </p:cTn>
                                        <p:tgtEl>
                                          <p:spTgt spid="19484"/>
                                        </p:tgtEl>
                                        <p:attrNameLst>
                                          <p:attrName>style.visibility</p:attrName>
                                        </p:attrNameLst>
                                      </p:cBhvr>
                                      <p:to>
                                        <p:strVal val="hidden"/>
                                      </p:to>
                                    </p:set>
                                  </p:childTnLst>
                                </p:cTn>
                              </p:par>
                              <p:par>
                                <p:cTn id="46" presetID="9" presetClass="exit" presetSubtype="0" fill="hold" grpId="1" nodeType="withEffect">
                                  <p:stCondLst>
                                    <p:cond delay="0"/>
                                  </p:stCondLst>
                                  <p:childTnLst>
                                    <p:animEffect transition="out" filter="dissolve">
                                      <p:cBhvr>
                                        <p:cTn id="47" dur="500"/>
                                        <p:tgtEl>
                                          <p:spTgt spid="19489"/>
                                        </p:tgtEl>
                                      </p:cBhvr>
                                    </p:animEffect>
                                    <p:set>
                                      <p:cBhvr>
                                        <p:cTn id="48" dur="1" fill="hold">
                                          <p:stCondLst>
                                            <p:cond delay="499"/>
                                          </p:stCondLst>
                                        </p:cTn>
                                        <p:tgtEl>
                                          <p:spTgt spid="19489"/>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19491"/>
                                        </p:tgtEl>
                                        <p:attrNameLst>
                                          <p:attrName>style.visibility</p:attrName>
                                        </p:attrNameLst>
                                      </p:cBhvr>
                                      <p:to>
                                        <p:strVal val="visible"/>
                                      </p:to>
                                    </p:set>
                                    <p:animEffect transition="in" filter="fade">
                                      <p:cBhvr>
                                        <p:cTn id="51" dur="2000"/>
                                        <p:tgtEl>
                                          <p:spTgt spid="1949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9490"/>
                                        </p:tgtEl>
                                        <p:attrNameLst>
                                          <p:attrName>style.visibility</p:attrName>
                                        </p:attrNameLst>
                                      </p:cBhvr>
                                      <p:to>
                                        <p:strVal val="visible"/>
                                      </p:to>
                                    </p:set>
                                    <p:animEffect transition="in" filter="fade">
                                      <p:cBhvr>
                                        <p:cTn id="56" dur="1000"/>
                                        <p:tgtEl>
                                          <p:spTgt spid="1949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9509"/>
                                        </p:tgtEl>
                                        <p:attrNameLst>
                                          <p:attrName>style.visibility</p:attrName>
                                        </p:attrNameLst>
                                      </p:cBhvr>
                                      <p:to>
                                        <p:strVal val="visible"/>
                                      </p:to>
                                    </p:set>
                                    <p:animEffect transition="in" filter="fade">
                                      <p:cBhvr>
                                        <p:cTn id="59" dur="1000"/>
                                        <p:tgtEl>
                                          <p:spTgt spid="19509"/>
                                        </p:tgtEl>
                                      </p:cBhvr>
                                    </p:animEffect>
                                  </p:childTnLst>
                                </p:cTn>
                              </p:par>
                              <p:par>
                                <p:cTn id="60" presetID="10" presetClass="entr" presetSubtype="0" fill="hold" nodeType="withEffect">
                                  <p:stCondLst>
                                    <p:cond delay="0"/>
                                  </p:stCondLst>
                                  <p:childTnLst>
                                    <p:set>
                                      <p:cBhvr>
                                        <p:cTn id="61" dur="1" fill="hold">
                                          <p:stCondLst>
                                            <p:cond delay="0"/>
                                          </p:stCondLst>
                                        </p:cTn>
                                        <p:tgtEl>
                                          <p:spTgt spid="19512"/>
                                        </p:tgtEl>
                                        <p:attrNameLst>
                                          <p:attrName>style.visibility</p:attrName>
                                        </p:attrNameLst>
                                      </p:cBhvr>
                                      <p:to>
                                        <p:strVal val="visible"/>
                                      </p:to>
                                    </p:set>
                                    <p:animEffect transition="in" filter="fade">
                                      <p:cBhvr>
                                        <p:cTn id="62" dur="1000"/>
                                        <p:tgtEl>
                                          <p:spTgt spid="1951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2000"/>
                                        <p:tgtEl>
                                          <p:spTgt spid="19491"/>
                                        </p:tgtEl>
                                      </p:cBhvr>
                                    </p:animEffect>
                                    <p:set>
                                      <p:cBhvr>
                                        <p:cTn id="67" dur="1" fill="hold">
                                          <p:stCondLst>
                                            <p:cond delay="1999"/>
                                          </p:stCondLst>
                                        </p:cTn>
                                        <p:tgtEl>
                                          <p:spTgt spid="19491"/>
                                        </p:tgtEl>
                                        <p:attrNameLst>
                                          <p:attrName>style.visibility</p:attrName>
                                        </p:attrNameLst>
                                      </p:cBhvr>
                                      <p:to>
                                        <p:strVal val="hidden"/>
                                      </p:to>
                                    </p:set>
                                  </p:childTnLst>
                                </p:cTn>
                              </p:par>
                              <p:par>
                                <p:cTn id="68" presetID="1" presetClass="entr" presetSubtype="0" fill="hold" nodeType="withEffect">
                                  <p:stCondLst>
                                    <p:cond delay="0"/>
                                  </p:stCondLst>
                                  <p:childTnLst>
                                    <p:set>
                                      <p:cBhvr>
                                        <p:cTn id="69" dur="1" fill="hold">
                                          <p:stCondLst>
                                            <p:cond delay="0"/>
                                          </p:stCondLst>
                                        </p:cTn>
                                        <p:tgtEl>
                                          <p:spTgt spid="19496"/>
                                        </p:tgtEl>
                                        <p:attrNameLst>
                                          <p:attrName>style.visibility</p:attrName>
                                        </p:attrNameLst>
                                      </p:cBhvr>
                                      <p:to>
                                        <p:strVal val="visible"/>
                                      </p:to>
                                    </p:set>
                                  </p:childTnLst>
                                </p:cTn>
                              </p:par>
                              <p:par>
                                <p:cTn id="70" presetID="0" presetClass="path" presetSubtype="0" accel="50000" decel="50000" fill="hold" nodeType="withEffect">
                                  <p:stCondLst>
                                    <p:cond delay="0"/>
                                  </p:stCondLst>
                                  <p:childTnLst>
                                    <p:animMotion origin="layout" path="M 3.33333E-6 -4.21965E-6 L -0.15417 0.21087 " pathEditMode="relative" rAng="0" ptsTypes="AA">
                                      <p:cBhvr>
                                        <p:cTn id="71" dur="2000" fill="hold"/>
                                        <p:tgtEl>
                                          <p:spTgt spid="19496"/>
                                        </p:tgtEl>
                                        <p:attrNameLst>
                                          <p:attrName>ppt_x,ppt_y</p:attrName>
                                        </p:attrNameLst>
                                      </p:cBhvr>
                                      <p:rCtr x="-76" y="105"/>
                                    </p:animMotion>
                                  </p:childTnLst>
                                </p:cTn>
                              </p:par>
                              <p:par>
                                <p:cTn id="72" presetID="1" presetClass="entr" presetSubtype="0" fill="hold" nodeType="withEffect">
                                  <p:stCondLst>
                                    <p:cond delay="0"/>
                                  </p:stCondLst>
                                  <p:childTnLst>
                                    <p:set>
                                      <p:cBhvr>
                                        <p:cTn id="73" dur="1" fill="hold">
                                          <p:stCondLst>
                                            <p:cond delay="0"/>
                                          </p:stCondLst>
                                        </p:cTn>
                                        <p:tgtEl>
                                          <p:spTgt spid="19499"/>
                                        </p:tgtEl>
                                        <p:attrNameLst>
                                          <p:attrName>style.visibility</p:attrName>
                                        </p:attrNameLst>
                                      </p:cBhvr>
                                      <p:to>
                                        <p:strVal val="visible"/>
                                      </p:to>
                                    </p:set>
                                  </p:childTnLst>
                                </p:cTn>
                              </p:par>
                              <p:par>
                                <p:cTn id="74" presetID="0" presetClass="path" presetSubtype="0" accel="50000" decel="50000" fill="hold" nodeType="withEffect">
                                  <p:stCondLst>
                                    <p:cond delay="0"/>
                                  </p:stCondLst>
                                  <p:childTnLst>
                                    <p:animMotion origin="layout" path="M 3.33333E-6 4.04624E-6 L -0.0625 0.22196 " pathEditMode="relative" rAng="0" ptsTypes="AA">
                                      <p:cBhvr>
                                        <p:cTn id="75" dur="2000" fill="hold"/>
                                        <p:tgtEl>
                                          <p:spTgt spid="19499"/>
                                        </p:tgtEl>
                                        <p:attrNameLst>
                                          <p:attrName>ppt_x,ppt_y</p:attrName>
                                        </p:attrNameLst>
                                      </p:cBhvr>
                                      <p:rCtr x="-30" y="111"/>
                                    </p:animMotion>
                                  </p:childTnLst>
                                </p:cTn>
                              </p:par>
                              <p:par>
                                <p:cTn id="76" presetID="1" presetClass="entr" presetSubtype="0" fill="hold" nodeType="withEffect">
                                  <p:stCondLst>
                                    <p:cond delay="0"/>
                                  </p:stCondLst>
                                  <p:childTnLst>
                                    <p:set>
                                      <p:cBhvr>
                                        <p:cTn id="77" dur="1" fill="hold">
                                          <p:stCondLst>
                                            <p:cond delay="0"/>
                                          </p:stCondLst>
                                        </p:cTn>
                                        <p:tgtEl>
                                          <p:spTgt spid="19502"/>
                                        </p:tgtEl>
                                        <p:attrNameLst>
                                          <p:attrName>style.visibility</p:attrName>
                                        </p:attrNameLst>
                                      </p:cBhvr>
                                      <p:to>
                                        <p:strVal val="visible"/>
                                      </p:to>
                                    </p:set>
                                  </p:childTnLst>
                                </p:cTn>
                              </p:par>
                              <p:par>
                                <p:cTn id="78" presetID="0" presetClass="path" presetSubtype="0" accel="50000" decel="50000" fill="hold" nodeType="withEffect">
                                  <p:stCondLst>
                                    <p:cond delay="0"/>
                                  </p:stCondLst>
                                  <p:childTnLst>
                                    <p:animMotion origin="layout" path="M -3.33333E-6 -2.48555E-6 L 0.04584 0.19977 " pathEditMode="relative" rAng="0" ptsTypes="AA">
                                      <p:cBhvr>
                                        <p:cTn id="79" dur="2000" fill="hold"/>
                                        <p:tgtEl>
                                          <p:spTgt spid="19502"/>
                                        </p:tgtEl>
                                        <p:attrNameLst>
                                          <p:attrName>ppt_x,ppt_y</p:attrName>
                                        </p:attrNameLst>
                                      </p:cBhvr>
                                      <p:rCtr x="23" y="100"/>
                                    </p:animMotion>
                                  </p:childTnLst>
                                </p:cTn>
                              </p:par>
                              <p:par>
                                <p:cTn id="80" presetID="1" presetClass="entr" presetSubtype="0" fill="hold" nodeType="withEffect">
                                  <p:stCondLst>
                                    <p:cond delay="0"/>
                                  </p:stCondLst>
                                  <p:childTnLst>
                                    <p:set>
                                      <p:cBhvr>
                                        <p:cTn id="81" dur="1" fill="hold">
                                          <p:stCondLst>
                                            <p:cond delay="0"/>
                                          </p:stCondLst>
                                        </p:cTn>
                                        <p:tgtEl>
                                          <p:spTgt spid="19505"/>
                                        </p:tgtEl>
                                        <p:attrNameLst>
                                          <p:attrName>style.visibility</p:attrName>
                                        </p:attrNameLst>
                                      </p:cBhvr>
                                      <p:to>
                                        <p:strVal val="visible"/>
                                      </p:to>
                                    </p:set>
                                  </p:childTnLst>
                                </p:cTn>
                              </p:par>
                              <p:par>
                                <p:cTn id="82" presetID="0" presetClass="path" presetSubtype="0" accel="50000" decel="50000" fill="hold" nodeType="withEffect">
                                  <p:stCondLst>
                                    <p:cond delay="0"/>
                                  </p:stCondLst>
                                  <p:childTnLst>
                                    <p:animMotion origin="layout" path="M -3.33333E-6 0.0 L 0.12917 0.18889 " pathEditMode="relative" rAng="0" ptsTypes="AA">
                                      <p:cBhvr>
                                        <p:cTn id="83" dur="2000" fill="hold"/>
                                        <p:tgtEl>
                                          <p:spTgt spid="19505"/>
                                        </p:tgtEl>
                                        <p:attrNameLst>
                                          <p:attrName>ppt_x,ppt_y</p:attrName>
                                        </p:attrNameLst>
                                      </p:cBhvr>
                                      <p:rCtr x="65" y="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9" grpId="0" animBg="1"/>
      <p:bldP spid="19484" grpId="0" autoUpdateAnimBg="0"/>
      <p:bldP spid="19484" grpId="1" autoUpdateAnimBg="0"/>
      <p:bldP spid="19488" grpId="0" autoUpdateAnimBg="0"/>
      <p:bldP spid="19488" grpId="1" autoUpdateAnimBg="0"/>
      <p:bldP spid="19489" grpId="0" autoUpdateAnimBg="0"/>
      <p:bldP spid="19489" grpId="1" autoUpdateAnimBg="0"/>
      <p:bldP spid="19490" grpId="0" autoUpdateAnimBg="0"/>
      <p:bldP spid="19508" grpId="0" autoUpdateAnimBg="0"/>
      <p:bldP spid="1950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74ABCE0B-0EFC-4D0B-8F1F-04FBEC40743B}" type="slidenum">
              <a:rPr lang="en-US" sz="3200"/>
              <a:pPr/>
              <a:t>14</a:t>
            </a:fld>
            <a:endParaRPr lang="en-US" sz="3200"/>
          </a:p>
        </p:txBody>
      </p:sp>
      <p:sp>
        <p:nvSpPr>
          <p:cNvPr id="20483" name="Rectangle 2"/>
          <p:cNvSpPr>
            <a:spLocks noGrp="1" noChangeArrowheads="1"/>
          </p:cNvSpPr>
          <p:nvPr>
            <p:ph type="title" idx="4294967295"/>
          </p:nvPr>
        </p:nvSpPr>
        <p:spPr/>
        <p:txBody>
          <a:bodyPr anchor="ctr"/>
          <a:lstStyle/>
          <a:p>
            <a:pPr eaLnBrk="1" hangingPunct="1"/>
            <a:r>
              <a:rPr lang="es-ES" altLang="en-US" sz="3600"/>
              <a:t>Pricing under Postage Stamp (Long term User) – An Example</a:t>
            </a:r>
            <a:endParaRPr lang="en-US" sz="3600"/>
          </a:p>
        </p:txBody>
      </p:sp>
      <p:sp>
        <p:nvSpPr>
          <p:cNvPr id="20484" name="Oval 3"/>
          <p:cNvSpPr>
            <a:spLocks noChangeArrowheads="1"/>
          </p:cNvSpPr>
          <p:nvPr/>
        </p:nvSpPr>
        <p:spPr bwMode="auto">
          <a:xfrm>
            <a:off x="7380288" y="2133600"/>
            <a:ext cx="504825" cy="576263"/>
          </a:xfrm>
          <a:prstGeom prst="ellipse">
            <a:avLst/>
          </a:prstGeom>
          <a:solidFill>
            <a:schemeClr val="accent1"/>
          </a:solidFill>
          <a:ln w="9525">
            <a:solidFill>
              <a:schemeClr val="tx1"/>
            </a:solidFill>
            <a:round/>
            <a:headEnd/>
            <a:tailEnd/>
          </a:ln>
        </p:spPr>
        <p:txBody>
          <a:bodyPr wrap="none" anchor="ctr"/>
          <a:lstStyle/>
          <a:p>
            <a:pPr algn="l"/>
            <a:endParaRPr lang="en-GB" altLang="en-US" sz="600">
              <a:latin typeface="Arial" charset="0"/>
            </a:endParaRPr>
          </a:p>
        </p:txBody>
      </p:sp>
      <p:sp>
        <p:nvSpPr>
          <p:cNvPr id="20485" name="Rectangle 4"/>
          <p:cNvSpPr>
            <a:spLocks noChangeArrowheads="1"/>
          </p:cNvSpPr>
          <p:nvPr/>
        </p:nvSpPr>
        <p:spPr bwMode="auto">
          <a:xfrm>
            <a:off x="-346075" y="803275"/>
            <a:ext cx="184150" cy="579438"/>
          </a:xfrm>
          <a:prstGeom prst="rect">
            <a:avLst/>
          </a:prstGeom>
          <a:noFill/>
          <a:ln w="9525">
            <a:noFill/>
            <a:miter lim="800000"/>
            <a:headEnd/>
            <a:tailEnd/>
          </a:ln>
        </p:spPr>
        <p:txBody>
          <a:bodyPr wrap="none">
            <a:spAutoFit/>
          </a:bodyPr>
          <a:lstStyle/>
          <a:p>
            <a:pPr algn="l"/>
            <a:endParaRPr lang="en-GB" altLang="en-US" sz="3200">
              <a:solidFill>
                <a:schemeClr val="accent1"/>
              </a:solidFill>
              <a:latin typeface="Times New Roman" pitchFamily="18" charset="0"/>
            </a:endParaRPr>
          </a:p>
        </p:txBody>
      </p:sp>
      <p:sp>
        <p:nvSpPr>
          <p:cNvPr id="20486" name="Line 5"/>
          <p:cNvSpPr>
            <a:spLocks noChangeShapeType="1"/>
          </p:cNvSpPr>
          <p:nvPr/>
        </p:nvSpPr>
        <p:spPr bwMode="auto">
          <a:xfrm flipH="1">
            <a:off x="1979613" y="2470150"/>
            <a:ext cx="5456237" cy="0"/>
          </a:xfrm>
          <a:prstGeom prst="line">
            <a:avLst/>
          </a:prstGeom>
          <a:noFill/>
          <a:ln w="28575">
            <a:solidFill>
              <a:schemeClr val="accent1"/>
            </a:solidFill>
            <a:round/>
            <a:headEnd/>
            <a:tailEnd/>
          </a:ln>
        </p:spPr>
        <p:txBody>
          <a:bodyPr tIns="0"/>
          <a:lstStyle/>
          <a:p>
            <a:endParaRPr lang="en-IN"/>
          </a:p>
        </p:txBody>
      </p:sp>
      <p:sp>
        <p:nvSpPr>
          <p:cNvPr id="20487" name="AutoShape 6"/>
          <p:cNvSpPr>
            <a:spLocks noChangeArrowheads="1"/>
          </p:cNvSpPr>
          <p:nvPr/>
        </p:nvSpPr>
        <p:spPr bwMode="auto">
          <a:xfrm>
            <a:off x="6084888" y="1617663"/>
            <a:ext cx="1295400" cy="515937"/>
          </a:xfrm>
          <a:prstGeom prst="cloudCallout">
            <a:avLst>
              <a:gd name="adj1" fmla="val -14093"/>
              <a:gd name="adj2" fmla="val 87231"/>
            </a:avLst>
          </a:prstGeom>
          <a:solidFill>
            <a:schemeClr val="bg2"/>
          </a:solidFill>
          <a:ln w="9525">
            <a:noFill/>
            <a:round/>
            <a:headEnd/>
            <a:tailEnd/>
          </a:ln>
        </p:spPr>
        <p:txBody>
          <a:bodyPr anchor="ctr"/>
          <a:lstStyle/>
          <a:p>
            <a:pPr algn="ctr" eaLnBrk="0" hangingPunct="0"/>
            <a:r>
              <a:rPr lang="en-US" sz="1000" b="1">
                <a:latin typeface="Arial" charset="0"/>
                <a:cs typeface="Arial" charset="0"/>
              </a:rPr>
              <a:t>Exporting Region- NER</a:t>
            </a:r>
          </a:p>
        </p:txBody>
      </p:sp>
      <p:sp>
        <p:nvSpPr>
          <p:cNvPr id="20488" name="Rectangle 7"/>
          <p:cNvSpPr>
            <a:spLocks noChangeArrowheads="1"/>
          </p:cNvSpPr>
          <p:nvPr/>
        </p:nvSpPr>
        <p:spPr bwMode="auto">
          <a:xfrm>
            <a:off x="3143250" y="2576513"/>
            <a:ext cx="1016000" cy="458787"/>
          </a:xfrm>
          <a:prstGeom prst="rect">
            <a:avLst/>
          </a:prstGeom>
          <a:noFill/>
          <a:ln w="9525">
            <a:noFill/>
            <a:miter lim="800000"/>
            <a:headEnd/>
            <a:tailEnd/>
          </a:ln>
        </p:spPr>
        <p:txBody>
          <a:bodyPr wrap="none" tIns="0" bIns="0" anchor="ctr"/>
          <a:lstStyle/>
          <a:p>
            <a:pPr algn="ctr" eaLnBrk="0" hangingPunct="0"/>
            <a:r>
              <a:rPr lang="en-US" sz="1200" b="1">
                <a:latin typeface="Arial" charset="0"/>
              </a:rPr>
              <a:t>Loss 4%</a:t>
            </a:r>
          </a:p>
          <a:p>
            <a:pPr algn="ctr" eaLnBrk="0" hangingPunct="0"/>
            <a:endParaRPr lang="en-US" sz="1200" b="1">
              <a:latin typeface="Arial" charset="0"/>
            </a:endParaRPr>
          </a:p>
        </p:txBody>
      </p:sp>
      <p:sp>
        <p:nvSpPr>
          <p:cNvPr id="20489" name="AutoShape 8"/>
          <p:cNvSpPr>
            <a:spLocks noChangeArrowheads="1"/>
          </p:cNvSpPr>
          <p:nvPr/>
        </p:nvSpPr>
        <p:spPr bwMode="auto">
          <a:xfrm>
            <a:off x="2019300" y="1612900"/>
            <a:ext cx="1905000" cy="736600"/>
          </a:xfrm>
          <a:prstGeom prst="cloudCallout">
            <a:avLst>
              <a:gd name="adj1" fmla="val 5417"/>
              <a:gd name="adj2" fmla="val 12500"/>
            </a:avLst>
          </a:prstGeom>
          <a:solidFill>
            <a:srgbClr val="FFFF99"/>
          </a:solidFill>
          <a:ln w="9525">
            <a:noFill/>
            <a:round/>
            <a:headEnd/>
            <a:tailEnd/>
          </a:ln>
        </p:spPr>
        <p:txBody>
          <a:bodyPr anchor="ctr"/>
          <a:lstStyle/>
          <a:p>
            <a:pPr algn="ctr" eaLnBrk="0" hangingPunct="0"/>
            <a:r>
              <a:rPr lang="en-US" sz="1400" b="1">
                <a:latin typeface="Arial" charset="0"/>
                <a:cs typeface="Arial" charset="0"/>
              </a:rPr>
              <a:t>Importing Region - NR</a:t>
            </a:r>
          </a:p>
        </p:txBody>
      </p:sp>
      <p:sp>
        <p:nvSpPr>
          <p:cNvPr id="20490" name="Text Box 9"/>
          <p:cNvSpPr txBox="1">
            <a:spLocks noChangeArrowheads="1"/>
          </p:cNvSpPr>
          <p:nvPr/>
        </p:nvSpPr>
        <p:spPr bwMode="auto">
          <a:xfrm>
            <a:off x="7380288" y="1916113"/>
            <a:ext cx="547687" cy="211137"/>
          </a:xfrm>
          <a:prstGeom prst="rect">
            <a:avLst/>
          </a:prstGeom>
          <a:noFill/>
          <a:ln w="9525">
            <a:noFill/>
            <a:miter lim="800000"/>
            <a:headEnd/>
            <a:tailEnd/>
          </a:ln>
        </p:spPr>
        <p:txBody>
          <a:bodyPr wrap="none" tIns="0"/>
          <a:lstStyle/>
          <a:p>
            <a:pPr algn="ctr" eaLnBrk="0" hangingPunct="0"/>
            <a:r>
              <a:rPr lang="en-US" sz="1400" b="1">
                <a:latin typeface="Arial Narrow" pitchFamily="34" charset="0"/>
              </a:rPr>
              <a:t>Pooling stn.</a:t>
            </a:r>
          </a:p>
        </p:txBody>
      </p:sp>
      <p:sp>
        <p:nvSpPr>
          <p:cNvPr id="20491" name="Rectangle 10"/>
          <p:cNvSpPr>
            <a:spLocks noChangeArrowheads="1"/>
          </p:cNvSpPr>
          <p:nvPr/>
        </p:nvSpPr>
        <p:spPr bwMode="auto">
          <a:xfrm>
            <a:off x="6372225" y="2270125"/>
            <a:ext cx="762000" cy="228600"/>
          </a:xfrm>
          <a:prstGeom prst="rect">
            <a:avLst/>
          </a:prstGeom>
          <a:noFill/>
          <a:ln w="9525">
            <a:noFill/>
            <a:miter lim="800000"/>
            <a:headEnd/>
            <a:tailEnd/>
          </a:ln>
        </p:spPr>
        <p:txBody>
          <a:bodyPr wrap="none" tIns="0" anchor="ctr"/>
          <a:lstStyle/>
          <a:p>
            <a:pPr algn="ctr" eaLnBrk="0" hangingPunct="0"/>
            <a:r>
              <a:rPr lang="en-US" sz="1200" b="1">
                <a:latin typeface="Arial" charset="0"/>
              </a:rPr>
              <a:t>TC=20</a:t>
            </a:r>
          </a:p>
        </p:txBody>
      </p:sp>
      <p:sp>
        <p:nvSpPr>
          <p:cNvPr id="20492" name="Rectangle 11"/>
          <p:cNvSpPr>
            <a:spLocks noChangeArrowheads="1"/>
          </p:cNvSpPr>
          <p:nvPr/>
        </p:nvSpPr>
        <p:spPr bwMode="auto">
          <a:xfrm>
            <a:off x="6364288" y="2465388"/>
            <a:ext cx="1016000" cy="458787"/>
          </a:xfrm>
          <a:prstGeom prst="rect">
            <a:avLst/>
          </a:prstGeom>
          <a:noFill/>
          <a:ln w="9525">
            <a:noFill/>
            <a:miter lim="800000"/>
            <a:headEnd/>
            <a:tailEnd/>
          </a:ln>
        </p:spPr>
        <p:txBody>
          <a:bodyPr wrap="none" tIns="0" bIns="0" anchor="ctr"/>
          <a:lstStyle/>
          <a:p>
            <a:pPr algn="ctr" eaLnBrk="0" hangingPunct="0"/>
            <a:r>
              <a:rPr lang="en-US" sz="1200" b="1">
                <a:latin typeface="Arial" charset="0"/>
              </a:rPr>
              <a:t>Loss 4%</a:t>
            </a:r>
          </a:p>
        </p:txBody>
      </p:sp>
      <p:sp>
        <p:nvSpPr>
          <p:cNvPr id="20493" name="Line 12"/>
          <p:cNvSpPr>
            <a:spLocks noChangeShapeType="1"/>
          </p:cNvSpPr>
          <p:nvPr/>
        </p:nvSpPr>
        <p:spPr bwMode="auto">
          <a:xfrm rot="19800000" flipH="1">
            <a:off x="7380288" y="2276475"/>
            <a:ext cx="1025525" cy="0"/>
          </a:xfrm>
          <a:prstGeom prst="line">
            <a:avLst/>
          </a:prstGeom>
          <a:noFill/>
          <a:ln w="28575">
            <a:solidFill>
              <a:schemeClr val="accent1"/>
            </a:solidFill>
            <a:round/>
            <a:headEnd/>
            <a:tailEnd/>
          </a:ln>
        </p:spPr>
        <p:txBody>
          <a:bodyPr tIns="0"/>
          <a:lstStyle/>
          <a:p>
            <a:endParaRPr lang="en-IN"/>
          </a:p>
        </p:txBody>
      </p:sp>
      <p:sp>
        <p:nvSpPr>
          <p:cNvPr id="20494" name="Text Box 13"/>
          <p:cNvSpPr txBox="1">
            <a:spLocks noChangeArrowheads="1"/>
          </p:cNvSpPr>
          <p:nvPr/>
        </p:nvSpPr>
        <p:spPr bwMode="auto">
          <a:xfrm>
            <a:off x="7956550" y="2271713"/>
            <a:ext cx="936625" cy="549275"/>
          </a:xfrm>
          <a:prstGeom prst="rect">
            <a:avLst/>
          </a:prstGeom>
          <a:noFill/>
          <a:ln w="9525">
            <a:noFill/>
            <a:miter lim="800000"/>
            <a:headEnd/>
            <a:tailEnd/>
          </a:ln>
        </p:spPr>
        <p:txBody>
          <a:bodyPr>
            <a:spAutoFit/>
          </a:bodyPr>
          <a:lstStyle/>
          <a:p>
            <a:pPr algn="l" eaLnBrk="0" hangingPunct="0">
              <a:spcBef>
                <a:spcPct val="50000"/>
              </a:spcBef>
            </a:pPr>
            <a:r>
              <a:rPr lang="es-ES" altLang="en-US" sz="1000">
                <a:latin typeface="Arial" charset="0"/>
              </a:rPr>
              <a:t>400 km ~ 20 ps/kwh. Loss 2%</a:t>
            </a:r>
            <a:endParaRPr lang="en-US" sz="1000">
              <a:latin typeface="Arial" charset="0"/>
            </a:endParaRPr>
          </a:p>
        </p:txBody>
      </p:sp>
      <p:sp>
        <p:nvSpPr>
          <p:cNvPr id="20495" name="Text Box 14"/>
          <p:cNvSpPr txBox="1">
            <a:spLocks noChangeArrowheads="1"/>
          </p:cNvSpPr>
          <p:nvPr/>
        </p:nvSpPr>
        <p:spPr bwMode="auto">
          <a:xfrm>
            <a:off x="8243888" y="1052513"/>
            <a:ext cx="936625" cy="228600"/>
          </a:xfrm>
          <a:prstGeom prst="rect">
            <a:avLst/>
          </a:prstGeom>
          <a:noFill/>
          <a:ln w="9525">
            <a:noFill/>
            <a:miter lim="800000"/>
            <a:headEnd/>
            <a:tailEnd/>
          </a:ln>
        </p:spPr>
        <p:txBody>
          <a:bodyPr>
            <a:spAutoFit/>
          </a:bodyPr>
          <a:lstStyle/>
          <a:p>
            <a:pPr algn="l" eaLnBrk="0" hangingPunct="0">
              <a:spcBef>
                <a:spcPct val="50000"/>
              </a:spcBef>
            </a:pPr>
            <a:r>
              <a:rPr lang="es-ES" altLang="en-US" sz="900">
                <a:latin typeface="Arial" charset="0"/>
              </a:rPr>
              <a:t>Rs. 3 per kwh</a:t>
            </a:r>
            <a:endParaRPr lang="en-US" sz="900">
              <a:latin typeface="Arial" charset="0"/>
            </a:endParaRPr>
          </a:p>
        </p:txBody>
      </p:sp>
      <p:sp>
        <p:nvSpPr>
          <p:cNvPr id="20496" name="Line 15"/>
          <p:cNvSpPr>
            <a:spLocks noChangeShapeType="1"/>
          </p:cNvSpPr>
          <p:nvPr/>
        </p:nvSpPr>
        <p:spPr bwMode="auto">
          <a:xfrm>
            <a:off x="6156325" y="2133600"/>
            <a:ext cx="0" cy="647700"/>
          </a:xfrm>
          <a:prstGeom prst="line">
            <a:avLst/>
          </a:prstGeom>
          <a:noFill/>
          <a:ln w="9525">
            <a:solidFill>
              <a:schemeClr val="tx1"/>
            </a:solidFill>
            <a:round/>
            <a:headEnd/>
            <a:tailEnd/>
          </a:ln>
        </p:spPr>
        <p:txBody>
          <a:bodyPr/>
          <a:lstStyle/>
          <a:p>
            <a:endParaRPr lang="en-IN"/>
          </a:p>
        </p:txBody>
      </p:sp>
      <p:sp>
        <p:nvSpPr>
          <p:cNvPr id="20497" name="AutoShape 16"/>
          <p:cNvSpPr>
            <a:spLocks noChangeArrowheads="1"/>
          </p:cNvSpPr>
          <p:nvPr/>
        </p:nvSpPr>
        <p:spPr bwMode="auto">
          <a:xfrm>
            <a:off x="4500563" y="1557338"/>
            <a:ext cx="1295400" cy="515937"/>
          </a:xfrm>
          <a:prstGeom prst="cloudCallout">
            <a:avLst>
              <a:gd name="adj1" fmla="val -14093"/>
              <a:gd name="adj2" fmla="val 87231"/>
            </a:avLst>
          </a:prstGeom>
          <a:solidFill>
            <a:srgbClr val="B2B2B2"/>
          </a:solidFill>
          <a:ln w="9525">
            <a:noFill/>
            <a:round/>
            <a:headEnd/>
            <a:tailEnd/>
          </a:ln>
        </p:spPr>
        <p:txBody>
          <a:bodyPr anchor="ctr"/>
          <a:lstStyle/>
          <a:p>
            <a:pPr algn="ctr" eaLnBrk="0" hangingPunct="0"/>
            <a:r>
              <a:rPr lang="en-US" sz="900" b="1">
                <a:latin typeface="Arial" charset="0"/>
                <a:cs typeface="Arial" charset="0"/>
              </a:rPr>
              <a:t>Intermediate  Region - ER</a:t>
            </a:r>
          </a:p>
        </p:txBody>
      </p:sp>
      <p:sp>
        <p:nvSpPr>
          <p:cNvPr id="20498" name="Rectangle 17"/>
          <p:cNvSpPr>
            <a:spLocks noChangeArrowheads="1"/>
          </p:cNvSpPr>
          <p:nvPr/>
        </p:nvSpPr>
        <p:spPr bwMode="auto">
          <a:xfrm>
            <a:off x="4787900" y="2276475"/>
            <a:ext cx="762000" cy="228600"/>
          </a:xfrm>
          <a:prstGeom prst="rect">
            <a:avLst/>
          </a:prstGeom>
          <a:noFill/>
          <a:ln w="9525">
            <a:noFill/>
            <a:miter lim="800000"/>
            <a:headEnd/>
            <a:tailEnd/>
          </a:ln>
        </p:spPr>
        <p:txBody>
          <a:bodyPr wrap="none" tIns="0" anchor="ctr"/>
          <a:lstStyle/>
          <a:p>
            <a:pPr algn="ctr" eaLnBrk="0" hangingPunct="0"/>
            <a:r>
              <a:rPr lang="en-US" sz="1200" b="1">
                <a:latin typeface="Arial" charset="0"/>
              </a:rPr>
              <a:t>TC=20</a:t>
            </a:r>
          </a:p>
        </p:txBody>
      </p:sp>
      <p:sp>
        <p:nvSpPr>
          <p:cNvPr id="20499" name="Rectangle 18"/>
          <p:cNvSpPr>
            <a:spLocks noChangeArrowheads="1"/>
          </p:cNvSpPr>
          <p:nvPr/>
        </p:nvSpPr>
        <p:spPr bwMode="auto">
          <a:xfrm>
            <a:off x="4779963" y="2492375"/>
            <a:ext cx="1016000" cy="458788"/>
          </a:xfrm>
          <a:prstGeom prst="rect">
            <a:avLst/>
          </a:prstGeom>
          <a:noFill/>
          <a:ln w="9525">
            <a:noFill/>
            <a:miter lim="800000"/>
            <a:headEnd/>
            <a:tailEnd/>
          </a:ln>
        </p:spPr>
        <p:txBody>
          <a:bodyPr wrap="none" tIns="0" bIns="0" anchor="ctr"/>
          <a:lstStyle/>
          <a:p>
            <a:pPr algn="ctr" eaLnBrk="0" hangingPunct="0"/>
            <a:r>
              <a:rPr lang="en-US" sz="1200" b="1">
                <a:latin typeface="Arial" charset="0"/>
              </a:rPr>
              <a:t>Loss 4%</a:t>
            </a:r>
          </a:p>
        </p:txBody>
      </p:sp>
      <p:sp>
        <p:nvSpPr>
          <p:cNvPr id="20500" name="Line 19"/>
          <p:cNvSpPr>
            <a:spLocks noChangeShapeType="1"/>
          </p:cNvSpPr>
          <p:nvPr/>
        </p:nvSpPr>
        <p:spPr bwMode="auto">
          <a:xfrm>
            <a:off x="4427538" y="2133600"/>
            <a:ext cx="0" cy="647700"/>
          </a:xfrm>
          <a:prstGeom prst="line">
            <a:avLst/>
          </a:prstGeom>
          <a:noFill/>
          <a:ln w="9525">
            <a:solidFill>
              <a:schemeClr val="tx1"/>
            </a:solidFill>
            <a:round/>
            <a:headEnd/>
            <a:tailEnd/>
          </a:ln>
        </p:spPr>
        <p:txBody>
          <a:bodyPr/>
          <a:lstStyle/>
          <a:p>
            <a:endParaRPr lang="en-IN"/>
          </a:p>
        </p:txBody>
      </p:sp>
      <p:sp>
        <p:nvSpPr>
          <p:cNvPr id="20501" name="Oval 20"/>
          <p:cNvSpPr>
            <a:spLocks noChangeArrowheads="1"/>
          </p:cNvSpPr>
          <p:nvPr/>
        </p:nvSpPr>
        <p:spPr bwMode="auto">
          <a:xfrm>
            <a:off x="1690688" y="2205038"/>
            <a:ext cx="504825" cy="576262"/>
          </a:xfrm>
          <a:prstGeom prst="ellipse">
            <a:avLst/>
          </a:prstGeom>
          <a:solidFill>
            <a:schemeClr val="accent1"/>
          </a:solidFill>
          <a:ln w="9525">
            <a:solidFill>
              <a:schemeClr val="tx1"/>
            </a:solidFill>
            <a:round/>
            <a:headEnd/>
            <a:tailEnd/>
          </a:ln>
        </p:spPr>
        <p:txBody>
          <a:bodyPr wrap="none" anchor="ctr"/>
          <a:lstStyle/>
          <a:p>
            <a:pPr algn="l"/>
            <a:endParaRPr lang="en-GB" altLang="en-US" sz="600">
              <a:latin typeface="Arial" charset="0"/>
            </a:endParaRPr>
          </a:p>
        </p:txBody>
      </p:sp>
      <p:sp>
        <p:nvSpPr>
          <p:cNvPr id="20502" name="Text Box 21"/>
          <p:cNvSpPr txBox="1">
            <a:spLocks noChangeArrowheads="1"/>
          </p:cNvSpPr>
          <p:nvPr/>
        </p:nvSpPr>
        <p:spPr bwMode="auto">
          <a:xfrm>
            <a:off x="1403350" y="1989138"/>
            <a:ext cx="547688" cy="211137"/>
          </a:xfrm>
          <a:prstGeom prst="rect">
            <a:avLst/>
          </a:prstGeom>
          <a:noFill/>
          <a:ln w="9525">
            <a:noFill/>
            <a:miter lim="800000"/>
            <a:headEnd/>
            <a:tailEnd/>
          </a:ln>
        </p:spPr>
        <p:txBody>
          <a:bodyPr wrap="none" tIns="0"/>
          <a:lstStyle/>
          <a:p>
            <a:pPr algn="ctr" eaLnBrk="0" hangingPunct="0"/>
            <a:r>
              <a:rPr lang="en-US" sz="1400" b="1">
                <a:latin typeface="Arial Narrow" pitchFamily="34" charset="0"/>
              </a:rPr>
              <a:t>De - Pooling stn.</a:t>
            </a:r>
          </a:p>
        </p:txBody>
      </p:sp>
      <p:sp>
        <p:nvSpPr>
          <p:cNvPr id="20503" name="Line 22"/>
          <p:cNvSpPr>
            <a:spLocks noChangeShapeType="1"/>
          </p:cNvSpPr>
          <p:nvPr/>
        </p:nvSpPr>
        <p:spPr bwMode="auto">
          <a:xfrm rot="16800000" flipH="1">
            <a:off x="1395412" y="3060701"/>
            <a:ext cx="1025525" cy="0"/>
          </a:xfrm>
          <a:prstGeom prst="line">
            <a:avLst/>
          </a:prstGeom>
          <a:noFill/>
          <a:ln w="28575">
            <a:solidFill>
              <a:schemeClr val="accent1"/>
            </a:solidFill>
            <a:round/>
            <a:headEnd/>
            <a:tailEnd/>
          </a:ln>
        </p:spPr>
        <p:txBody>
          <a:bodyPr tIns="0"/>
          <a:lstStyle/>
          <a:p>
            <a:endParaRPr lang="en-IN"/>
          </a:p>
        </p:txBody>
      </p:sp>
      <p:sp>
        <p:nvSpPr>
          <p:cNvPr id="20504" name="Line 23"/>
          <p:cNvSpPr>
            <a:spLocks noChangeShapeType="1"/>
          </p:cNvSpPr>
          <p:nvPr/>
        </p:nvSpPr>
        <p:spPr bwMode="auto">
          <a:xfrm rot="19800000" flipH="1">
            <a:off x="1025525" y="2852738"/>
            <a:ext cx="1025525" cy="0"/>
          </a:xfrm>
          <a:prstGeom prst="line">
            <a:avLst/>
          </a:prstGeom>
          <a:noFill/>
          <a:ln w="28575">
            <a:solidFill>
              <a:schemeClr val="accent1"/>
            </a:solidFill>
            <a:round/>
            <a:headEnd/>
            <a:tailEnd/>
          </a:ln>
        </p:spPr>
        <p:txBody>
          <a:bodyPr tIns="0"/>
          <a:lstStyle/>
          <a:p>
            <a:endParaRPr lang="en-IN"/>
          </a:p>
        </p:txBody>
      </p:sp>
      <p:sp>
        <p:nvSpPr>
          <p:cNvPr id="20505" name="Line 24"/>
          <p:cNvSpPr>
            <a:spLocks noChangeShapeType="1"/>
          </p:cNvSpPr>
          <p:nvPr/>
        </p:nvSpPr>
        <p:spPr bwMode="auto">
          <a:xfrm flipH="1">
            <a:off x="755650" y="2492375"/>
            <a:ext cx="1025525" cy="0"/>
          </a:xfrm>
          <a:prstGeom prst="line">
            <a:avLst/>
          </a:prstGeom>
          <a:noFill/>
          <a:ln w="28575">
            <a:solidFill>
              <a:schemeClr val="accent1"/>
            </a:solidFill>
            <a:round/>
            <a:headEnd/>
            <a:tailEnd/>
          </a:ln>
        </p:spPr>
        <p:txBody>
          <a:bodyPr tIns="0"/>
          <a:lstStyle/>
          <a:p>
            <a:endParaRPr lang="en-IN"/>
          </a:p>
        </p:txBody>
      </p:sp>
      <p:sp>
        <p:nvSpPr>
          <p:cNvPr id="20506" name="Line 25"/>
          <p:cNvSpPr>
            <a:spLocks noChangeShapeType="1"/>
          </p:cNvSpPr>
          <p:nvPr/>
        </p:nvSpPr>
        <p:spPr bwMode="auto">
          <a:xfrm rot="1800000" flipH="1">
            <a:off x="827088" y="1989138"/>
            <a:ext cx="1025525" cy="0"/>
          </a:xfrm>
          <a:prstGeom prst="line">
            <a:avLst/>
          </a:prstGeom>
          <a:noFill/>
          <a:ln w="28575">
            <a:solidFill>
              <a:schemeClr val="accent1"/>
            </a:solidFill>
            <a:round/>
            <a:headEnd/>
            <a:tailEnd/>
          </a:ln>
        </p:spPr>
        <p:txBody>
          <a:bodyPr tIns="0"/>
          <a:lstStyle/>
          <a:p>
            <a:endParaRPr lang="en-IN"/>
          </a:p>
        </p:txBody>
      </p:sp>
      <p:pic>
        <p:nvPicPr>
          <p:cNvPr id="20507" name="Picture 26" descr="18">
            <a:hlinkClick r:id="rId4"/>
          </p:cNvPr>
          <p:cNvPicPr>
            <a:picLocks noChangeAspect="1" noChangeArrowheads="1"/>
          </p:cNvPicPr>
          <p:nvPr/>
        </p:nvPicPr>
        <p:blipFill>
          <a:blip r:embed="rId5"/>
          <a:srcRect/>
          <a:stretch>
            <a:fillRect/>
          </a:stretch>
        </p:blipFill>
        <p:spPr bwMode="auto">
          <a:xfrm>
            <a:off x="8172450" y="1412875"/>
            <a:ext cx="900113" cy="676275"/>
          </a:xfrm>
          <a:prstGeom prst="rect">
            <a:avLst/>
          </a:prstGeom>
          <a:noFill/>
          <a:ln w="9525">
            <a:noFill/>
            <a:miter lim="800000"/>
            <a:headEnd/>
            <a:tailEnd/>
          </a:ln>
        </p:spPr>
      </p:pic>
      <p:sp>
        <p:nvSpPr>
          <p:cNvPr id="20508" name="Rectangle 27"/>
          <p:cNvSpPr>
            <a:spLocks noChangeArrowheads="1"/>
          </p:cNvSpPr>
          <p:nvPr/>
        </p:nvSpPr>
        <p:spPr bwMode="auto">
          <a:xfrm>
            <a:off x="3276600" y="2263775"/>
            <a:ext cx="762000" cy="228600"/>
          </a:xfrm>
          <a:prstGeom prst="rect">
            <a:avLst/>
          </a:prstGeom>
          <a:noFill/>
          <a:ln w="9525">
            <a:noFill/>
            <a:miter lim="800000"/>
            <a:headEnd/>
            <a:tailEnd/>
          </a:ln>
        </p:spPr>
        <p:txBody>
          <a:bodyPr wrap="none" tIns="0" anchor="ctr"/>
          <a:lstStyle/>
          <a:p>
            <a:pPr algn="ctr" eaLnBrk="0" hangingPunct="0"/>
            <a:r>
              <a:rPr lang="en-US" sz="1200" b="1">
                <a:latin typeface="Arial" charset="0"/>
              </a:rPr>
              <a:t>TC=20</a:t>
            </a:r>
          </a:p>
        </p:txBody>
      </p:sp>
      <p:sp>
        <p:nvSpPr>
          <p:cNvPr id="20509" name="Text Box 28"/>
          <p:cNvSpPr txBox="1">
            <a:spLocks noChangeArrowheads="1"/>
          </p:cNvSpPr>
          <p:nvPr/>
        </p:nvSpPr>
        <p:spPr bwMode="auto">
          <a:xfrm>
            <a:off x="1979613" y="2997200"/>
            <a:ext cx="936625" cy="549275"/>
          </a:xfrm>
          <a:prstGeom prst="rect">
            <a:avLst/>
          </a:prstGeom>
          <a:noFill/>
          <a:ln w="9525">
            <a:noFill/>
            <a:miter lim="800000"/>
            <a:headEnd/>
            <a:tailEnd/>
          </a:ln>
        </p:spPr>
        <p:txBody>
          <a:bodyPr>
            <a:spAutoFit/>
          </a:bodyPr>
          <a:lstStyle/>
          <a:p>
            <a:pPr algn="l" eaLnBrk="0" hangingPunct="0">
              <a:spcBef>
                <a:spcPct val="50000"/>
              </a:spcBef>
            </a:pPr>
            <a:r>
              <a:rPr lang="es-ES" altLang="en-US" sz="1000">
                <a:latin typeface="Arial" charset="0"/>
              </a:rPr>
              <a:t>100 km ~ 10 ps/kwh. Loss 2%</a:t>
            </a:r>
            <a:endParaRPr lang="en-US" sz="1000">
              <a:latin typeface="Arial" charset="0"/>
            </a:endParaRPr>
          </a:p>
        </p:txBody>
      </p:sp>
      <p:graphicFrame>
        <p:nvGraphicFramePr>
          <p:cNvPr id="20510" name="Object 29"/>
          <p:cNvGraphicFramePr>
            <a:graphicFrameLocks noGrp="1" noChangeAspect="1"/>
          </p:cNvGraphicFramePr>
          <p:nvPr>
            <p:ph idx="4294967295"/>
          </p:nvPr>
        </p:nvGraphicFramePr>
        <p:xfrm>
          <a:off x="250825" y="2636838"/>
          <a:ext cx="1709738" cy="1595437"/>
        </p:xfrm>
        <a:graphic>
          <a:graphicData uri="http://schemas.openxmlformats.org/presentationml/2006/ole">
            <mc:AlternateContent xmlns:mc="http://schemas.openxmlformats.org/markup-compatibility/2006">
              <mc:Choice xmlns:v="urn:schemas-microsoft-com:vml" Requires="v">
                <p:oleObj spid="_x0000_s20520" r:id="rId6" imgW="2002680" imgH="1878840" progId="MS_ClipArt_Gallery.2">
                  <p:embed/>
                </p:oleObj>
              </mc:Choice>
              <mc:Fallback>
                <p:oleObj r:id="rId6" imgW="2002680" imgH="1878840" progId="MS_ClipArt_Gallery.2">
                  <p:embed/>
                  <p:pic>
                    <p:nvPicPr>
                      <p:cNvPr id="0" name="Object 2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0825" y="2636838"/>
                        <a:ext cx="1709738" cy="1595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1" name="Rectangle 30"/>
          <p:cNvSpPr>
            <a:spLocks noChangeArrowheads="1"/>
          </p:cNvSpPr>
          <p:nvPr/>
        </p:nvSpPr>
        <p:spPr bwMode="auto">
          <a:xfrm>
            <a:off x="1600200" y="3573463"/>
            <a:ext cx="6624638" cy="3284537"/>
          </a:xfrm>
          <a:prstGeom prst="rect">
            <a:avLst/>
          </a:prstGeom>
          <a:noFill/>
          <a:ln w="9525">
            <a:noFill/>
            <a:miter lim="800000"/>
            <a:headEnd/>
            <a:tailEnd/>
          </a:ln>
        </p:spPr>
        <p:txBody>
          <a:bodyPr lIns="0" tIns="0" rIns="0" bIns="0"/>
          <a:lstStyle/>
          <a:p>
            <a:pPr marL="482600" indent="-482600" algn="l" eaLnBrk="0" hangingPunct="0">
              <a:spcBef>
                <a:spcPct val="25000"/>
              </a:spcBef>
              <a:buFontTx/>
              <a:buChar char="•"/>
            </a:pPr>
            <a:r>
              <a:rPr lang="en-US" sz="1600"/>
              <a:t>Cost of delivery </a:t>
            </a:r>
          </a:p>
          <a:p>
            <a:pPr marL="1016000" lvl="1" indent="-342900" algn="l" eaLnBrk="0" hangingPunct="0">
              <a:spcBef>
                <a:spcPct val="25000"/>
              </a:spcBef>
              <a:buFontTx/>
              <a:buChar char="–"/>
            </a:pPr>
            <a:r>
              <a:rPr lang="en-US" sz="1000"/>
              <a:t>Cost at Generator Terminals – 300 ps/kwh</a:t>
            </a:r>
          </a:p>
          <a:p>
            <a:pPr marL="1016000" lvl="1" indent="-342900" algn="l" eaLnBrk="0" hangingPunct="0">
              <a:spcBef>
                <a:spcPct val="25000"/>
              </a:spcBef>
              <a:buFontTx/>
              <a:buChar char="–"/>
            </a:pPr>
            <a:r>
              <a:rPr lang="es-ES" altLang="en-US" sz="1000"/>
              <a:t>Transmission costs to load centre – 90 ps/kwh</a:t>
            </a:r>
          </a:p>
          <a:p>
            <a:pPr marL="1016000" lvl="1" indent="-342900" algn="l" eaLnBrk="0" hangingPunct="0">
              <a:spcBef>
                <a:spcPct val="25000"/>
              </a:spcBef>
              <a:buFontTx/>
              <a:buChar char="–"/>
            </a:pPr>
            <a:r>
              <a:rPr lang="es-ES" altLang="en-US" sz="1000"/>
              <a:t>Cost of losses – 74.28 ps/kwh</a:t>
            </a:r>
          </a:p>
          <a:p>
            <a:pPr marL="1016000" lvl="1" indent="-342900" algn="l" eaLnBrk="0" hangingPunct="0">
              <a:spcBef>
                <a:spcPct val="25000"/>
              </a:spcBef>
              <a:buFontTx/>
              <a:buChar char="–"/>
            </a:pPr>
            <a:r>
              <a:rPr lang="es-ES" altLang="en-US" sz="1000"/>
              <a:t>Final costs – 464.28 ps/kwh</a:t>
            </a:r>
          </a:p>
          <a:p>
            <a:pPr marL="482600" indent="-482600" algn="l" eaLnBrk="0" hangingPunct="0">
              <a:spcBef>
                <a:spcPct val="25000"/>
              </a:spcBef>
              <a:buFontTx/>
              <a:buChar char="•"/>
            </a:pPr>
            <a:r>
              <a:rPr lang="es-ES" altLang="en-US" sz="1600"/>
              <a:t>Much of the cost levels are genuine. There could even be element of cross-subsidisation of new transmission costs by existing beneficiaries</a:t>
            </a:r>
          </a:p>
          <a:p>
            <a:pPr marL="482600" indent="-482600" algn="l" eaLnBrk="0" hangingPunct="0">
              <a:spcBef>
                <a:spcPct val="25000"/>
              </a:spcBef>
              <a:buFontTx/>
              <a:buChar char="•"/>
            </a:pPr>
            <a:r>
              <a:rPr lang="es-ES" altLang="en-US" sz="1600"/>
              <a:t>If new line costs are loaded on to first user(s), then the cost of delivery can be prohibitive</a:t>
            </a:r>
          </a:p>
          <a:p>
            <a:pPr marL="482600" indent="-482600" algn="l" eaLnBrk="0" hangingPunct="0">
              <a:spcBef>
                <a:spcPct val="25000"/>
              </a:spcBef>
              <a:buFontTx/>
              <a:buChar char="•"/>
            </a:pPr>
            <a:r>
              <a:rPr lang="es-ES" altLang="en-US" sz="1600"/>
              <a:t>There could be a tendency of over-estimation of losses</a:t>
            </a:r>
          </a:p>
          <a:p>
            <a:pPr marL="482600" indent="-482600" algn="l" eaLnBrk="0" hangingPunct="0">
              <a:spcBef>
                <a:spcPct val="25000"/>
              </a:spcBef>
              <a:buFontTx/>
              <a:buChar char="•"/>
            </a:pPr>
            <a:r>
              <a:rPr lang="es-ES" altLang="en-US" sz="1600" b="1"/>
              <a:t>Hence the need to ensure a </a:t>
            </a:r>
            <a:r>
              <a:rPr lang="es-ES" altLang="en-US" sz="1600" b="1" i="1"/>
              <a:t>fairer</a:t>
            </a:r>
            <a:r>
              <a:rPr lang="es-ES" altLang="en-US" sz="1600" b="1"/>
              <a:t> allocation</a:t>
            </a:r>
            <a:endParaRPr lang="en-US" sz="16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0485"/>
                                        </p:tgtEl>
                                        <p:attrNameLst>
                                          <p:attrName>style.visibility</p:attrName>
                                        </p:attrNameLst>
                                      </p:cBhvr>
                                      <p:to>
                                        <p:strVal val="visible"/>
                                      </p:to>
                                    </p:set>
                                    <p:animEffect transition="in" filter="wipe(left)">
                                      <p:cBhvr>
                                        <p:cTn id="7" dur="5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11C7E08F-44F0-457E-82E4-779958303C01}" type="slidenum">
              <a:rPr lang="en-US" sz="3200"/>
              <a:pPr/>
              <a:t>15</a:t>
            </a:fld>
            <a:endParaRPr lang="en-US" sz="3200"/>
          </a:p>
        </p:txBody>
      </p:sp>
      <p:sp>
        <p:nvSpPr>
          <p:cNvPr id="21507" name="Title 1"/>
          <p:cNvSpPr>
            <a:spLocks noGrp="1"/>
          </p:cNvSpPr>
          <p:nvPr>
            <p:ph type="title" idx="4294967295"/>
          </p:nvPr>
        </p:nvSpPr>
        <p:spPr>
          <a:xfrm>
            <a:off x="228600" y="152400"/>
            <a:ext cx="8686800" cy="609600"/>
          </a:xfrm>
          <a:effectLst>
            <a:outerShdw dist="38100" dir="5400000" algn="ctr" rotWithShape="0">
              <a:srgbClr val="000000">
                <a:alpha val="34000"/>
              </a:srgbClr>
            </a:outerShdw>
          </a:effectLst>
        </p:spPr>
        <p:txBody>
          <a:bodyPr anchor="ctr"/>
          <a:lstStyle/>
          <a:p>
            <a:pPr eaLnBrk="1" hangingPunct="1"/>
            <a:r>
              <a:rPr lang="en-US"/>
              <a:t>Evolution of Transmission Pricing</a:t>
            </a:r>
          </a:p>
        </p:txBody>
      </p:sp>
      <p:pic>
        <p:nvPicPr>
          <p:cNvPr id="21508" name="Content Placeholder 5"/>
          <p:cNvPicPr>
            <a:picLocks noGrp="1" noChangeArrowheads="1"/>
          </p:cNvPicPr>
          <p:nvPr>
            <p:ph idx="4294967295"/>
          </p:nvPr>
        </p:nvPicPr>
        <p:blipFill>
          <a:blip r:embed="rId3"/>
          <a:srcRect/>
          <a:stretch>
            <a:fillRect/>
          </a:stretch>
        </p:blipFill>
        <p:spPr>
          <a:xfrm>
            <a:off x="212725" y="1200150"/>
            <a:ext cx="8718550" cy="4548188"/>
          </a:xfrm>
          <a:ln/>
        </p:spPr>
      </p:pic>
      <p:pic>
        <p:nvPicPr>
          <p:cNvPr id="21509" name="Diagram 7"/>
          <p:cNvPicPr>
            <a:picLocks noChangeArrowheads="1"/>
          </p:cNvPicPr>
          <p:nvPr/>
        </p:nvPicPr>
        <p:blipFill>
          <a:blip r:embed="rId4"/>
          <a:srcRect/>
          <a:stretch>
            <a:fillRect/>
          </a:stretch>
        </p:blipFill>
        <p:spPr bwMode="auto">
          <a:xfrm>
            <a:off x="292100" y="5175250"/>
            <a:ext cx="8540750" cy="1281113"/>
          </a:xfrm>
          <a:prstGeom prst="rect">
            <a:avLst/>
          </a:prstGeom>
          <a:noFill/>
          <a:ln w="9525">
            <a:noFill/>
            <a:miter lim="800000"/>
            <a:headEnd/>
            <a:tailEnd/>
          </a:ln>
        </p:spPr>
      </p:pic>
      <p:sp>
        <p:nvSpPr>
          <p:cNvPr id="21510" name="Footer Placeholder 6"/>
          <p:cNvSpPr txBox="1">
            <a:spLocks noGrp="1" noChangeArrowheads="1"/>
          </p:cNvSpPr>
          <p:nvPr/>
        </p:nvSpPr>
        <p:spPr bwMode="auto">
          <a:xfrm>
            <a:off x="3132138" y="6524625"/>
            <a:ext cx="2895600" cy="333375"/>
          </a:xfrm>
          <a:prstGeom prst="rect">
            <a:avLst/>
          </a:prstGeom>
          <a:noFill/>
          <a:ln w="9525">
            <a:noFill/>
            <a:miter lim="800000"/>
            <a:headEnd/>
            <a:tailEnd/>
          </a:ln>
        </p:spPr>
        <p:txBody>
          <a:bodyPr anchor="b"/>
          <a:lstStyle/>
          <a:p>
            <a:pPr algn="ctr" eaLnBrk="0" hangingPunct="0"/>
            <a:r>
              <a:rPr lang="en-US" sz="1200" b="1">
                <a:latin typeface="Arial" charset="0"/>
              </a:rPr>
              <a:t>Reference:</a:t>
            </a:r>
            <a:r>
              <a:rPr lang="hi-IN" altLang="en-US" sz="1200" b="1">
                <a:latin typeface="Arial" charset="0"/>
              </a:rPr>
              <a:t>राष्ट्रीय भार प्रेषण केंद्र </a:t>
            </a:r>
            <a:endParaRPr lang="en-US" sz="1200" b="1">
              <a:latin typeface="Arial"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5622D2FA-1E2B-4F4D-9C99-867826F5F21B}" type="slidenum">
              <a:rPr lang="en-US" sz="3200"/>
              <a:pPr/>
              <a:t>16</a:t>
            </a:fld>
            <a:endParaRPr lang="en-US" sz="3200"/>
          </a:p>
        </p:txBody>
      </p:sp>
      <p:sp>
        <p:nvSpPr>
          <p:cNvPr id="22531" name="Text Box 2"/>
          <p:cNvSpPr txBox="1">
            <a:spLocks noChangeArrowheads="1"/>
          </p:cNvSpPr>
          <p:nvPr/>
        </p:nvSpPr>
        <p:spPr bwMode="auto">
          <a:xfrm>
            <a:off x="457200" y="1524000"/>
            <a:ext cx="8686800" cy="1846263"/>
          </a:xfrm>
          <a:prstGeom prst="rect">
            <a:avLst/>
          </a:prstGeom>
          <a:noFill/>
          <a:ln w="9525">
            <a:noFill/>
            <a:miter lim="800000"/>
            <a:headEnd/>
            <a:tailEnd/>
          </a:ln>
        </p:spPr>
        <p:txBody>
          <a:bodyPr>
            <a:spAutoFit/>
          </a:bodyPr>
          <a:lstStyle/>
          <a:p>
            <a:pPr marL="1143000" lvl="2" indent="-228600" algn="l" eaLnBrk="0" hangingPunct="0"/>
            <a:endParaRPr lang="en-GB" altLang="en-US" sz="1400"/>
          </a:p>
          <a:p>
            <a:pPr algn="l" eaLnBrk="0" hangingPunct="0">
              <a:buFontTx/>
              <a:buChar char="•"/>
            </a:pPr>
            <a:r>
              <a:rPr lang="en-GB" altLang="en-US" sz="1400" b="1"/>
              <a:t>National Electricity Policy mandates development of a strong National Grid.</a:t>
            </a:r>
          </a:p>
          <a:p>
            <a:pPr marL="742950" lvl="1" indent="-285750" algn="l" eaLnBrk="0" hangingPunct="0"/>
            <a:r>
              <a:rPr lang="en-GB" altLang="en-US" sz="1400"/>
              <a:t>require transmission prices to be </a:t>
            </a:r>
            <a:r>
              <a:rPr lang="en-GB" altLang="en-US" sz="1400" i="1" u="sng">
                <a:solidFill>
                  <a:srgbClr val="993366"/>
                </a:solidFill>
              </a:rPr>
              <a:t>distance and direction sensitive</a:t>
            </a:r>
            <a:r>
              <a:rPr lang="en-GB" altLang="en-US" sz="1400"/>
              <a:t>, </a:t>
            </a:r>
            <a:r>
              <a:rPr lang="en-GB" altLang="en-US" sz="1400" i="1" u="sng">
                <a:solidFill>
                  <a:srgbClr val="993366"/>
                </a:solidFill>
              </a:rPr>
              <a:t>independent of BPTA</a:t>
            </a:r>
            <a:r>
              <a:rPr lang="en-GB" altLang="en-US" sz="1400"/>
              <a:t> and </a:t>
            </a:r>
            <a:r>
              <a:rPr lang="en-GB" altLang="en-US" sz="1400" i="1" u="sng">
                <a:solidFill>
                  <a:srgbClr val="993366"/>
                </a:solidFill>
              </a:rPr>
              <a:t>reflect the utilization of the network</a:t>
            </a:r>
            <a:r>
              <a:rPr lang="en-GB" altLang="en-US" sz="1400"/>
              <a:t> by each network user</a:t>
            </a:r>
          </a:p>
          <a:p>
            <a:pPr algn="l" eaLnBrk="0" hangingPunct="0"/>
            <a:endParaRPr lang="en-GB" altLang="en-US" sz="1400" b="1"/>
          </a:p>
          <a:p>
            <a:pPr algn="l" eaLnBrk="0" hangingPunct="0">
              <a:buFontTx/>
              <a:buChar char="•"/>
            </a:pPr>
            <a:r>
              <a:rPr lang="en-GB" altLang="en-US" sz="1400" b="1"/>
              <a:t>Tariff Policy further requires that such pricing mechanism be implemented by Apr-06.</a:t>
            </a:r>
          </a:p>
          <a:p>
            <a:pPr algn="l">
              <a:buFontTx/>
              <a:buChar char="•"/>
            </a:pPr>
            <a:endParaRPr lang="en-US" sz="1600" b="1">
              <a:solidFill>
                <a:schemeClr val="accent2"/>
              </a:solidFill>
              <a:latin typeface="Book Antiqua" pitchFamily="18" charset="0"/>
            </a:endParaRPr>
          </a:p>
        </p:txBody>
      </p:sp>
      <p:sp>
        <p:nvSpPr>
          <p:cNvPr id="22532" name="Text Box 5"/>
          <p:cNvSpPr txBox="1">
            <a:spLocks noChangeArrowheads="1"/>
          </p:cNvSpPr>
          <p:nvPr/>
        </p:nvSpPr>
        <p:spPr bwMode="auto">
          <a:xfrm>
            <a:off x="323850" y="457200"/>
            <a:ext cx="6743700" cy="457200"/>
          </a:xfrm>
          <a:prstGeom prst="rect">
            <a:avLst/>
          </a:prstGeom>
          <a:noFill/>
          <a:ln w="9525">
            <a:noFill/>
            <a:miter lim="800000"/>
            <a:headEnd/>
            <a:tailEnd/>
          </a:ln>
        </p:spPr>
        <p:txBody>
          <a:bodyPr wrap="none">
            <a:spAutoFit/>
          </a:bodyPr>
          <a:lstStyle/>
          <a:p>
            <a:pPr algn="l"/>
            <a:r>
              <a:rPr lang="en-US" b="1">
                <a:solidFill>
                  <a:srgbClr val="FF0000"/>
                </a:solidFill>
                <a:latin typeface="Times New Roman" pitchFamily="18" charset="0"/>
              </a:rPr>
              <a:t>… the need for revisiting the Transmission pricing</a:t>
            </a:r>
          </a:p>
        </p:txBody>
      </p:sp>
      <p:sp>
        <p:nvSpPr>
          <p:cNvPr id="22533" name="Text Box 6"/>
          <p:cNvSpPr txBox="1">
            <a:spLocks noChangeArrowheads="1"/>
          </p:cNvSpPr>
          <p:nvPr/>
        </p:nvSpPr>
        <p:spPr bwMode="auto">
          <a:xfrm>
            <a:off x="290513" y="6276975"/>
            <a:ext cx="8167687" cy="581025"/>
          </a:xfrm>
          <a:prstGeom prst="rect">
            <a:avLst/>
          </a:prstGeom>
          <a:noFill/>
          <a:ln w="9525">
            <a:noFill/>
            <a:miter lim="800000"/>
            <a:headEnd/>
            <a:tailEnd/>
          </a:ln>
        </p:spPr>
        <p:txBody>
          <a:bodyPr wrap="none">
            <a:spAutoFit/>
          </a:bodyPr>
          <a:lstStyle/>
          <a:p>
            <a:pPr algn="ctr" eaLnBrk="0" hangingPunct="0"/>
            <a:r>
              <a:rPr lang="en-US" sz="1600" i="1">
                <a:solidFill>
                  <a:srgbClr val="0000CC"/>
                </a:solidFill>
              </a:rPr>
              <a:t>Individual Transmission Licensee raise the bill and maintain payment Security</a:t>
            </a:r>
          </a:p>
          <a:p>
            <a:pPr algn="ctr" eaLnBrk="0" hangingPunct="0"/>
            <a:r>
              <a:rPr lang="en-US" sz="1600" i="1">
                <a:solidFill>
                  <a:srgbClr val="0000CC"/>
                </a:solidFill>
              </a:rPr>
              <a:t>Mechanism.</a:t>
            </a:r>
          </a:p>
        </p:txBody>
      </p:sp>
      <p:sp>
        <p:nvSpPr>
          <p:cNvPr id="22534" name="Text Box 7"/>
          <p:cNvSpPr txBox="1">
            <a:spLocks noChangeArrowheads="1"/>
          </p:cNvSpPr>
          <p:nvPr/>
        </p:nvSpPr>
        <p:spPr bwMode="auto">
          <a:xfrm>
            <a:off x="533400" y="3200400"/>
            <a:ext cx="8534400" cy="3140075"/>
          </a:xfrm>
          <a:prstGeom prst="rect">
            <a:avLst/>
          </a:prstGeom>
          <a:noFill/>
          <a:ln w="9525">
            <a:noFill/>
            <a:miter lim="800000"/>
            <a:headEnd/>
            <a:tailEnd/>
          </a:ln>
        </p:spPr>
        <p:txBody>
          <a:bodyPr>
            <a:spAutoFit/>
          </a:bodyPr>
          <a:lstStyle/>
          <a:p>
            <a:pPr algn="l" eaLnBrk="0" hangingPunct="0"/>
            <a:endParaRPr lang="en-US" sz="2000">
              <a:latin typeface="Book Antiqua" pitchFamily="18" charset="0"/>
            </a:endParaRPr>
          </a:p>
          <a:p>
            <a:pPr algn="l" eaLnBrk="0" hangingPunct="0">
              <a:buFontTx/>
              <a:buChar char="•"/>
            </a:pPr>
            <a:r>
              <a:rPr lang="en-US" sz="2000">
                <a:latin typeface="Book Antiqua" pitchFamily="18" charset="0"/>
              </a:rPr>
              <a:t>Evolution of open access and competitive power markets</a:t>
            </a:r>
          </a:p>
          <a:p>
            <a:pPr lvl="1" algn="l" eaLnBrk="0" hangingPunct="0"/>
            <a:r>
              <a:rPr lang="en-US" sz="2000">
                <a:latin typeface="Book Antiqua" pitchFamily="18" charset="0"/>
              </a:rPr>
              <a:t>Bilateral transactions, Px</a:t>
            </a:r>
          </a:p>
          <a:p>
            <a:pPr lvl="1" algn="l" eaLnBrk="0" hangingPunct="0"/>
            <a:endParaRPr lang="en-US" sz="2000">
              <a:latin typeface="Book Antiqua" pitchFamily="18" charset="0"/>
            </a:endParaRPr>
          </a:p>
          <a:p>
            <a:pPr algn="l" eaLnBrk="0" hangingPunct="0">
              <a:buFontTx/>
              <a:buChar char="•"/>
            </a:pPr>
            <a:r>
              <a:rPr lang="en-US" sz="2000">
                <a:latin typeface="Book Antiqua" pitchFamily="18" charset="0"/>
              </a:rPr>
              <a:t>Pricing inefficiency in the emerging circumstances – the problem  of pancaking</a:t>
            </a:r>
          </a:p>
          <a:p>
            <a:pPr algn="l" eaLnBrk="0" hangingPunct="0"/>
            <a:endParaRPr lang="en-US" sz="2000">
              <a:latin typeface="Book Antiqua" pitchFamily="18" charset="0"/>
            </a:endParaRPr>
          </a:p>
          <a:p>
            <a:pPr algn="l" eaLnBrk="0" hangingPunct="0">
              <a:buFontTx/>
              <a:buChar char="•"/>
            </a:pPr>
            <a:r>
              <a:rPr lang="en-US" sz="2000">
                <a:latin typeface="Book Antiqua" pitchFamily="18" charset="0"/>
              </a:rPr>
              <a:t>Changing nature of use of the transmission system by various users- Merchant generators</a:t>
            </a:r>
          </a:p>
          <a:p>
            <a:pPr algn="l" eaLnBrk="0" hangingPunct="0">
              <a:buFontTx/>
              <a:buChar char="•"/>
            </a:pPr>
            <a:endParaRPr lang="en-US" sz="2000">
              <a:latin typeface="Book Antiqua"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3F7EBA93-3E91-40C1-9758-052F90A1DA52}" type="slidenum">
              <a:rPr lang="en-US" sz="3200"/>
              <a:pPr/>
              <a:t>17</a:t>
            </a:fld>
            <a:endParaRPr lang="en-US" sz="3200"/>
          </a:p>
        </p:txBody>
      </p:sp>
      <p:pic>
        <p:nvPicPr>
          <p:cNvPr id="23555" name="Picture 2" descr="shutterstock_24690994_rs"/>
          <p:cNvPicPr>
            <a:picLocks noChangeAspect="1" noChangeArrowheads="1"/>
          </p:cNvPicPr>
          <p:nvPr/>
        </p:nvPicPr>
        <p:blipFill>
          <a:blip r:embed="rId3"/>
          <a:srcRect/>
          <a:stretch>
            <a:fillRect/>
          </a:stretch>
        </p:blipFill>
        <p:spPr bwMode="auto">
          <a:xfrm>
            <a:off x="609600" y="4038600"/>
            <a:ext cx="1371600" cy="1028700"/>
          </a:xfrm>
          <a:prstGeom prst="rect">
            <a:avLst/>
          </a:prstGeom>
          <a:noFill/>
          <a:ln w="9525">
            <a:noFill/>
            <a:miter lim="800000"/>
            <a:headEnd/>
            <a:tailEnd/>
          </a:ln>
        </p:spPr>
      </p:pic>
      <p:pic>
        <p:nvPicPr>
          <p:cNvPr id="23556" name="Picture 3" descr="shutterstock_24690994_rs"/>
          <p:cNvPicPr>
            <a:picLocks noChangeAspect="1" noChangeArrowheads="1"/>
          </p:cNvPicPr>
          <p:nvPr/>
        </p:nvPicPr>
        <p:blipFill>
          <a:blip r:embed="rId3"/>
          <a:srcRect/>
          <a:stretch>
            <a:fillRect/>
          </a:stretch>
        </p:blipFill>
        <p:spPr bwMode="auto">
          <a:xfrm>
            <a:off x="4800600" y="1066800"/>
            <a:ext cx="1219200" cy="914400"/>
          </a:xfrm>
          <a:prstGeom prst="rect">
            <a:avLst/>
          </a:prstGeom>
          <a:noFill/>
          <a:ln w="9525">
            <a:noFill/>
            <a:miter lim="800000"/>
            <a:headEnd/>
            <a:tailEnd/>
          </a:ln>
        </p:spPr>
      </p:pic>
      <p:pic>
        <p:nvPicPr>
          <p:cNvPr id="23557" name="Picture 4" descr="shutterstock_24690994_rs"/>
          <p:cNvPicPr>
            <a:picLocks noChangeAspect="1" noChangeArrowheads="1"/>
          </p:cNvPicPr>
          <p:nvPr/>
        </p:nvPicPr>
        <p:blipFill>
          <a:blip r:embed="rId3"/>
          <a:srcRect/>
          <a:stretch>
            <a:fillRect/>
          </a:stretch>
        </p:blipFill>
        <p:spPr bwMode="auto">
          <a:xfrm>
            <a:off x="4953000" y="2781300"/>
            <a:ext cx="1066800" cy="800100"/>
          </a:xfrm>
          <a:prstGeom prst="rect">
            <a:avLst/>
          </a:prstGeom>
          <a:noFill/>
          <a:ln w="9525">
            <a:noFill/>
            <a:miter lim="800000"/>
            <a:headEnd/>
            <a:tailEnd/>
          </a:ln>
        </p:spPr>
      </p:pic>
      <p:sp>
        <p:nvSpPr>
          <p:cNvPr id="23558" name="Line 5"/>
          <p:cNvSpPr>
            <a:spLocks noChangeShapeType="1"/>
          </p:cNvSpPr>
          <p:nvPr/>
        </p:nvSpPr>
        <p:spPr bwMode="auto">
          <a:xfrm>
            <a:off x="2895600" y="3276600"/>
            <a:ext cx="2209800" cy="304800"/>
          </a:xfrm>
          <a:prstGeom prst="line">
            <a:avLst/>
          </a:prstGeom>
          <a:noFill/>
          <a:ln w="57150">
            <a:solidFill>
              <a:schemeClr val="tx1"/>
            </a:solidFill>
            <a:round/>
            <a:headEnd/>
            <a:tailEnd/>
          </a:ln>
        </p:spPr>
        <p:txBody>
          <a:bodyPr/>
          <a:lstStyle/>
          <a:p>
            <a:endParaRPr lang="en-IN"/>
          </a:p>
        </p:txBody>
      </p:sp>
      <p:sp>
        <p:nvSpPr>
          <p:cNvPr id="23559" name="Text Box 6"/>
          <p:cNvSpPr txBox="1">
            <a:spLocks noChangeArrowheads="1"/>
          </p:cNvSpPr>
          <p:nvPr/>
        </p:nvSpPr>
        <p:spPr bwMode="auto">
          <a:xfrm>
            <a:off x="1143000" y="3352800"/>
            <a:ext cx="10858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1000MW</a:t>
            </a:r>
            <a:endParaRPr lang="en-IN" altLang="en-US" sz="1800" b="1">
              <a:solidFill>
                <a:srgbClr val="FF0000"/>
              </a:solidFill>
              <a:latin typeface="Times New Roman" pitchFamily="18" charset="0"/>
            </a:endParaRPr>
          </a:p>
        </p:txBody>
      </p:sp>
      <p:sp>
        <p:nvSpPr>
          <p:cNvPr id="23560" name="Text Box 7"/>
          <p:cNvSpPr txBox="1">
            <a:spLocks noChangeArrowheads="1"/>
          </p:cNvSpPr>
          <p:nvPr/>
        </p:nvSpPr>
        <p:spPr bwMode="auto">
          <a:xfrm>
            <a:off x="5867400" y="1676400"/>
            <a:ext cx="9715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500MW</a:t>
            </a:r>
            <a:endParaRPr lang="en-IN" altLang="en-US" sz="1800" b="1">
              <a:solidFill>
                <a:srgbClr val="FF0000"/>
              </a:solidFill>
              <a:latin typeface="Times New Roman" pitchFamily="18" charset="0"/>
            </a:endParaRPr>
          </a:p>
        </p:txBody>
      </p:sp>
      <p:sp>
        <p:nvSpPr>
          <p:cNvPr id="23561" name="Text Box 8"/>
          <p:cNvSpPr txBox="1">
            <a:spLocks noChangeArrowheads="1"/>
          </p:cNvSpPr>
          <p:nvPr/>
        </p:nvSpPr>
        <p:spPr bwMode="auto">
          <a:xfrm>
            <a:off x="5867400" y="3276600"/>
            <a:ext cx="9715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300MW</a:t>
            </a:r>
            <a:endParaRPr lang="en-IN" altLang="en-US" sz="1800" b="1">
              <a:solidFill>
                <a:srgbClr val="FF0000"/>
              </a:solidFill>
              <a:latin typeface="Times New Roman" pitchFamily="18" charset="0"/>
            </a:endParaRPr>
          </a:p>
        </p:txBody>
      </p:sp>
      <p:sp>
        <p:nvSpPr>
          <p:cNvPr id="23562" name="Text Box 9"/>
          <p:cNvSpPr txBox="1">
            <a:spLocks noChangeArrowheads="1"/>
          </p:cNvSpPr>
          <p:nvPr/>
        </p:nvSpPr>
        <p:spPr bwMode="auto">
          <a:xfrm>
            <a:off x="5867400" y="4724400"/>
            <a:ext cx="971550" cy="366713"/>
          </a:xfrm>
          <a:prstGeom prst="rect">
            <a:avLst/>
          </a:prstGeom>
          <a:noFill/>
          <a:ln w="9525">
            <a:noFill/>
            <a:miter lim="800000"/>
            <a:headEnd/>
            <a:tailEnd/>
          </a:ln>
        </p:spPr>
        <p:txBody>
          <a:bodyPr wrap="none">
            <a:spAutoFit/>
          </a:bodyPr>
          <a:lstStyle/>
          <a:p>
            <a:pPr algn="l"/>
            <a:r>
              <a:rPr lang="en-US" sz="1800" b="1">
                <a:solidFill>
                  <a:srgbClr val="FF0000"/>
                </a:solidFill>
                <a:latin typeface="Times New Roman" pitchFamily="18" charset="0"/>
              </a:rPr>
              <a:t>200MW</a:t>
            </a:r>
            <a:endParaRPr lang="en-IN" altLang="en-US" sz="1800" b="1">
              <a:solidFill>
                <a:srgbClr val="FF0000"/>
              </a:solidFill>
              <a:latin typeface="Times New Roman" pitchFamily="18" charset="0"/>
            </a:endParaRPr>
          </a:p>
        </p:txBody>
      </p:sp>
      <p:sp>
        <p:nvSpPr>
          <p:cNvPr id="23563" name="Oval 10"/>
          <p:cNvSpPr>
            <a:spLocks noChangeArrowheads="1"/>
          </p:cNvSpPr>
          <p:nvPr/>
        </p:nvSpPr>
        <p:spPr bwMode="auto">
          <a:xfrm>
            <a:off x="4495800" y="4953000"/>
            <a:ext cx="228600" cy="76200"/>
          </a:xfrm>
          <a:prstGeom prst="ellipse">
            <a:avLst/>
          </a:prstGeom>
          <a:solidFill>
            <a:schemeClr val="tx1"/>
          </a:solidFill>
          <a:ln w="9525">
            <a:solidFill>
              <a:schemeClr val="tx1"/>
            </a:solidFill>
            <a:round/>
            <a:headEnd/>
            <a:tailEnd/>
          </a:ln>
        </p:spPr>
        <p:txBody>
          <a:bodyPr wrap="none" anchor="ctr"/>
          <a:lstStyle/>
          <a:p>
            <a:pPr algn="l"/>
            <a:endParaRPr lang="en-GB" altLang="en-US" sz="1800">
              <a:latin typeface="Arial" charset="0"/>
            </a:endParaRPr>
          </a:p>
        </p:txBody>
      </p:sp>
      <p:sp>
        <p:nvSpPr>
          <p:cNvPr id="23564" name="Line 11"/>
          <p:cNvSpPr>
            <a:spLocks noChangeShapeType="1"/>
          </p:cNvSpPr>
          <p:nvPr/>
        </p:nvSpPr>
        <p:spPr bwMode="auto">
          <a:xfrm>
            <a:off x="2057400" y="3200400"/>
            <a:ext cx="838200" cy="0"/>
          </a:xfrm>
          <a:prstGeom prst="line">
            <a:avLst/>
          </a:prstGeom>
          <a:noFill/>
          <a:ln w="57150">
            <a:solidFill>
              <a:schemeClr val="tx1"/>
            </a:solidFill>
            <a:round/>
            <a:headEnd/>
            <a:tailEnd/>
          </a:ln>
        </p:spPr>
        <p:txBody>
          <a:bodyPr/>
          <a:lstStyle/>
          <a:p>
            <a:endParaRPr lang="en-IN"/>
          </a:p>
        </p:txBody>
      </p:sp>
      <p:pic>
        <p:nvPicPr>
          <p:cNvPr id="23565" name="Picture 25" descr="shutterstock_24690994_rs"/>
          <p:cNvPicPr>
            <a:picLocks noChangeAspect="1" noChangeArrowheads="1"/>
          </p:cNvPicPr>
          <p:nvPr/>
        </p:nvPicPr>
        <p:blipFill>
          <a:blip r:embed="rId3"/>
          <a:srcRect/>
          <a:stretch>
            <a:fillRect/>
          </a:stretch>
        </p:blipFill>
        <p:spPr bwMode="auto">
          <a:xfrm>
            <a:off x="6934200" y="5181600"/>
            <a:ext cx="990600" cy="742950"/>
          </a:xfrm>
          <a:prstGeom prst="rect">
            <a:avLst/>
          </a:prstGeom>
          <a:noFill/>
          <a:ln w="9525">
            <a:noFill/>
            <a:miter lim="800000"/>
            <a:headEnd/>
            <a:tailEnd/>
          </a:ln>
        </p:spPr>
      </p:pic>
      <p:pic>
        <p:nvPicPr>
          <p:cNvPr id="23566" name="Picture 26" descr="shutterstock_24690994_rs"/>
          <p:cNvPicPr>
            <a:picLocks noChangeAspect="1" noChangeArrowheads="1"/>
          </p:cNvPicPr>
          <p:nvPr/>
        </p:nvPicPr>
        <p:blipFill>
          <a:blip r:embed="rId3"/>
          <a:srcRect/>
          <a:stretch>
            <a:fillRect/>
          </a:stretch>
        </p:blipFill>
        <p:spPr bwMode="auto">
          <a:xfrm>
            <a:off x="7391400" y="2152650"/>
            <a:ext cx="990600" cy="742950"/>
          </a:xfrm>
          <a:prstGeom prst="rect">
            <a:avLst/>
          </a:prstGeom>
          <a:noFill/>
          <a:ln w="9525">
            <a:noFill/>
            <a:miter lim="800000"/>
            <a:headEnd/>
            <a:tailEnd/>
          </a:ln>
        </p:spPr>
      </p:pic>
      <p:sp>
        <p:nvSpPr>
          <p:cNvPr id="23567" name="Line 27"/>
          <p:cNvSpPr>
            <a:spLocks noChangeShapeType="1"/>
          </p:cNvSpPr>
          <p:nvPr/>
        </p:nvSpPr>
        <p:spPr bwMode="auto">
          <a:xfrm>
            <a:off x="762000" y="2057400"/>
            <a:ext cx="2133600" cy="609600"/>
          </a:xfrm>
          <a:prstGeom prst="line">
            <a:avLst/>
          </a:prstGeom>
          <a:noFill/>
          <a:ln w="57150">
            <a:solidFill>
              <a:schemeClr val="bg2"/>
            </a:solidFill>
            <a:round/>
            <a:headEnd/>
            <a:tailEnd/>
          </a:ln>
        </p:spPr>
        <p:txBody>
          <a:bodyPr/>
          <a:lstStyle/>
          <a:p>
            <a:endParaRPr lang="en-IN"/>
          </a:p>
        </p:txBody>
      </p:sp>
      <p:sp>
        <p:nvSpPr>
          <p:cNvPr id="23568" name="Line 28"/>
          <p:cNvSpPr>
            <a:spLocks noChangeShapeType="1"/>
          </p:cNvSpPr>
          <p:nvPr/>
        </p:nvSpPr>
        <p:spPr bwMode="auto">
          <a:xfrm>
            <a:off x="3200400" y="1371600"/>
            <a:ext cx="1828800" cy="2209800"/>
          </a:xfrm>
          <a:prstGeom prst="line">
            <a:avLst/>
          </a:prstGeom>
          <a:noFill/>
          <a:ln w="57150">
            <a:solidFill>
              <a:schemeClr val="bg2"/>
            </a:solidFill>
            <a:round/>
            <a:headEnd/>
            <a:tailEnd/>
          </a:ln>
        </p:spPr>
        <p:txBody>
          <a:bodyPr/>
          <a:lstStyle/>
          <a:p>
            <a:endParaRPr lang="en-IN"/>
          </a:p>
        </p:txBody>
      </p:sp>
      <p:sp>
        <p:nvSpPr>
          <p:cNvPr id="23569" name="Line 29"/>
          <p:cNvSpPr>
            <a:spLocks noChangeShapeType="1"/>
          </p:cNvSpPr>
          <p:nvPr/>
        </p:nvSpPr>
        <p:spPr bwMode="auto">
          <a:xfrm flipV="1">
            <a:off x="2438400" y="3581400"/>
            <a:ext cx="457200" cy="1066800"/>
          </a:xfrm>
          <a:prstGeom prst="line">
            <a:avLst/>
          </a:prstGeom>
          <a:noFill/>
          <a:ln w="57150">
            <a:solidFill>
              <a:schemeClr val="bg2"/>
            </a:solidFill>
            <a:round/>
            <a:headEnd/>
            <a:tailEnd/>
          </a:ln>
        </p:spPr>
        <p:txBody>
          <a:bodyPr/>
          <a:lstStyle/>
          <a:p>
            <a:endParaRPr lang="en-IN"/>
          </a:p>
        </p:txBody>
      </p:sp>
      <p:sp>
        <p:nvSpPr>
          <p:cNvPr id="23570" name="Line 30"/>
          <p:cNvSpPr>
            <a:spLocks noChangeShapeType="1"/>
          </p:cNvSpPr>
          <p:nvPr/>
        </p:nvSpPr>
        <p:spPr bwMode="auto">
          <a:xfrm flipH="1">
            <a:off x="3733800" y="4343400"/>
            <a:ext cx="76200" cy="1219200"/>
          </a:xfrm>
          <a:prstGeom prst="line">
            <a:avLst/>
          </a:prstGeom>
          <a:noFill/>
          <a:ln w="57150">
            <a:solidFill>
              <a:schemeClr val="bg2"/>
            </a:solidFill>
            <a:round/>
            <a:headEnd/>
            <a:tailEnd/>
          </a:ln>
        </p:spPr>
        <p:txBody>
          <a:bodyPr/>
          <a:lstStyle/>
          <a:p>
            <a:endParaRPr lang="en-IN"/>
          </a:p>
        </p:txBody>
      </p:sp>
      <p:sp>
        <p:nvSpPr>
          <p:cNvPr id="23571" name="Line 31"/>
          <p:cNvSpPr>
            <a:spLocks noChangeShapeType="1"/>
          </p:cNvSpPr>
          <p:nvPr/>
        </p:nvSpPr>
        <p:spPr bwMode="auto">
          <a:xfrm flipV="1">
            <a:off x="838200" y="4343400"/>
            <a:ext cx="2971800" cy="685800"/>
          </a:xfrm>
          <a:prstGeom prst="line">
            <a:avLst/>
          </a:prstGeom>
          <a:noFill/>
          <a:ln w="57150">
            <a:solidFill>
              <a:schemeClr val="bg2"/>
            </a:solidFill>
            <a:round/>
            <a:headEnd/>
            <a:tailEnd/>
          </a:ln>
        </p:spPr>
        <p:txBody>
          <a:bodyPr/>
          <a:lstStyle/>
          <a:p>
            <a:endParaRPr lang="en-IN"/>
          </a:p>
        </p:txBody>
      </p:sp>
      <p:sp>
        <p:nvSpPr>
          <p:cNvPr id="23572" name="Line 32"/>
          <p:cNvSpPr>
            <a:spLocks noChangeShapeType="1"/>
          </p:cNvSpPr>
          <p:nvPr/>
        </p:nvSpPr>
        <p:spPr bwMode="auto">
          <a:xfrm>
            <a:off x="4572000" y="5029200"/>
            <a:ext cx="2514600" cy="838200"/>
          </a:xfrm>
          <a:prstGeom prst="line">
            <a:avLst/>
          </a:prstGeom>
          <a:noFill/>
          <a:ln w="57150">
            <a:solidFill>
              <a:schemeClr val="bg2"/>
            </a:solidFill>
            <a:round/>
            <a:headEnd/>
            <a:tailEnd/>
          </a:ln>
        </p:spPr>
        <p:txBody>
          <a:bodyPr/>
          <a:lstStyle/>
          <a:p>
            <a:endParaRPr lang="en-IN"/>
          </a:p>
        </p:txBody>
      </p:sp>
      <p:sp>
        <p:nvSpPr>
          <p:cNvPr id="23573" name="Line 33"/>
          <p:cNvSpPr>
            <a:spLocks noChangeShapeType="1"/>
          </p:cNvSpPr>
          <p:nvPr/>
        </p:nvSpPr>
        <p:spPr bwMode="auto">
          <a:xfrm>
            <a:off x="5029200" y="1905000"/>
            <a:ext cx="2514600" cy="990600"/>
          </a:xfrm>
          <a:prstGeom prst="line">
            <a:avLst/>
          </a:prstGeom>
          <a:noFill/>
          <a:ln w="57150">
            <a:solidFill>
              <a:schemeClr val="bg2"/>
            </a:solidFill>
            <a:round/>
            <a:headEnd/>
            <a:tailEnd/>
          </a:ln>
        </p:spPr>
        <p:txBody>
          <a:bodyPr/>
          <a:lstStyle/>
          <a:p>
            <a:endParaRPr lang="en-IN"/>
          </a:p>
        </p:txBody>
      </p:sp>
      <p:sp>
        <p:nvSpPr>
          <p:cNvPr id="23574" name="Line 34"/>
          <p:cNvSpPr>
            <a:spLocks noChangeShapeType="1"/>
          </p:cNvSpPr>
          <p:nvPr/>
        </p:nvSpPr>
        <p:spPr bwMode="auto">
          <a:xfrm>
            <a:off x="7543800" y="2895600"/>
            <a:ext cx="304800" cy="1295400"/>
          </a:xfrm>
          <a:prstGeom prst="line">
            <a:avLst/>
          </a:prstGeom>
          <a:noFill/>
          <a:ln w="57150">
            <a:solidFill>
              <a:schemeClr val="bg2"/>
            </a:solidFill>
            <a:round/>
            <a:headEnd/>
            <a:tailEnd/>
          </a:ln>
        </p:spPr>
        <p:txBody>
          <a:bodyPr/>
          <a:lstStyle/>
          <a:p>
            <a:endParaRPr lang="en-IN"/>
          </a:p>
        </p:txBody>
      </p:sp>
      <p:sp>
        <p:nvSpPr>
          <p:cNvPr id="23575" name="Line 35"/>
          <p:cNvSpPr>
            <a:spLocks noChangeShapeType="1"/>
          </p:cNvSpPr>
          <p:nvPr/>
        </p:nvSpPr>
        <p:spPr bwMode="auto">
          <a:xfrm>
            <a:off x="5029200" y="3581400"/>
            <a:ext cx="2819400" cy="609600"/>
          </a:xfrm>
          <a:prstGeom prst="line">
            <a:avLst/>
          </a:prstGeom>
          <a:noFill/>
          <a:ln w="57150">
            <a:solidFill>
              <a:schemeClr val="bg2"/>
            </a:solidFill>
            <a:round/>
            <a:headEnd/>
            <a:tailEnd/>
          </a:ln>
        </p:spPr>
        <p:txBody>
          <a:bodyPr/>
          <a:lstStyle/>
          <a:p>
            <a:endParaRPr lang="en-IN"/>
          </a:p>
        </p:txBody>
      </p:sp>
      <p:sp>
        <p:nvSpPr>
          <p:cNvPr id="23576" name="Line 36"/>
          <p:cNvSpPr>
            <a:spLocks noChangeShapeType="1"/>
          </p:cNvSpPr>
          <p:nvPr/>
        </p:nvSpPr>
        <p:spPr bwMode="auto">
          <a:xfrm flipV="1">
            <a:off x="5105400" y="1524000"/>
            <a:ext cx="1600200" cy="381000"/>
          </a:xfrm>
          <a:prstGeom prst="line">
            <a:avLst/>
          </a:prstGeom>
          <a:noFill/>
          <a:ln w="57150">
            <a:solidFill>
              <a:schemeClr val="bg2"/>
            </a:solidFill>
            <a:round/>
            <a:headEnd/>
            <a:tailEnd/>
          </a:ln>
        </p:spPr>
        <p:txBody>
          <a:bodyPr/>
          <a:lstStyle/>
          <a:p>
            <a:endParaRPr lang="en-IN"/>
          </a:p>
        </p:txBody>
      </p:sp>
      <p:pic>
        <p:nvPicPr>
          <p:cNvPr id="23577" name="Picture 50" descr="shutterstock_24690994_rs"/>
          <p:cNvPicPr>
            <a:picLocks noChangeAspect="1" noChangeArrowheads="1"/>
          </p:cNvPicPr>
          <p:nvPr/>
        </p:nvPicPr>
        <p:blipFill>
          <a:blip r:embed="rId3"/>
          <a:srcRect/>
          <a:stretch>
            <a:fillRect/>
          </a:stretch>
        </p:blipFill>
        <p:spPr bwMode="auto">
          <a:xfrm>
            <a:off x="533400" y="895350"/>
            <a:ext cx="1600200" cy="1200150"/>
          </a:xfrm>
          <a:prstGeom prst="rect">
            <a:avLst/>
          </a:prstGeom>
          <a:noFill/>
          <a:ln w="9525">
            <a:noFill/>
            <a:miter lim="800000"/>
            <a:headEnd/>
            <a:tailEnd/>
          </a:ln>
        </p:spPr>
      </p:pic>
      <p:pic>
        <p:nvPicPr>
          <p:cNvPr id="23578" name="Picture 77" descr="shutterstock_24690994_rs"/>
          <p:cNvPicPr>
            <a:picLocks noChangeAspect="1" noChangeArrowheads="1"/>
          </p:cNvPicPr>
          <p:nvPr/>
        </p:nvPicPr>
        <p:blipFill>
          <a:blip r:embed="rId3"/>
          <a:srcRect/>
          <a:stretch>
            <a:fillRect/>
          </a:stretch>
        </p:blipFill>
        <p:spPr bwMode="auto">
          <a:xfrm>
            <a:off x="4419600" y="3943350"/>
            <a:ext cx="1447800" cy="1085850"/>
          </a:xfrm>
          <a:prstGeom prst="rect">
            <a:avLst/>
          </a:prstGeom>
          <a:noFill/>
          <a:ln w="9525">
            <a:noFill/>
            <a:miter lim="800000"/>
            <a:headEnd/>
            <a:tailEnd/>
          </a:ln>
        </p:spPr>
      </p:pic>
      <p:sp>
        <p:nvSpPr>
          <p:cNvPr id="23579" name="Line 78"/>
          <p:cNvSpPr>
            <a:spLocks noChangeShapeType="1"/>
          </p:cNvSpPr>
          <p:nvPr/>
        </p:nvSpPr>
        <p:spPr bwMode="auto">
          <a:xfrm flipV="1">
            <a:off x="4648200" y="4191000"/>
            <a:ext cx="3276600" cy="838200"/>
          </a:xfrm>
          <a:prstGeom prst="line">
            <a:avLst/>
          </a:prstGeom>
          <a:noFill/>
          <a:ln w="57150">
            <a:solidFill>
              <a:schemeClr val="bg2"/>
            </a:solidFill>
            <a:round/>
            <a:headEnd/>
            <a:tailEnd/>
          </a:ln>
        </p:spPr>
        <p:txBody>
          <a:bodyPr/>
          <a:lstStyle/>
          <a:p>
            <a:endParaRPr lang="en-IN"/>
          </a:p>
        </p:txBody>
      </p:sp>
      <p:sp>
        <p:nvSpPr>
          <p:cNvPr id="23580" name="Line 79"/>
          <p:cNvSpPr>
            <a:spLocks noChangeShapeType="1"/>
          </p:cNvSpPr>
          <p:nvPr/>
        </p:nvSpPr>
        <p:spPr bwMode="auto">
          <a:xfrm>
            <a:off x="2895600" y="3581400"/>
            <a:ext cx="1676400" cy="1447800"/>
          </a:xfrm>
          <a:prstGeom prst="line">
            <a:avLst/>
          </a:prstGeom>
          <a:noFill/>
          <a:ln w="57150">
            <a:solidFill>
              <a:schemeClr val="tx1"/>
            </a:solidFill>
            <a:round/>
            <a:headEnd/>
            <a:tailEnd/>
          </a:ln>
        </p:spPr>
        <p:txBody>
          <a:bodyPr/>
          <a:lstStyle/>
          <a:p>
            <a:endParaRPr lang="en-IN"/>
          </a:p>
        </p:txBody>
      </p:sp>
      <p:sp>
        <p:nvSpPr>
          <p:cNvPr id="23581" name="Line 80"/>
          <p:cNvSpPr>
            <a:spLocks noChangeShapeType="1"/>
          </p:cNvSpPr>
          <p:nvPr/>
        </p:nvSpPr>
        <p:spPr bwMode="auto">
          <a:xfrm>
            <a:off x="2895600" y="2590800"/>
            <a:ext cx="0" cy="1371600"/>
          </a:xfrm>
          <a:prstGeom prst="line">
            <a:avLst/>
          </a:prstGeom>
          <a:noFill/>
          <a:ln w="57150">
            <a:solidFill>
              <a:schemeClr val="tx1"/>
            </a:solidFill>
            <a:round/>
            <a:headEnd/>
            <a:tailEnd/>
          </a:ln>
        </p:spPr>
        <p:txBody>
          <a:bodyPr/>
          <a:lstStyle/>
          <a:p>
            <a:endParaRPr lang="en-IN"/>
          </a:p>
        </p:txBody>
      </p:sp>
      <p:sp>
        <p:nvSpPr>
          <p:cNvPr id="23582" name="Line 81"/>
          <p:cNvSpPr>
            <a:spLocks noChangeShapeType="1"/>
          </p:cNvSpPr>
          <p:nvPr/>
        </p:nvSpPr>
        <p:spPr bwMode="auto">
          <a:xfrm flipV="1">
            <a:off x="2895600" y="1905000"/>
            <a:ext cx="2209800" cy="990600"/>
          </a:xfrm>
          <a:prstGeom prst="line">
            <a:avLst/>
          </a:prstGeom>
          <a:noFill/>
          <a:ln w="76200">
            <a:solidFill>
              <a:schemeClr val="tx1"/>
            </a:solidFill>
            <a:round/>
            <a:headEnd/>
            <a:tailEnd/>
          </a:ln>
        </p:spPr>
        <p:txBody>
          <a:bodyPr/>
          <a:lstStyle/>
          <a:p>
            <a:endParaRPr lang="en-IN"/>
          </a:p>
        </p:txBody>
      </p:sp>
      <p:sp>
        <p:nvSpPr>
          <p:cNvPr id="23583" name="Text Box 95"/>
          <p:cNvSpPr txBox="1">
            <a:spLocks noChangeArrowheads="1"/>
          </p:cNvSpPr>
          <p:nvPr/>
        </p:nvSpPr>
        <p:spPr bwMode="auto">
          <a:xfrm>
            <a:off x="381000" y="5715000"/>
            <a:ext cx="7920038" cy="1190625"/>
          </a:xfrm>
          <a:prstGeom prst="rect">
            <a:avLst/>
          </a:prstGeom>
          <a:noFill/>
          <a:ln w="9525">
            <a:noFill/>
            <a:miter lim="800000"/>
            <a:headEnd/>
            <a:tailEnd/>
          </a:ln>
        </p:spPr>
        <p:txBody>
          <a:bodyPr wrap="none">
            <a:spAutoFit/>
          </a:bodyPr>
          <a:lstStyle/>
          <a:p>
            <a:pPr marL="261938" indent="-261938" algn="l">
              <a:buFont typeface="Wingdings" pitchFamily="2" charset="2"/>
              <a:buChar char="§"/>
            </a:pPr>
            <a:r>
              <a:rPr lang="en-US" sz="1800">
                <a:latin typeface="Times New Roman" pitchFamily="18" charset="0"/>
              </a:rPr>
              <a:t>Sharing of Tr, Charges is based on flow of power / utilization</a:t>
            </a:r>
          </a:p>
          <a:p>
            <a:pPr marL="261938" indent="-261938" algn="l">
              <a:buFont typeface="Wingdings" pitchFamily="2" charset="2"/>
              <a:buChar char="§"/>
            </a:pPr>
            <a:r>
              <a:rPr lang="en-US" sz="1800">
                <a:latin typeface="Times New Roman" pitchFamily="18" charset="0"/>
              </a:rPr>
              <a:t>Beneficiaries of Generation are </a:t>
            </a:r>
            <a:r>
              <a:rPr lang="en-US" sz="1800" b="1">
                <a:solidFill>
                  <a:srgbClr val="000099"/>
                </a:solidFill>
                <a:latin typeface="Times New Roman" pitchFamily="18" charset="0"/>
              </a:rPr>
              <a:t>NOT SYNONYMOUS</a:t>
            </a:r>
            <a:r>
              <a:rPr lang="en-US" sz="1800">
                <a:latin typeface="Times New Roman" pitchFamily="18" charset="0"/>
              </a:rPr>
              <a:t> with Users of Tr. System</a:t>
            </a:r>
          </a:p>
          <a:p>
            <a:pPr marL="261938" indent="-261938" algn="l">
              <a:buFont typeface="Wingdings" pitchFamily="2" charset="2"/>
              <a:buChar char="§"/>
            </a:pPr>
            <a:r>
              <a:rPr lang="en-US" sz="1800">
                <a:latin typeface="Times New Roman" pitchFamily="18" charset="0"/>
              </a:rPr>
              <a:t>In fact they are  Anonymous</a:t>
            </a:r>
          </a:p>
          <a:p>
            <a:pPr marL="261938" indent="-261938" algn="l">
              <a:buFont typeface="Wingdings" pitchFamily="2" charset="2"/>
              <a:buChar char="§"/>
            </a:pPr>
            <a:r>
              <a:rPr lang="en-US" sz="1800">
                <a:latin typeface="Times New Roman" pitchFamily="18" charset="0"/>
              </a:rPr>
              <a:t>Users are beyond boundaries</a:t>
            </a:r>
          </a:p>
        </p:txBody>
      </p:sp>
      <p:sp>
        <p:nvSpPr>
          <p:cNvPr id="23584" name="Rectangle 96"/>
          <p:cNvSpPr>
            <a:spLocks noChangeArrowheads="1"/>
          </p:cNvSpPr>
          <p:nvPr/>
        </p:nvSpPr>
        <p:spPr bwMode="auto">
          <a:xfrm>
            <a:off x="3124200" y="0"/>
            <a:ext cx="6400800" cy="641350"/>
          </a:xfrm>
          <a:prstGeom prst="rect">
            <a:avLst/>
          </a:prstGeom>
          <a:noFill/>
          <a:ln w="9525">
            <a:noFill/>
            <a:miter lim="800000"/>
            <a:headEnd/>
            <a:tailEnd/>
          </a:ln>
        </p:spPr>
        <p:txBody>
          <a:bodyPr>
            <a:spAutoFit/>
          </a:bodyPr>
          <a:lstStyle/>
          <a:p>
            <a:pPr algn="l"/>
            <a:r>
              <a:rPr lang="en-US" sz="1800" b="1">
                <a:solidFill>
                  <a:srgbClr val="000099"/>
                </a:solidFill>
                <a:latin typeface="Times New Roman" pitchFamily="18" charset="0"/>
              </a:rPr>
              <a:t>Beneficiaries are not identifiable. Consent from Whom ?</a:t>
            </a:r>
          </a:p>
          <a:p>
            <a:pPr algn="l"/>
            <a:r>
              <a:rPr lang="en-US" sz="1800" b="1">
                <a:solidFill>
                  <a:srgbClr val="000099"/>
                </a:solidFill>
                <a:latin typeface="Times New Roman" pitchFamily="18" charset="0"/>
              </a:rPr>
              <a:t>Discussion with All. Thereafter obtain Regulatory approval</a:t>
            </a:r>
            <a:endParaRPr lang="en-IN" altLang="en-US" sz="1800" b="1">
              <a:solidFill>
                <a:srgbClr val="000099"/>
              </a:solidFill>
              <a:latin typeface="Times New Roman" pitchFamily="18" charset="0"/>
            </a:endParaRPr>
          </a:p>
        </p:txBody>
      </p:sp>
      <p:grpSp>
        <p:nvGrpSpPr>
          <p:cNvPr id="23585" name="Group 33"/>
          <p:cNvGrpSpPr>
            <a:grpSpLocks/>
          </p:cNvGrpSpPr>
          <p:nvPr/>
        </p:nvGrpSpPr>
        <p:grpSpPr bwMode="auto">
          <a:xfrm>
            <a:off x="762000" y="1371600"/>
            <a:ext cx="7162800" cy="4495800"/>
            <a:chOff x="0" y="0"/>
            <a:chExt cx="4512" cy="2832"/>
          </a:xfrm>
        </p:grpSpPr>
        <p:grpSp>
          <p:nvGrpSpPr>
            <p:cNvPr id="23586" name="Group 34"/>
            <p:cNvGrpSpPr>
              <a:grpSpLocks/>
            </p:cNvGrpSpPr>
            <p:nvPr/>
          </p:nvGrpSpPr>
          <p:grpSpPr bwMode="auto">
            <a:xfrm>
              <a:off x="0" y="0"/>
              <a:ext cx="4512" cy="2832"/>
              <a:chOff x="0" y="0"/>
              <a:chExt cx="4512" cy="2832"/>
            </a:xfrm>
          </p:grpSpPr>
          <p:sp>
            <p:nvSpPr>
              <p:cNvPr id="23587" name="Line 97"/>
              <p:cNvSpPr>
                <a:spLocks noChangeShapeType="1"/>
              </p:cNvSpPr>
              <p:nvPr/>
            </p:nvSpPr>
            <p:spPr bwMode="auto">
              <a:xfrm>
                <a:off x="816" y="1152"/>
                <a:ext cx="528" cy="0"/>
              </a:xfrm>
              <a:prstGeom prst="line">
                <a:avLst/>
              </a:prstGeom>
              <a:noFill/>
              <a:ln w="57150">
                <a:solidFill>
                  <a:srgbClr val="FF0000"/>
                </a:solidFill>
                <a:round/>
                <a:headEnd/>
                <a:tailEnd/>
              </a:ln>
            </p:spPr>
            <p:txBody>
              <a:bodyPr/>
              <a:lstStyle/>
              <a:p>
                <a:endParaRPr lang="en-IN"/>
              </a:p>
            </p:txBody>
          </p:sp>
          <p:sp>
            <p:nvSpPr>
              <p:cNvPr id="23588" name="Line 98"/>
              <p:cNvSpPr>
                <a:spLocks noChangeShapeType="1"/>
              </p:cNvSpPr>
              <p:nvPr/>
            </p:nvSpPr>
            <p:spPr bwMode="auto">
              <a:xfrm>
                <a:off x="0" y="432"/>
                <a:ext cx="1344" cy="384"/>
              </a:xfrm>
              <a:prstGeom prst="line">
                <a:avLst/>
              </a:prstGeom>
              <a:noFill/>
              <a:ln w="57150">
                <a:solidFill>
                  <a:srgbClr val="FF0000"/>
                </a:solidFill>
                <a:round/>
                <a:headEnd/>
                <a:tailEnd/>
              </a:ln>
            </p:spPr>
            <p:txBody>
              <a:bodyPr/>
              <a:lstStyle/>
              <a:p>
                <a:endParaRPr lang="en-IN"/>
              </a:p>
            </p:txBody>
          </p:sp>
          <p:sp>
            <p:nvSpPr>
              <p:cNvPr id="23589" name="Line 99"/>
              <p:cNvSpPr>
                <a:spLocks noChangeShapeType="1"/>
              </p:cNvSpPr>
              <p:nvPr/>
            </p:nvSpPr>
            <p:spPr bwMode="auto">
              <a:xfrm>
                <a:off x="1536" y="0"/>
                <a:ext cx="1152" cy="1392"/>
              </a:xfrm>
              <a:prstGeom prst="line">
                <a:avLst/>
              </a:prstGeom>
              <a:noFill/>
              <a:ln w="57150">
                <a:solidFill>
                  <a:srgbClr val="FF0000"/>
                </a:solidFill>
                <a:round/>
                <a:headEnd/>
                <a:tailEnd/>
              </a:ln>
            </p:spPr>
            <p:txBody>
              <a:bodyPr/>
              <a:lstStyle/>
              <a:p>
                <a:endParaRPr lang="en-IN"/>
              </a:p>
            </p:txBody>
          </p:sp>
          <p:sp>
            <p:nvSpPr>
              <p:cNvPr id="23590" name="Line 100"/>
              <p:cNvSpPr>
                <a:spLocks noChangeShapeType="1"/>
              </p:cNvSpPr>
              <p:nvPr/>
            </p:nvSpPr>
            <p:spPr bwMode="auto">
              <a:xfrm flipV="1">
                <a:off x="1056" y="1392"/>
                <a:ext cx="288" cy="672"/>
              </a:xfrm>
              <a:prstGeom prst="line">
                <a:avLst/>
              </a:prstGeom>
              <a:noFill/>
              <a:ln w="57150">
                <a:solidFill>
                  <a:srgbClr val="FF0000"/>
                </a:solidFill>
                <a:round/>
                <a:headEnd/>
                <a:tailEnd/>
              </a:ln>
            </p:spPr>
            <p:txBody>
              <a:bodyPr/>
              <a:lstStyle/>
              <a:p>
                <a:endParaRPr lang="en-IN"/>
              </a:p>
            </p:txBody>
          </p:sp>
          <p:sp>
            <p:nvSpPr>
              <p:cNvPr id="23591" name="Line 101"/>
              <p:cNvSpPr>
                <a:spLocks noChangeShapeType="1"/>
              </p:cNvSpPr>
              <p:nvPr/>
            </p:nvSpPr>
            <p:spPr bwMode="auto">
              <a:xfrm flipH="1">
                <a:off x="1872" y="1872"/>
                <a:ext cx="48" cy="768"/>
              </a:xfrm>
              <a:prstGeom prst="line">
                <a:avLst/>
              </a:prstGeom>
              <a:noFill/>
              <a:ln w="57150">
                <a:solidFill>
                  <a:srgbClr val="FF0000"/>
                </a:solidFill>
                <a:round/>
                <a:headEnd/>
                <a:tailEnd/>
              </a:ln>
            </p:spPr>
            <p:txBody>
              <a:bodyPr/>
              <a:lstStyle/>
              <a:p>
                <a:endParaRPr lang="en-IN"/>
              </a:p>
            </p:txBody>
          </p:sp>
          <p:sp>
            <p:nvSpPr>
              <p:cNvPr id="23592" name="Line 102"/>
              <p:cNvSpPr>
                <a:spLocks noChangeShapeType="1"/>
              </p:cNvSpPr>
              <p:nvPr/>
            </p:nvSpPr>
            <p:spPr bwMode="auto">
              <a:xfrm flipV="1">
                <a:off x="48" y="1872"/>
                <a:ext cx="1872" cy="432"/>
              </a:xfrm>
              <a:prstGeom prst="line">
                <a:avLst/>
              </a:prstGeom>
              <a:noFill/>
              <a:ln w="57150">
                <a:solidFill>
                  <a:srgbClr val="FF0000"/>
                </a:solidFill>
                <a:round/>
                <a:headEnd/>
                <a:tailEnd/>
              </a:ln>
            </p:spPr>
            <p:txBody>
              <a:bodyPr/>
              <a:lstStyle/>
              <a:p>
                <a:endParaRPr lang="en-IN"/>
              </a:p>
            </p:txBody>
          </p:sp>
          <p:sp>
            <p:nvSpPr>
              <p:cNvPr id="23593" name="Line 103"/>
              <p:cNvSpPr>
                <a:spLocks noChangeShapeType="1"/>
              </p:cNvSpPr>
              <p:nvPr/>
            </p:nvSpPr>
            <p:spPr bwMode="auto">
              <a:xfrm>
                <a:off x="2400" y="2304"/>
                <a:ext cx="1584" cy="528"/>
              </a:xfrm>
              <a:prstGeom prst="line">
                <a:avLst/>
              </a:prstGeom>
              <a:noFill/>
              <a:ln w="57150">
                <a:solidFill>
                  <a:srgbClr val="FF0000"/>
                </a:solidFill>
                <a:round/>
                <a:headEnd/>
                <a:tailEnd/>
              </a:ln>
            </p:spPr>
            <p:txBody>
              <a:bodyPr/>
              <a:lstStyle/>
              <a:p>
                <a:endParaRPr lang="en-IN"/>
              </a:p>
            </p:txBody>
          </p:sp>
          <p:sp>
            <p:nvSpPr>
              <p:cNvPr id="23594" name="Line 104"/>
              <p:cNvSpPr>
                <a:spLocks noChangeShapeType="1"/>
              </p:cNvSpPr>
              <p:nvPr/>
            </p:nvSpPr>
            <p:spPr bwMode="auto">
              <a:xfrm>
                <a:off x="2688" y="336"/>
                <a:ext cx="1584" cy="624"/>
              </a:xfrm>
              <a:prstGeom prst="line">
                <a:avLst/>
              </a:prstGeom>
              <a:noFill/>
              <a:ln w="57150">
                <a:solidFill>
                  <a:srgbClr val="FF0000"/>
                </a:solidFill>
                <a:round/>
                <a:headEnd/>
                <a:tailEnd/>
              </a:ln>
            </p:spPr>
            <p:txBody>
              <a:bodyPr/>
              <a:lstStyle/>
              <a:p>
                <a:endParaRPr lang="en-IN"/>
              </a:p>
            </p:txBody>
          </p:sp>
          <p:sp>
            <p:nvSpPr>
              <p:cNvPr id="23595" name="Line 105"/>
              <p:cNvSpPr>
                <a:spLocks noChangeShapeType="1"/>
              </p:cNvSpPr>
              <p:nvPr/>
            </p:nvSpPr>
            <p:spPr bwMode="auto">
              <a:xfrm>
                <a:off x="4272" y="960"/>
                <a:ext cx="192" cy="816"/>
              </a:xfrm>
              <a:prstGeom prst="line">
                <a:avLst/>
              </a:prstGeom>
              <a:noFill/>
              <a:ln w="57150">
                <a:solidFill>
                  <a:srgbClr val="FF0000"/>
                </a:solidFill>
                <a:round/>
                <a:headEnd/>
                <a:tailEnd/>
              </a:ln>
            </p:spPr>
            <p:txBody>
              <a:bodyPr/>
              <a:lstStyle/>
              <a:p>
                <a:endParaRPr lang="en-IN"/>
              </a:p>
            </p:txBody>
          </p:sp>
          <p:sp>
            <p:nvSpPr>
              <p:cNvPr id="23596" name="Line 106"/>
              <p:cNvSpPr>
                <a:spLocks noChangeShapeType="1"/>
              </p:cNvSpPr>
              <p:nvPr/>
            </p:nvSpPr>
            <p:spPr bwMode="auto">
              <a:xfrm>
                <a:off x="2688" y="1392"/>
                <a:ext cx="1776" cy="384"/>
              </a:xfrm>
              <a:prstGeom prst="line">
                <a:avLst/>
              </a:prstGeom>
              <a:noFill/>
              <a:ln w="57150">
                <a:solidFill>
                  <a:srgbClr val="FF0000"/>
                </a:solidFill>
                <a:round/>
                <a:headEnd/>
                <a:tailEnd/>
              </a:ln>
            </p:spPr>
            <p:txBody>
              <a:bodyPr/>
              <a:lstStyle/>
              <a:p>
                <a:endParaRPr lang="en-IN"/>
              </a:p>
            </p:txBody>
          </p:sp>
          <p:sp>
            <p:nvSpPr>
              <p:cNvPr id="23597" name="Line 107"/>
              <p:cNvSpPr>
                <a:spLocks noChangeShapeType="1"/>
              </p:cNvSpPr>
              <p:nvPr/>
            </p:nvSpPr>
            <p:spPr bwMode="auto">
              <a:xfrm flipV="1">
                <a:off x="2736" y="96"/>
                <a:ext cx="1008" cy="240"/>
              </a:xfrm>
              <a:prstGeom prst="line">
                <a:avLst/>
              </a:prstGeom>
              <a:noFill/>
              <a:ln w="57150">
                <a:solidFill>
                  <a:srgbClr val="FF0000"/>
                </a:solidFill>
                <a:round/>
                <a:headEnd/>
                <a:tailEnd/>
              </a:ln>
            </p:spPr>
            <p:txBody>
              <a:bodyPr/>
              <a:lstStyle/>
              <a:p>
                <a:endParaRPr lang="en-IN"/>
              </a:p>
            </p:txBody>
          </p:sp>
          <p:sp>
            <p:nvSpPr>
              <p:cNvPr id="23598" name="Line 108"/>
              <p:cNvSpPr>
                <a:spLocks noChangeShapeType="1"/>
              </p:cNvSpPr>
              <p:nvPr/>
            </p:nvSpPr>
            <p:spPr bwMode="auto">
              <a:xfrm flipV="1">
                <a:off x="2448" y="1776"/>
                <a:ext cx="2064" cy="528"/>
              </a:xfrm>
              <a:prstGeom prst="line">
                <a:avLst/>
              </a:prstGeom>
              <a:noFill/>
              <a:ln w="57150">
                <a:solidFill>
                  <a:srgbClr val="FF0000"/>
                </a:solidFill>
                <a:round/>
                <a:headEnd/>
                <a:tailEnd/>
              </a:ln>
            </p:spPr>
            <p:txBody>
              <a:bodyPr/>
              <a:lstStyle/>
              <a:p>
                <a:endParaRPr lang="en-IN"/>
              </a:p>
            </p:txBody>
          </p:sp>
          <p:sp>
            <p:nvSpPr>
              <p:cNvPr id="23599" name="Line 109"/>
              <p:cNvSpPr>
                <a:spLocks noChangeShapeType="1"/>
              </p:cNvSpPr>
              <p:nvPr/>
            </p:nvSpPr>
            <p:spPr bwMode="auto">
              <a:xfrm>
                <a:off x="1344" y="1392"/>
                <a:ext cx="1056" cy="912"/>
              </a:xfrm>
              <a:prstGeom prst="line">
                <a:avLst/>
              </a:prstGeom>
              <a:noFill/>
              <a:ln w="57150">
                <a:solidFill>
                  <a:srgbClr val="FF0000"/>
                </a:solidFill>
                <a:round/>
                <a:headEnd/>
                <a:tailEnd/>
              </a:ln>
            </p:spPr>
            <p:txBody>
              <a:bodyPr/>
              <a:lstStyle/>
              <a:p>
                <a:endParaRPr lang="en-IN"/>
              </a:p>
            </p:txBody>
          </p:sp>
          <p:sp>
            <p:nvSpPr>
              <p:cNvPr id="23600" name="Line 110"/>
              <p:cNvSpPr>
                <a:spLocks noChangeShapeType="1"/>
              </p:cNvSpPr>
              <p:nvPr/>
            </p:nvSpPr>
            <p:spPr bwMode="auto">
              <a:xfrm>
                <a:off x="1344" y="768"/>
                <a:ext cx="0" cy="864"/>
              </a:xfrm>
              <a:prstGeom prst="line">
                <a:avLst/>
              </a:prstGeom>
              <a:noFill/>
              <a:ln w="57150">
                <a:solidFill>
                  <a:srgbClr val="FF0000"/>
                </a:solidFill>
                <a:round/>
                <a:headEnd/>
                <a:tailEnd/>
              </a:ln>
            </p:spPr>
            <p:txBody>
              <a:bodyPr/>
              <a:lstStyle/>
              <a:p>
                <a:endParaRPr lang="en-IN"/>
              </a:p>
            </p:txBody>
          </p:sp>
          <p:sp>
            <p:nvSpPr>
              <p:cNvPr id="23601" name="Line 111"/>
              <p:cNvSpPr>
                <a:spLocks noChangeShapeType="1"/>
              </p:cNvSpPr>
              <p:nvPr/>
            </p:nvSpPr>
            <p:spPr bwMode="auto">
              <a:xfrm flipV="1">
                <a:off x="1344" y="336"/>
                <a:ext cx="1392" cy="624"/>
              </a:xfrm>
              <a:prstGeom prst="line">
                <a:avLst/>
              </a:prstGeom>
              <a:noFill/>
              <a:ln w="76200">
                <a:solidFill>
                  <a:srgbClr val="FF0000"/>
                </a:solidFill>
                <a:round/>
                <a:headEnd/>
                <a:tailEnd/>
              </a:ln>
            </p:spPr>
            <p:txBody>
              <a:bodyPr/>
              <a:lstStyle/>
              <a:p>
                <a:endParaRPr lang="en-IN"/>
              </a:p>
            </p:txBody>
          </p:sp>
        </p:grpSp>
        <p:sp>
          <p:nvSpPr>
            <p:cNvPr id="23602" name="Line 113"/>
            <p:cNvSpPr>
              <a:spLocks noChangeShapeType="1"/>
            </p:cNvSpPr>
            <p:nvPr/>
          </p:nvSpPr>
          <p:spPr bwMode="auto">
            <a:xfrm>
              <a:off x="1344" y="1200"/>
              <a:ext cx="1392" cy="192"/>
            </a:xfrm>
            <a:prstGeom prst="line">
              <a:avLst/>
            </a:prstGeom>
            <a:noFill/>
            <a:ln w="57150">
              <a:solidFill>
                <a:srgbClr val="FF0000"/>
              </a:solidFill>
              <a:round/>
              <a:headEnd/>
              <a:tailEnd/>
            </a:ln>
          </p:spPr>
          <p:txBody>
            <a:bodyPr/>
            <a:lstStyle/>
            <a:p>
              <a:endParaRPr lang="en-IN"/>
            </a:p>
          </p:txBody>
        </p:sp>
      </p:grpSp>
      <p:grpSp>
        <p:nvGrpSpPr>
          <p:cNvPr id="23603" name="Group 51"/>
          <p:cNvGrpSpPr>
            <a:grpSpLocks/>
          </p:cNvGrpSpPr>
          <p:nvPr/>
        </p:nvGrpSpPr>
        <p:grpSpPr bwMode="auto">
          <a:xfrm>
            <a:off x="2667000" y="762000"/>
            <a:ext cx="914400" cy="684213"/>
            <a:chOff x="0" y="0"/>
            <a:chExt cx="1782" cy="2087"/>
          </a:xfrm>
        </p:grpSpPr>
        <p:sp>
          <p:nvSpPr>
            <p:cNvPr id="23604" name="AutoShape 52"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23605" name="AutoShape 53"/>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23606" name="AutoShape 54"/>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07" name="AutoShape 55"/>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08" name="AutoShape 56"/>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09" name="AutoShape 57"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23610" name="Freeform 58"/>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23611" name="Rectangle 59"/>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12" name="Rectangle 60"/>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13" name="Rectangle 61"/>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14" name="Rectangle 62"/>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15" name="Rectangle 63"/>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grpSp>
        <p:nvGrpSpPr>
          <p:cNvPr id="23616" name="Group 64"/>
          <p:cNvGrpSpPr>
            <a:grpSpLocks/>
          </p:cNvGrpSpPr>
          <p:nvPr/>
        </p:nvGrpSpPr>
        <p:grpSpPr bwMode="auto">
          <a:xfrm>
            <a:off x="6400800" y="914400"/>
            <a:ext cx="685800" cy="608013"/>
            <a:chOff x="0" y="0"/>
            <a:chExt cx="1782" cy="2087"/>
          </a:xfrm>
        </p:grpSpPr>
        <p:sp>
          <p:nvSpPr>
            <p:cNvPr id="23617" name="AutoShape 65"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23618" name="AutoShape 66"/>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23619" name="AutoShape 67"/>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20" name="AutoShape 68"/>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21" name="AutoShape 69"/>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22" name="AutoShape 70"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23623" name="Freeform 71"/>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23624" name="Rectangle 72"/>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25" name="Rectangle 73"/>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26" name="Rectangle 74"/>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27" name="Rectangle 75"/>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28" name="Rectangle 76"/>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grpSp>
        <p:nvGrpSpPr>
          <p:cNvPr id="23629" name="Group 77"/>
          <p:cNvGrpSpPr>
            <a:grpSpLocks/>
          </p:cNvGrpSpPr>
          <p:nvPr/>
        </p:nvGrpSpPr>
        <p:grpSpPr bwMode="auto">
          <a:xfrm>
            <a:off x="7772400" y="3735388"/>
            <a:ext cx="609600" cy="531812"/>
            <a:chOff x="0" y="0"/>
            <a:chExt cx="1782" cy="2087"/>
          </a:xfrm>
        </p:grpSpPr>
        <p:sp>
          <p:nvSpPr>
            <p:cNvPr id="23630" name="AutoShape 83"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23631" name="AutoShape 84"/>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23632" name="AutoShape 85"/>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33" name="AutoShape 86"/>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34" name="AutoShape 87"/>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35" name="AutoShape 88"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23636" name="Freeform 89"/>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23637" name="Rectangle 90"/>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38" name="Rectangle 91"/>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39" name="Rectangle 92"/>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40" name="Rectangle 93"/>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41" name="Rectangle 94"/>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grpSp>
        <p:nvGrpSpPr>
          <p:cNvPr id="23642" name="Group 90"/>
          <p:cNvGrpSpPr>
            <a:grpSpLocks/>
          </p:cNvGrpSpPr>
          <p:nvPr/>
        </p:nvGrpSpPr>
        <p:grpSpPr bwMode="auto">
          <a:xfrm>
            <a:off x="3124200" y="5105400"/>
            <a:ext cx="762000" cy="608013"/>
            <a:chOff x="0" y="0"/>
            <a:chExt cx="1782" cy="2087"/>
          </a:xfrm>
        </p:grpSpPr>
        <p:sp>
          <p:nvSpPr>
            <p:cNvPr id="23643" name="AutoShape 38"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23644" name="AutoShape 39"/>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23645" name="AutoShape 40"/>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46" name="AutoShape 41"/>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47" name="AutoShape 42"/>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48" name="AutoShape 43"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23649" name="Freeform 44"/>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23650" name="Rectangle 45"/>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51" name="Rectangle 46"/>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52" name="Rectangle 47"/>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53" name="Rectangle 48"/>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54" name="Rectangle 49"/>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grpSp>
        <p:nvGrpSpPr>
          <p:cNvPr id="23655" name="Group 103"/>
          <p:cNvGrpSpPr>
            <a:grpSpLocks/>
          </p:cNvGrpSpPr>
          <p:nvPr/>
        </p:nvGrpSpPr>
        <p:grpSpPr bwMode="auto">
          <a:xfrm>
            <a:off x="1371600" y="2514600"/>
            <a:ext cx="889000" cy="760413"/>
            <a:chOff x="0" y="0"/>
            <a:chExt cx="1782" cy="2087"/>
          </a:xfrm>
        </p:grpSpPr>
        <p:sp>
          <p:nvSpPr>
            <p:cNvPr id="23656" name="AutoShape 13" descr="9k="/>
            <p:cNvSpPr>
              <a:spLocks noChangeAspect="1" noChangeArrowheads="1"/>
            </p:cNvSpPr>
            <p:nvPr/>
          </p:nvSpPr>
          <p:spPr bwMode="auto">
            <a:xfrm>
              <a:off x="1302" y="441"/>
              <a:ext cx="480" cy="480"/>
            </a:xfrm>
            <a:prstGeom prst="rect">
              <a:avLst/>
            </a:prstGeom>
            <a:noFill/>
            <a:ln w="9525">
              <a:noFill/>
              <a:miter lim="800000"/>
              <a:headEnd/>
              <a:tailEnd/>
            </a:ln>
          </p:spPr>
          <p:txBody>
            <a:bodyPr/>
            <a:lstStyle/>
            <a:p>
              <a:pPr algn="l"/>
              <a:endParaRPr lang="en-GB" altLang="en-US" sz="1800">
                <a:latin typeface="Arial" charset="0"/>
              </a:endParaRPr>
            </a:p>
          </p:txBody>
        </p:sp>
        <p:sp>
          <p:nvSpPr>
            <p:cNvPr id="23657" name="AutoShape 14"/>
            <p:cNvSpPr>
              <a:spLocks/>
            </p:cNvSpPr>
            <p:nvPr/>
          </p:nvSpPr>
          <p:spPr bwMode="auto">
            <a:xfrm flipV="1">
              <a:off x="0" y="1497"/>
              <a:ext cx="1633" cy="590"/>
            </a:xfrm>
            <a:custGeom>
              <a:avLst/>
              <a:gdLst>
                <a:gd name="T0" fmla="*/ 2288 w 21600"/>
                <a:gd name="T1" fmla="*/ 2270 h 21600"/>
                <a:gd name="T2" fmla="*/ 19312 w 21600"/>
                <a:gd name="T3" fmla="*/ 19330 h 21600"/>
              </a:gdLst>
              <a:ahLst/>
              <a:cxnLst>
                <a:cxn ang="0">
                  <a:pos x="0" y="0"/>
                </a:cxn>
                <a:cxn ang="0">
                  <a:pos x="967" y="21600"/>
                </a:cxn>
                <a:cxn ang="0">
                  <a:pos x="20633" y="21600"/>
                </a:cxn>
                <a:cxn ang="0">
                  <a:pos x="21600" y="0"/>
                </a:cxn>
              </a:cxnLst>
              <a:rect l="T0" t="T1" r="T2" b="T3"/>
              <a:pathLst>
                <a:path w="21600" h="21600">
                  <a:moveTo>
                    <a:pt x="0" y="0"/>
                  </a:moveTo>
                  <a:lnTo>
                    <a:pt x="967" y="21600"/>
                  </a:lnTo>
                  <a:lnTo>
                    <a:pt x="20633" y="21600"/>
                  </a:lnTo>
                  <a:lnTo>
                    <a:pt x="21600" y="0"/>
                  </a:lnTo>
                  <a:close/>
                </a:path>
              </a:pathLst>
            </a:custGeom>
            <a:solidFill>
              <a:srgbClr val="0066FF"/>
            </a:solidFill>
            <a:ln w="9525" cmpd="sng">
              <a:solidFill>
                <a:schemeClr val="tx1"/>
              </a:solidFill>
              <a:round/>
              <a:headEnd/>
              <a:tailEnd/>
            </a:ln>
          </p:spPr>
          <p:txBody>
            <a:bodyPr wrap="none" anchor="ctr"/>
            <a:lstStyle/>
            <a:p>
              <a:endParaRPr lang="en-IN"/>
            </a:p>
          </p:txBody>
        </p:sp>
        <p:sp>
          <p:nvSpPr>
            <p:cNvPr id="23658" name="AutoShape 15"/>
            <p:cNvSpPr>
              <a:spLocks noChangeArrowheads="1"/>
            </p:cNvSpPr>
            <p:nvPr/>
          </p:nvSpPr>
          <p:spPr bwMode="auto">
            <a:xfrm flipH="1">
              <a:off x="1089"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59" name="AutoShape 16"/>
            <p:cNvSpPr>
              <a:spLocks noChangeArrowheads="1"/>
            </p:cNvSpPr>
            <p:nvPr/>
          </p:nvSpPr>
          <p:spPr bwMode="auto">
            <a:xfrm flipH="1">
              <a:off x="726"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60" name="AutoShape 17"/>
            <p:cNvSpPr>
              <a:spLocks noChangeArrowheads="1"/>
            </p:cNvSpPr>
            <p:nvPr/>
          </p:nvSpPr>
          <p:spPr bwMode="auto">
            <a:xfrm flipH="1">
              <a:off x="363" y="1225"/>
              <a:ext cx="408" cy="272"/>
            </a:xfrm>
            <a:prstGeom prst="rtTriangle">
              <a:avLst/>
            </a:prstGeom>
            <a:solidFill>
              <a:srgbClr val="0066FF"/>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23661" name="AutoShape 18" descr="Dark horizontal"/>
            <p:cNvSpPr>
              <a:spLocks/>
            </p:cNvSpPr>
            <p:nvPr/>
          </p:nvSpPr>
          <p:spPr bwMode="auto">
            <a:xfrm flipV="1">
              <a:off x="91" y="545"/>
              <a:ext cx="318" cy="952"/>
            </a:xfrm>
            <a:custGeom>
              <a:avLst/>
              <a:gdLst>
                <a:gd name="T0" fmla="*/ 4483 w 21600"/>
                <a:gd name="T1" fmla="*/ 4492 h 21600"/>
                <a:gd name="T2" fmla="*/ 17117 w 21600"/>
                <a:gd name="T3" fmla="*/ 17108 h 21600"/>
              </a:gdLst>
              <a:ahLst/>
              <a:cxnLst>
                <a:cxn ang="0">
                  <a:pos x="0" y="0"/>
                </a:cxn>
                <a:cxn ang="0">
                  <a:pos x="5400" y="21600"/>
                </a:cxn>
                <a:cxn ang="0">
                  <a:pos x="16200" y="21600"/>
                </a:cxn>
                <a:cxn ang="0">
                  <a:pos x="21600" y="0"/>
                </a:cxn>
              </a:cxnLst>
              <a:rect l="T0" t="T1" r="T2" b="T3"/>
              <a:pathLst>
                <a:path w="21600" h="21600">
                  <a:moveTo>
                    <a:pt x="0" y="0"/>
                  </a:moveTo>
                  <a:lnTo>
                    <a:pt x="5400" y="21600"/>
                  </a:lnTo>
                  <a:lnTo>
                    <a:pt x="16200" y="21600"/>
                  </a:lnTo>
                  <a:lnTo>
                    <a:pt x="21600" y="0"/>
                  </a:lnTo>
                  <a:close/>
                </a:path>
              </a:pathLst>
            </a:custGeom>
            <a:blipFill dpi="0" rotWithShape="0">
              <a:blip r:embed="rId4"/>
              <a:srcRect/>
              <a:tile tx="0" ty="0" sx="100000" sy="100000" flip="none" algn="tl"/>
            </a:blipFill>
            <a:ln w="9525" cmpd="sng">
              <a:solidFill>
                <a:schemeClr val="tx1"/>
              </a:solidFill>
              <a:round/>
              <a:headEnd/>
              <a:tailEnd/>
            </a:ln>
          </p:spPr>
          <p:txBody>
            <a:bodyPr wrap="none" anchor="ctr"/>
            <a:lstStyle/>
            <a:p>
              <a:endParaRPr lang="en-IN"/>
            </a:p>
          </p:txBody>
        </p:sp>
        <p:sp>
          <p:nvSpPr>
            <p:cNvPr id="23662" name="Freeform 19"/>
            <p:cNvSpPr>
              <a:spLocks/>
            </p:cNvSpPr>
            <p:nvPr/>
          </p:nvSpPr>
          <p:spPr bwMode="auto">
            <a:xfrm>
              <a:off x="181" y="0"/>
              <a:ext cx="1130" cy="590"/>
            </a:xfrm>
            <a:custGeom>
              <a:avLst/>
              <a:gdLst>
                <a:gd name="T0" fmla="*/ 0 w 1130"/>
                <a:gd name="T1" fmla="*/ 0 h 590"/>
                <a:gd name="T2" fmla="*/ 1130 w 1130"/>
                <a:gd name="T3" fmla="*/ 590 h 590"/>
              </a:gdLst>
              <a:ahLst/>
              <a:cxnLst>
                <a:cxn ang="0">
                  <a:pos x="44" y="461"/>
                </a:cxn>
                <a:cxn ang="0">
                  <a:pos x="35" y="432"/>
                </a:cxn>
                <a:cxn ang="0">
                  <a:pos x="15" y="413"/>
                </a:cxn>
                <a:cxn ang="0">
                  <a:pos x="73" y="240"/>
                </a:cxn>
                <a:cxn ang="0">
                  <a:pos x="150" y="192"/>
                </a:cxn>
                <a:cxn ang="0">
                  <a:pos x="227" y="144"/>
                </a:cxn>
                <a:cxn ang="0">
                  <a:pos x="294" y="154"/>
                </a:cxn>
                <a:cxn ang="0">
                  <a:pos x="361" y="144"/>
                </a:cxn>
                <a:cxn ang="0">
                  <a:pos x="419" y="173"/>
                </a:cxn>
                <a:cxn ang="0">
                  <a:pos x="591" y="86"/>
                </a:cxn>
                <a:cxn ang="0">
                  <a:pos x="668" y="19"/>
                </a:cxn>
                <a:cxn ang="0">
                  <a:pos x="726" y="0"/>
                </a:cxn>
                <a:cxn ang="0">
                  <a:pos x="899" y="29"/>
                </a:cxn>
                <a:cxn ang="0">
                  <a:pos x="1014" y="96"/>
                </a:cxn>
                <a:cxn ang="0">
                  <a:pos x="1091" y="173"/>
                </a:cxn>
                <a:cxn ang="0">
                  <a:pos x="927" y="278"/>
                </a:cxn>
                <a:cxn ang="0">
                  <a:pos x="735" y="355"/>
                </a:cxn>
                <a:cxn ang="0">
                  <a:pos x="707" y="365"/>
                </a:cxn>
                <a:cxn ang="0">
                  <a:pos x="649" y="346"/>
                </a:cxn>
                <a:cxn ang="0">
                  <a:pos x="505" y="326"/>
                </a:cxn>
                <a:cxn ang="0">
                  <a:pos x="399" y="384"/>
                </a:cxn>
                <a:cxn ang="0">
                  <a:pos x="236" y="403"/>
                </a:cxn>
                <a:cxn ang="0">
                  <a:pos x="150" y="403"/>
                </a:cxn>
                <a:cxn ang="0">
                  <a:pos x="92" y="413"/>
                </a:cxn>
                <a:cxn ang="0">
                  <a:pos x="44" y="538"/>
                </a:cxn>
                <a:cxn ang="0">
                  <a:pos x="44" y="461"/>
                </a:cxn>
              </a:cxnLst>
              <a:rect l="T0" t="T1" r="T2" b="T3"/>
              <a:pathLst>
                <a:path w="1130" h="590">
                  <a:moveTo>
                    <a:pt x="44" y="461"/>
                  </a:moveTo>
                  <a:cubicBezTo>
                    <a:pt x="41" y="451"/>
                    <a:pt x="40" y="441"/>
                    <a:pt x="35" y="432"/>
                  </a:cubicBezTo>
                  <a:cubicBezTo>
                    <a:pt x="30" y="424"/>
                    <a:pt x="16" y="422"/>
                    <a:pt x="15" y="413"/>
                  </a:cubicBezTo>
                  <a:cubicBezTo>
                    <a:pt x="10" y="333"/>
                    <a:pt x="0" y="265"/>
                    <a:pt x="73" y="240"/>
                  </a:cubicBezTo>
                  <a:cubicBezTo>
                    <a:pt x="99" y="200"/>
                    <a:pt x="107" y="207"/>
                    <a:pt x="150" y="192"/>
                  </a:cubicBezTo>
                  <a:cubicBezTo>
                    <a:pt x="176" y="152"/>
                    <a:pt x="184" y="159"/>
                    <a:pt x="227" y="144"/>
                  </a:cubicBezTo>
                  <a:cubicBezTo>
                    <a:pt x="249" y="147"/>
                    <a:pt x="271" y="154"/>
                    <a:pt x="294" y="154"/>
                  </a:cubicBezTo>
                  <a:cubicBezTo>
                    <a:pt x="317" y="154"/>
                    <a:pt x="339" y="142"/>
                    <a:pt x="361" y="144"/>
                  </a:cubicBezTo>
                  <a:cubicBezTo>
                    <a:pt x="383" y="146"/>
                    <a:pt x="399" y="166"/>
                    <a:pt x="419" y="173"/>
                  </a:cubicBezTo>
                  <a:cubicBezTo>
                    <a:pt x="463" y="105"/>
                    <a:pt x="517" y="97"/>
                    <a:pt x="591" y="86"/>
                  </a:cubicBezTo>
                  <a:cubicBezTo>
                    <a:pt x="613" y="65"/>
                    <a:pt x="643" y="35"/>
                    <a:pt x="668" y="19"/>
                  </a:cubicBezTo>
                  <a:cubicBezTo>
                    <a:pt x="685" y="8"/>
                    <a:pt x="707" y="7"/>
                    <a:pt x="726" y="0"/>
                  </a:cubicBezTo>
                  <a:cubicBezTo>
                    <a:pt x="784" y="10"/>
                    <a:pt x="840" y="21"/>
                    <a:pt x="899" y="29"/>
                  </a:cubicBezTo>
                  <a:cubicBezTo>
                    <a:pt x="920" y="98"/>
                    <a:pt x="961" y="69"/>
                    <a:pt x="1014" y="96"/>
                  </a:cubicBezTo>
                  <a:cubicBezTo>
                    <a:pt x="1049" y="113"/>
                    <a:pt x="1070" y="142"/>
                    <a:pt x="1091" y="173"/>
                  </a:cubicBezTo>
                  <a:cubicBezTo>
                    <a:pt x="1130" y="298"/>
                    <a:pt x="1019" y="272"/>
                    <a:pt x="927" y="278"/>
                  </a:cubicBezTo>
                  <a:cubicBezTo>
                    <a:pt x="845" y="365"/>
                    <a:pt x="882" y="344"/>
                    <a:pt x="735" y="355"/>
                  </a:cubicBezTo>
                  <a:cubicBezTo>
                    <a:pt x="726" y="358"/>
                    <a:pt x="717" y="366"/>
                    <a:pt x="707" y="365"/>
                  </a:cubicBezTo>
                  <a:cubicBezTo>
                    <a:pt x="687" y="363"/>
                    <a:pt x="649" y="346"/>
                    <a:pt x="649" y="346"/>
                  </a:cubicBezTo>
                  <a:cubicBezTo>
                    <a:pt x="593" y="308"/>
                    <a:pt x="582" y="318"/>
                    <a:pt x="505" y="326"/>
                  </a:cubicBezTo>
                  <a:cubicBezTo>
                    <a:pt x="482" y="350"/>
                    <a:pt x="433" y="379"/>
                    <a:pt x="399" y="384"/>
                  </a:cubicBezTo>
                  <a:cubicBezTo>
                    <a:pt x="345" y="392"/>
                    <a:pt x="236" y="403"/>
                    <a:pt x="236" y="403"/>
                  </a:cubicBezTo>
                  <a:cubicBezTo>
                    <a:pt x="168" y="426"/>
                    <a:pt x="196" y="433"/>
                    <a:pt x="150" y="403"/>
                  </a:cubicBezTo>
                  <a:cubicBezTo>
                    <a:pt x="131" y="406"/>
                    <a:pt x="101" y="395"/>
                    <a:pt x="92" y="413"/>
                  </a:cubicBezTo>
                  <a:cubicBezTo>
                    <a:pt x="28" y="540"/>
                    <a:pt x="124" y="590"/>
                    <a:pt x="44" y="538"/>
                  </a:cubicBezTo>
                  <a:cubicBezTo>
                    <a:pt x="35" y="458"/>
                    <a:pt x="9" y="461"/>
                    <a:pt x="44" y="461"/>
                  </a:cubicBezTo>
                  <a:close/>
                </a:path>
              </a:pathLst>
            </a:custGeom>
            <a:solidFill>
              <a:schemeClr val="bg2"/>
            </a:solidFill>
            <a:ln w="9525" cmpd="sng">
              <a:solidFill>
                <a:schemeClr val="bg2"/>
              </a:solidFill>
              <a:round/>
              <a:headEnd/>
              <a:tailEnd/>
            </a:ln>
          </p:spPr>
          <p:txBody>
            <a:bodyPr/>
            <a:lstStyle/>
            <a:p>
              <a:endParaRPr lang="en-IN"/>
            </a:p>
          </p:txBody>
        </p:sp>
        <p:sp>
          <p:nvSpPr>
            <p:cNvPr id="23663" name="Rectangle 20"/>
            <p:cNvSpPr>
              <a:spLocks noChangeArrowheads="1"/>
            </p:cNvSpPr>
            <p:nvPr/>
          </p:nvSpPr>
          <p:spPr bwMode="auto">
            <a:xfrm>
              <a:off x="227"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64" name="Rectangle 21"/>
            <p:cNvSpPr>
              <a:spLocks noChangeArrowheads="1"/>
            </p:cNvSpPr>
            <p:nvPr/>
          </p:nvSpPr>
          <p:spPr bwMode="auto">
            <a:xfrm>
              <a:off x="45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65" name="Rectangle 22"/>
            <p:cNvSpPr>
              <a:spLocks noChangeArrowheads="1"/>
            </p:cNvSpPr>
            <p:nvPr/>
          </p:nvSpPr>
          <p:spPr bwMode="auto">
            <a:xfrm>
              <a:off x="681"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66" name="Rectangle 23"/>
            <p:cNvSpPr>
              <a:spLocks noChangeArrowheads="1"/>
            </p:cNvSpPr>
            <p:nvPr/>
          </p:nvSpPr>
          <p:spPr bwMode="auto">
            <a:xfrm>
              <a:off x="908"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sp>
          <p:nvSpPr>
            <p:cNvPr id="23667" name="Rectangle 24"/>
            <p:cNvSpPr>
              <a:spLocks noChangeArrowheads="1"/>
            </p:cNvSpPr>
            <p:nvPr/>
          </p:nvSpPr>
          <p:spPr bwMode="auto">
            <a:xfrm>
              <a:off x="1134" y="1634"/>
              <a:ext cx="90" cy="136"/>
            </a:xfrm>
            <a:prstGeom prst="rect">
              <a:avLst/>
            </a:prstGeom>
            <a:solidFill>
              <a:schemeClr val="bg1"/>
            </a:solidFill>
            <a:ln w="9525">
              <a:solidFill>
                <a:schemeClr val="bg2"/>
              </a:solidFill>
              <a:miter lim="800000"/>
              <a:headEnd/>
              <a:tailEnd/>
            </a:ln>
          </p:spPr>
          <p:txBody>
            <a:bodyPr wrap="none" anchor="ctr"/>
            <a:lstStyle/>
            <a:p>
              <a:pPr algn="l"/>
              <a:endParaRPr lang="en-GB" altLang="en-US" sz="1800">
                <a:latin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77"/>
                                        </p:tgtEl>
                                        <p:attrNameLst>
                                          <p:attrName>style.visibility</p:attrName>
                                        </p:attrNameLst>
                                      </p:cBhvr>
                                      <p:to>
                                        <p:strVal val="visible"/>
                                      </p:to>
                                    </p:set>
                                    <p:animEffect transition="in" filter="fade">
                                      <p:cBhvr>
                                        <p:cTn id="7" dur="500"/>
                                        <p:tgtEl>
                                          <p:spTgt spid="2357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567"/>
                                        </p:tgtEl>
                                        <p:attrNameLst>
                                          <p:attrName>style.visibility</p:attrName>
                                        </p:attrNameLst>
                                      </p:cBhvr>
                                      <p:to>
                                        <p:strVal val="visible"/>
                                      </p:to>
                                    </p:set>
                                    <p:animEffect transition="in" filter="fade">
                                      <p:cBhvr>
                                        <p:cTn id="10" dur="500"/>
                                        <p:tgtEl>
                                          <p:spTgt spid="2356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568"/>
                                        </p:tgtEl>
                                        <p:attrNameLst>
                                          <p:attrName>style.visibility</p:attrName>
                                        </p:attrNameLst>
                                      </p:cBhvr>
                                      <p:to>
                                        <p:strVal val="visible"/>
                                      </p:to>
                                    </p:set>
                                    <p:animEffect transition="in" filter="fade">
                                      <p:cBhvr>
                                        <p:cTn id="13" dur="500"/>
                                        <p:tgtEl>
                                          <p:spTgt spid="23568"/>
                                        </p:tgtEl>
                                      </p:cBhvr>
                                    </p:animEffect>
                                  </p:childTnLst>
                                </p:cTn>
                              </p:par>
                              <p:par>
                                <p:cTn id="14" presetID="10" presetClass="entr" presetSubtype="0" fill="hold" nodeType="withEffect">
                                  <p:stCondLst>
                                    <p:cond delay="0"/>
                                  </p:stCondLst>
                                  <p:childTnLst>
                                    <p:set>
                                      <p:cBhvr>
                                        <p:cTn id="15" dur="1" fill="hold">
                                          <p:stCondLst>
                                            <p:cond delay="0"/>
                                          </p:stCondLst>
                                        </p:cTn>
                                        <p:tgtEl>
                                          <p:spTgt spid="23603"/>
                                        </p:tgtEl>
                                        <p:attrNameLst>
                                          <p:attrName>style.visibility</p:attrName>
                                        </p:attrNameLst>
                                      </p:cBhvr>
                                      <p:to>
                                        <p:strVal val="visible"/>
                                      </p:to>
                                    </p:set>
                                    <p:animEffect transition="in" filter="fade">
                                      <p:cBhvr>
                                        <p:cTn id="16" dur="500"/>
                                        <p:tgtEl>
                                          <p:spTgt spid="23603"/>
                                        </p:tgtEl>
                                      </p:cBhvr>
                                    </p:animEffect>
                                  </p:childTnLst>
                                </p:cTn>
                              </p:par>
                              <p:par>
                                <p:cTn id="17" presetID="10" presetClass="entr" presetSubtype="0" fill="hold" nodeType="withEffect">
                                  <p:stCondLst>
                                    <p:cond delay="0"/>
                                  </p:stCondLst>
                                  <p:childTnLst>
                                    <p:set>
                                      <p:cBhvr>
                                        <p:cTn id="18" dur="1" fill="hold">
                                          <p:stCondLst>
                                            <p:cond delay="0"/>
                                          </p:stCondLst>
                                        </p:cTn>
                                        <p:tgtEl>
                                          <p:spTgt spid="23616"/>
                                        </p:tgtEl>
                                        <p:attrNameLst>
                                          <p:attrName>style.visibility</p:attrName>
                                        </p:attrNameLst>
                                      </p:cBhvr>
                                      <p:to>
                                        <p:strVal val="visible"/>
                                      </p:to>
                                    </p:set>
                                    <p:animEffect transition="in" filter="fade">
                                      <p:cBhvr>
                                        <p:cTn id="19" dur="500"/>
                                        <p:tgtEl>
                                          <p:spTgt spid="236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576"/>
                                        </p:tgtEl>
                                        <p:attrNameLst>
                                          <p:attrName>style.visibility</p:attrName>
                                        </p:attrNameLst>
                                      </p:cBhvr>
                                      <p:to>
                                        <p:strVal val="visible"/>
                                      </p:to>
                                    </p:set>
                                    <p:animEffect transition="in" filter="fade">
                                      <p:cBhvr>
                                        <p:cTn id="22" dur="500"/>
                                        <p:tgtEl>
                                          <p:spTgt spid="2357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573"/>
                                        </p:tgtEl>
                                        <p:attrNameLst>
                                          <p:attrName>style.visibility</p:attrName>
                                        </p:attrNameLst>
                                      </p:cBhvr>
                                      <p:to>
                                        <p:strVal val="visible"/>
                                      </p:to>
                                    </p:set>
                                    <p:animEffect transition="in" filter="fade">
                                      <p:cBhvr>
                                        <p:cTn id="25" dur="500"/>
                                        <p:tgtEl>
                                          <p:spTgt spid="23573"/>
                                        </p:tgtEl>
                                      </p:cBhvr>
                                    </p:animEffect>
                                  </p:childTnLst>
                                </p:cTn>
                              </p:par>
                              <p:par>
                                <p:cTn id="26" presetID="10" presetClass="entr" presetSubtype="0" fill="hold" nodeType="withEffect">
                                  <p:stCondLst>
                                    <p:cond delay="0"/>
                                  </p:stCondLst>
                                  <p:childTnLst>
                                    <p:set>
                                      <p:cBhvr>
                                        <p:cTn id="27" dur="1" fill="hold">
                                          <p:stCondLst>
                                            <p:cond delay="0"/>
                                          </p:stCondLst>
                                        </p:cTn>
                                        <p:tgtEl>
                                          <p:spTgt spid="23566"/>
                                        </p:tgtEl>
                                        <p:attrNameLst>
                                          <p:attrName>style.visibility</p:attrName>
                                        </p:attrNameLst>
                                      </p:cBhvr>
                                      <p:to>
                                        <p:strVal val="visible"/>
                                      </p:to>
                                    </p:set>
                                    <p:animEffect transition="in" filter="fade">
                                      <p:cBhvr>
                                        <p:cTn id="28" dur="500"/>
                                        <p:tgtEl>
                                          <p:spTgt spid="2356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574"/>
                                        </p:tgtEl>
                                        <p:attrNameLst>
                                          <p:attrName>style.visibility</p:attrName>
                                        </p:attrNameLst>
                                      </p:cBhvr>
                                      <p:to>
                                        <p:strVal val="visible"/>
                                      </p:to>
                                    </p:set>
                                    <p:animEffect transition="in" filter="fade">
                                      <p:cBhvr>
                                        <p:cTn id="31" dur="500"/>
                                        <p:tgtEl>
                                          <p:spTgt spid="23574"/>
                                        </p:tgtEl>
                                      </p:cBhvr>
                                    </p:animEffect>
                                  </p:childTnLst>
                                </p:cTn>
                              </p:par>
                              <p:par>
                                <p:cTn id="32" presetID="10" presetClass="entr" presetSubtype="0" fill="hold" nodeType="withEffect">
                                  <p:stCondLst>
                                    <p:cond delay="0"/>
                                  </p:stCondLst>
                                  <p:childTnLst>
                                    <p:set>
                                      <p:cBhvr>
                                        <p:cTn id="33" dur="1" fill="hold">
                                          <p:stCondLst>
                                            <p:cond delay="0"/>
                                          </p:stCondLst>
                                        </p:cTn>
                                        <p:tgtEl>
                                          <p:spTgt spid="23629"/>
                                        </p:tgtEl>
                                        <p:attrNameLst>
                                          <p:attrName>style.visibility</p:attrName>
                                        </p:attrNameLst>
                                      </p:cBhvr>
                                      <p:to>
                                        <p:strVal val="visible"/>
                                      </p:to>
                                    </p:set>
                                    <p:animEffect transition="in" filter="fade">
                                      <p:cBhvr>
                                        <p:cTn id="34" dur="500"/>
                                        <p:tgtEl>
                                          <p:spTgt spid="236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575"/>
                                        </p:tgtEl>
                                        <p:attrNameLst>
                                          <p:attrName>style.visibility</p:attrName>
                                        </p:attrNameLst>
                                      </p:cBhvr>
                                      <p:to>
                                        <p:strVal val="visible"/>
                                      </p:to>
                                    </p:set>
                                    <p:animEffect transition="in" filter="fade">
                                      <p:cBhvr>
                                        <p:cTn id="37" dur="500"/>
                                        <p:tgtEl>
                                          <p:spTgt spid="2357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579"/>
                                        </p:tgtEl>
                                        <p:attrNameLst>
                                          <p:attrName>style.visibility</p:attrName>
                                        </p:attrNameLst>
                                      </p:cBhvr>
                                      <p:to>
                                        <p:strVal val="visible"/>
                                      </p:to>
                                    </p:set>
                                    <p:animEffect transition="in" filter="fade">
                                      <p:cBhvr>
                                        <p:cTn id="40" dur="500"/>
                                        <p:tgtEl>
                                          <p:spTgt spid="2357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572"/>
                                        </p:tgtEl>
                                        <p:attrNameLst>
                                          <p:attrName>style.visibility</p:attrName>
                                        </p:attrNameLst>
                                      </p:cBhvr>
                                      <p:to>
                                        <p:strVal val="visible"/>
                                      </p:to>
                                    </p:set>
                                    <p:animEffect transition="in" filter="fade">
                                      <p:cBhvr>
                                        <p:cTn id="43" dur="500"/>
                                        <p:tgtEl>
                                          <p:spTgt spid="23572"/>
                                        </p:tgtEl>
                                      </p:cBhvr>
                                    </p:animEffect>
                                  </p:childTnLst>
                                </p:cTn>
                              </p:par>
                              <p:par>
                                <p:cTn id="44" presetID="10" presetClass="entr" presetSubtype="0" fill="hold" nodeType="withEffect">
                                  <p:stCondLst>
                                    <p:cond delay="0"/>
                                  </p:stCondLst>
                                  <p:childTnLst>
                                    <p:set>
                                      <p:cBhvr>
                                        <p:cTn id="45" dur="1" fill="hold">
                                          <p:stCondLst>
                                            <p:cond delay="0"/>
                                          </p:stCondLst>
                                        </p:cTn>
                                        <p:tgtEl>
                                          <p:spTgt spid="23565"/>
                                        </p:tgtEl>
                                        <p:attrNameLst>
                                          <p:attrName>style.visibility</p:attrName>
                                        </p:attrNameLst>
                                      </p:cBhvr>
                                      <p:to>
                                        <p:strVal val="visible"/>
                                      </p:to>
                                    </p:set>
                                    <p:animEffect transition="in" filter="fade">
                                      <p:cBhvr>
                                        <p:cTn id="46" dur="500"/>
                                        <p:tgtEl>
                                          <p:spTgt spid="23565"/>
                                        </p:tgtEl>
                                      </p:cBhvr>
                                    </p:animEffect>
                                  </p:childTnLst>
                                </p:cTn>
                              </p:par>
                              <p:par>
                                <p:cTn id="47" presetID="10" presetClass="entr" presetSubtype="0" fill="hold" nodeType="withEffect">
                                  <p:stCondLst>
                                    <p:cond delay="0"/>
                                  </p:stCondLst>
                                  <p:childTnLst>
                                    <p:set>
                                      <p:cBhvr>
                                        <p:cTn id="48" dur="1" fill="hold">
                                          <p:stCondLst>
                                            <p:cond delay="0"/>
                                          </p:stCondLst>
                                        </p:cTn>
                                        <p:tgtEl>
                                          <p:spTgt spid="23642"/>
                                        </p:tgtEl>
                                        <p:attrNameLst>
                                          <p:attrName>style.visibility</p:attrName>
                                        </p:attrNameLst>
                                      </p:cBhvr>
                                      <p:to>
                                        <p:strVal val="visible"/>
                                      </p:to>
                                    </p:set>
                                    <p:animEffect transition="in" filter="fade">
                                      <p:cBhvr>
                                        <p:cTn id="49" dur="500"/>
                                        <p:tgtEl>
                                          <p:spTgt spid="2364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570"/>
                                        </p:tgtEl>
                                        <p:attrNameLst>
                                          <p:attrName>style.visibility</p:attrName>
                                        </p:attrNameLst>
                                      </p:cBhvr>
                                      <p:to>
                                        <p:strVal val="visible"/>
                                      </p:to>
                                    </p:set>
                                    <p:animEffect transition="in" filter="fade">
                                      <p:cBhvr>
                                        <p:cTn id="52" dur="500"/>
                                        <p:tgtEl>
                                          <p:spTgt spid="2357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571"/>
                                        </p:tgtEl>
                                        <p:attrNameLst>
                                          <p:attrName>style.visibility</p:attrName>
                                        </p:attrNameLst>
                                      </p:cBhvr>
                                      <p:to>
                                        <p:strVal val="visible"/>
                                      </p:to>
                                    </p:set>
                                    <p:animEffect transition="in" filter="fade">
                                      <p:cBhvr>
                                        <p:cTn id="55" dur="500"/>
                                        <p:tgtEl>
                                          <p:spTgt spid="2357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569"/>
                                        </p:tgtEl>
                                        <p:attrNameLst>
                                          <p:attrName>style.visibility</p:attrName>
                                        </p:attrNameLst>
                                      </p:cBhvr>
                                      <p:to>
                                        <p:strVal val="visible"/>
                                      </p:to>
                                    </p:set>
                                    <p:animEffect transition="in" filter="fade">
                                      <p:cBhvr>
                                        <p:cTn id="58" dur="500"/>
                                        <p:tgtEl>
                                          <p:spTgt spid="23569"/>
                                        </p:tgtEl>
                                      </p:cBhvr>
                                    </p:animEffect>
                                  </p:childTnLst>
                                </p:cTn>
                              </p:par>
                              <p:par>
                                <p:cTn id="59" presetID="10" presetClass="entr" presetSubtype="0" fill="hold" nodeType="withEffect">
                                  <p:stCondLst>
                                    <p:cond delay="0"/>
                                  </p:stCondLst>
                                  <p:childTnLst>
                                    <p:set>
                                      <p:cBhvr>
                                        <p:cTn id="60" dur="1" fill="hold">
                                          <p:stCondLst>
                                            <p:cond delay="0"/>
                                          </p:stCondLst>
                                        </p:cTn>
                                        <p:tgtEl>
                                          <p:spTgt spid="23555"/>
                                        </p:tgtEl>
                                        <p:attrNameLst>
                                          <p:attrName>style.visibility</p:attrName>
                                        </p:attrNameLst>
                                      </p:cBhvr>
                                      <p:to>
                                        <p:strVal val="visible"/>
                                      </p:to>
                                    </p:set>
                                    <p:animEffect transition="in" filter="fade">
                                      <p:cBhvr>
                                        <p:cTn id="61" dur="500"/>
                                        <p:tgtEl>
                                          <p:spTgt spid="2355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3585"/>
                                        </p:tgtEl>
                                        <p:attrNameLst>
                                          <p:attrName>style.visibility</p:attrName>
                                        </p:attrNameLst>
                                      </p:cBhvr>
                                      <p:to>
                                        <p:strVal val="visible"/>
                                      </p:to>
                                    </p:set>
                                    <p:animEffect transition="in" filter="fade">
                                      <p:cBhvr>
                                        <p:cTn id="66" dur="2000"/>
                                        <p:tgtEl>
                                          <p:spTgt spid="2358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3583"/>
                                        </p:tgtEl>
                                        <p:attrNameLst>
                                          <p:attrName>style.visibility</p:attrName>
                                        </p:attrNameLst>
                                      </p:cBhvr>
                                      <p:to>
                                        <p:strVal val="visible"/>
                                      </p:to>
                                    </p:set>
                                    <p:animEffect transition="in" filter="fade">
                                      <p:cBhvr>
                                        <p:cTn id="71" dur="500"/>
                                        <p:tgtEl>
                                          <p:spTgt spid="2358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3584"/>
                                        </p:tgtEl>
                                        <p:attrNameLst>
                                          <p:attrName>style.visibility</p:attrName>
                                        </p:attrNameLst>
                                      </p:cBhvr>
                                      <p:to>
                                        <p:strVal val="visible"/>
                                      </p:to>
                                    </p:set>
                                    <p:animEffect transition="in" filter="fade">
                                      <p:cBhvr>
                                        <p:cTn id="76" dur="2000"/>
                                        <p:tgtEl>
                                          <p:spTgt spid="23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7" grpId="0" animBg="1"/>
      <p:bldP spid="23568" grpId="0" animBg="1"/>
      <p:bldP spid="23569" grpId="0" animBg="1"/>
      <p:bldP spid="23570" grpId="0" animBg="1"/>
      <p:bldP spid="23571" grpId="0" animBg="1"/>
      <p:bldP spid="23572" grpId="0" animBg="1"/>
      <p:bldP spid="23573" grpId="0" animBg="1"/>
      <p:bldP spid="23574" grpId="0" animBg="1"/>
      <p:bldP spid="23575" grpId="0" animBg="1"/>
      <p:bldP spid="23576" grpId="0" animBg="1"/>
      <p:bldP spid="23579" grpId="0" animBg="1"/>
      <p:bldP spid="23583" grpId="0" autoUpdateAnimBg="0"/>
      <p:bldP spid="2358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0B03F59C-99E1-44F9-BAB9-CB8558CC12D2}" type="slidenum">
              <a:rPr lang="en-US" sz="3200"/>
              <a:pPr/>
              <a:t>18</a:t>
            </a:fld>
            <a:endParaRPr lang="en-US" sz="3200"/>
          </a:p>
        </p:txBody>
      </p:sp>
      <p:sp>
        <p:nvSpPr>
          <p:cNvPr id="24579" name="Title 1"/>
          <p:cNvSpPr>
            <a:spLocks noGrp="1"/>
          </p:cNvSpPr>
          <p:nvPr>
            <p:ph type="title" idx="4294967295"/>
          </p:nvPr>
        </p:nvSpPr>
        <p:spPr/>
        <p:txBody>
          <a:bodyPr/>
          <a:lstStyle/>
          <a:p>
            <a:r>
              <a:rPr lang="en-GB" altLang="en-US"/>
              <a:t>Regulatory  facilitations</a:t>
            </a:r>
          </a:p>
        </p:txBody>
      </p:sp>
      <p:sp>
        <p:nvSpPr>
          <p:cNvPr id="24580" name="Content Placeholder 2"/>
          <p:cNvSpPr>
            <a:spLocks noGrp="1"/>
          </p:cNvSpPr>
          <p:nvPr>
            <p:ph idx="4294967295"/>
          </p:nvPr>
        </p:nvSpPr>
        <p:spPr/>
        <p:txBody>
          <a:bodyPr/>
          <a:lstStyle/>
          <a:p>
            <a:r>
              <a:rPr lang="en-GB" altLang="en-US" sz="1600" dirty="0"/>
              <a:t>Grant of Regulatory Approval for execution of Inter-State Transmission Scheme to Central Transmission Utility Regulations, 2010	</a:t>
            </a:r>
          </a:p>
          <a:p>
            <a:pPr lvl="1"/>
            <a:r>
              <a:rPr lang="en-GB" altLang="en-US" sz="1400" dirty="0"/>
              <a:t>For projects where PPA for entire capacity has not been signed and applied Long term Access under Regulations 2009</a:t>
            </a:r>
          </a:p>
          <a:p>
            <a:pPr lvl="1"/>
            <a:r>
              <a:rPr lang="en-GB" altLang="en-US" sz="1400" dirty="0"/>
              <a:t>System Strengthening lines</a:t>
            </a:r>
          </a:p>
          <a:p>
            <a:pPr lvl="1"/>
            <a:r>
              <a:rPr lang="en-GB" altLang="en-US" sz="1400" dirty="0"/>
              <a:t>CTU could proceed without BPTA based on such approval</a:t>
            </a:r>
          </a:p>
          <a:p>
            <a:pPr lvl="1"/>
            <a:r>
              <a:rPr lang="en-GB" altLang="en-US" sz="1400" dirty="0"/>
              <a:t>Examples: System </a:t>
            </a:r>
            <a:r>
              <a:rPr lang="en-GB" altLang="en-US" sz="1400" dirty="0" err="1" smtClean="0"/>
              <a:t>asociated</a:t>
            </a:r>
            <a:r>
              <a:rPr lang="en-GB" altLang="en-US" sz="1400" dirty="0" smtClean="0"/>
              <a:t> </a:t>
            </a:r>
            <a:r>
              <a:rPr lang="en-GB" altLang="en-US" sz="1400" dirty="0"/>
              <a:t>with </a:t>
            </a:r>
            <a:r>
              <a:rPr lang="en-GB" altLang="en-US" sz="1400" dirty="0" err="1"/>
              <a:t>Krisnapatnam</a:t>
            </a:r>
            <a:endParaRPr lang="en-GB" altLang="en-US" sz="1400" dirty="0"/>
          </a:p>
          <a:p>
            <a:pPr lvl="1" algn="just"/>
            <a:endParaRPr lang="en-GB" altLang="en-US" sz="1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3E6C3AF1-10E1-4693-A208-A304899B945B}" type="slidenum">
              <a:rPr lang="en-US" sz="3200"/>
              <a:pPr/>
              <a:t>19</a:t>
            </a:fld>
            <a:endParaRPr lang="en-US" sz="3200"/>
          </a:p>
        </p:txBody>
      </p:sp>
      <p:sp>
        <p:nvSpPr>
          <p:cNvPr id="25603" name="Rectangle 2"/>
          <p:cNvSpPr>
            <a:spLocks noGrp="1" noChangeArrowheads="1"/>
          </p:cNvSpPr>
          <p:nvPr>
            <p:ph type="title" idx="4294967295"/>
          </p:nvPr>
        </p:nvSpPr>
        <p:spPr/>
        <p:txBody>
          <a:bodyPr/>
          <a:lstStyle/>
          <a:p>
            <a:pPr eaLnBrk="1" hangingPunct="1"/>
            <a:r>
              <a:rPr lang="en-US" sz="4100"/>
              <a:t>Sharing of Interstate Transmission Charges &amp; Losses Regulations 2010</a:t>
            </a:r>
          </a:p>
        </p:txBody>
      </p:sp>
      <p:sp>
        <p:nvSpPr>
          <p:cNvPr id="25604" name="Rectangle 3"/>
          <p:cNvSpPr>
            <a:spLocks noGrp="1" noChangeArrowheads="1"/>
          </p:cNvSpPr>
          <p:nvPr>
            <p:ph type="body" idx="4294967295"/>
          </p:nvPr>
        </p:nvSpPr>
        <p:spPr>
          <a:xfrm>
            <a:off x="457200" y="1489075"/>
            <a:ext cx="8153400" cy="5140325"/>
          </a:xfrm>
        </p:spPr>
        <p:txBody>
          <a:bodyPr/>
          <a:lstStyle/>
          <a:p>
            <a:pPr eaLnBrk="1" hangingPunct="1">
              <a:lnSpc>
                <a:spcPct val="80000"/>
              </a:lnSpc>
            </a:pPr>
            <a:r>
              <a:rPr lang="en-US" sz="1800"/>
              <a:t>Regulation dated 15.06.2010</a:t>
            </a:r>
          </a:p>
          <a:p>
            <a:pPr eaLnBrk="1" hangingPunct="1">
              <a:lnSpc>
                <a:spcPct val="80000"/>
              </a:lnSpc>
            </a:pPr>
            <a:r>
              <a:rPr lang="en-US" sz="1800"/>
              <a:t>Effective from 1.7.2011</a:t>
            </a:r>
          </a:p>
          <a:p>
            <a:pPr eaLnBrk="1" hangingPunct="1">
              <a:lnSpc>
                <a:spcPct val="80000"/>
              </a:lnSpc>
            </a:pPr>
            <a:r>
              <a:rPr lang="en-US" sz="1800"/>
              <a:t>Remain in force till 1.7.2016</a:t>
            </a:r>
          </a:p>
          <a:p>
            <a:pPr eaLnBrk="1" hangingPunct="1">
              <a:lnSpc>
                <a:spcPct val="80000"/>
              </a:lnSpc>
            </a:pPr>
            <a:endParaRPr lang="en-US" sz="1800"/>
          </a:p>
          <a:p>
            <a:pPr eaLnBrk="1" hangingPunct="1">
              <a:lnSpc>
                <a:spcPct val="80000"/>
              </a:lnSpc>
            </a:pPr>
            <a:r>
              <a:rPr lang="en-US" sz="1800"/>
              <a:t>Transmission charges for the Assets of ISTS licensees / non-ISTS licensees shall continue to be determined by respective Commission.</a:t>
            </a:r>
          </a:p>
          <a:p>
            <a:pPr eaLnBrk="1" hangingPunct="1">
              <a:lnSpc>
                <a:spcPct val="80000"/>
              </a:lnSpc>
              <a:buFont typeface="Wingdings" pitchFamily="2" charset="2"/>
              <a:buNone/>
            </a:pPr>
            <a:endParaRPr lang="en-US" sz="1800"/>
          </a:p>
          <a:p>
            <a:pPr eaLnBrk="1" hangingPunct="1">
              <a:lnSpc>
                <a:spcPct val="80000"/>
              </a:lnSpc>
            </a:pPr>
            <a:r>
              <a:rPr lang="en-US" sz="1800"/>
              <a:t>No change in Annual Tariff recoverable for ISTS licensee…. </a:t>
            </a:r>
            <a:r>
              <a:rPr lang="en-US" sz="1800" i="1"/>
              <a:t>Revenue neutral</a:t>
            </a:r>
          </a:p>
          <a:p>
            <a:pPr eaLnBrk="1" hangingPunct="1">
              <a:lnSpc>
                <a:spcPct val="80000"/>
              </a:lnSpc>
            </a:pPr>
            <a:endParaRPr lang="en-US" sz="1800"/>
          </a:p>
          <a:p>
            <a:pPr eaLnBrk="1" hangingPunct="1">
              <a:lnSpc>
                <a:spcPct val="80000"/>
              </a:lnSpc>
            </a:pPr>
            <a:r>
              <a:rPr lang="en-US" sz="1800"/>
              <a:t>Sharing based on Point of Connection (PoC) Tariffs based on load flow analysis to capture distance and direction vectors also</a:t>
            </a:r>
          </a:p>
          <a:p>
            <a:pPr eaLnBrk="1" hangingPunct="1">
              <a:lnSpc>
                <a:spcPct val="80000"/>
              </a:lnSpc>
            </a:pPr>
            <a:endParaRPr lang="en-US" sz="1800"/>
          </a:p>
          <a:p>
            <a:pPr eaLnBrk="1" hangingPunct="1">
              <a:lnSpc>
                <a:spcPct val="80000"/>
              </a:lnSpc>
            </a:pPr>
            <a:r>
              <a:rPr lang="en-US" sz="1800"/>
              <a:t>Load flow analysis to be carried out by NLDC who is designated as the Implementing Agency for the initial two years.</a:t>
            </a:r>
          </a:p>
          <a:p>
            <a:pPr eaLnBrk="1" hangingPunct="1">
              <a:lnSpc>
                <a:spcPct val="80000"/>
              </a:lnSpc>
              <a:buFont typeface="Wingdings" pitchFamily="2" charset="2"/>
              <a:buNone/>
            </a:pPr>
            <a:endParaRPr lang="en-US" sz="1800"/>
          </a:p>
          <a:p>
            <a:pPr eaLnBrk="1" hangingPunct="1">
              <a:lnSpc>
                <a:spcPct val="80000"/>
              </a:lnSpc>
            </a:pPr>
            <a:r>
              <a:rPr lang="en-US" sz="1800"/>
              <a:t>PoC Charges to be paid by generators &amp; discoms </a:t>
            </a:r>
          </a:p>
          <a:p>
            <a:pPr lvl="1" eaLnBrk="1" hangingPunct="1">
              <a:lnSpc>
                <a:spcPct val="80000"/>
              </a:lnSpc>
            </a:pPr>
            <a:r>
              <a:rPr lang="en-US" sz="1400"/>
              <a:t>For Long term customers of ISGS, charges payable by such generators shall be billed directly to customers post COD of generator	</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4CF23184-9B9B-4B33-9DD7-6487AD2DC3CF}" type="slidenum">
              <a:rPr lang="en-US" sz="3200"/>
              <a:pPr/>
              <a:t>2</a:t>
            </a:fld>
            <a:endParaRPr lang="en-US" sz="3200"/>
          </a:p>
        </p:txBody>
      </p:sp>
      <p:sp>
        <p:nvSpPr>
          <p:cNvPr id="6147" name="Freeform 3"/>
          <p:cNvSpPr>
            <a:spLocks/>
          </p:cNvSpPr>
          <p:nvPr/>
        </p:nvSpPr>
        <p:spPr bwMode="auto">
          <a:xfrm>
            <a:off x="0" y="0"/>
            <a:ext cx="9144000" cy="6858000"/>
          </a:xfrm>
          <a:custGeom>
            <a:avLst/>
            <a:gdLst/>
            <a:ahLst/>
            <a:cxnLst>
              <a:cxn ang="0">
                <a:pos x="0" y="6858000"/>
              </a:cxn>
              <a:cxn ang="0">
                <a:pos x="9144000" y="6858000"/>
              </a:cxn>
              <a:cxn ang="0">
                <a:pos x="9144000" y="0"/>
              </a:cxn>
              <a:cxn ang="0">
                <a:pos x="0" y="0"/>
              </a:cxn>
              <a:cxn ang="0">
                <a:pos x="0" y="6858000"/>
              </a:cxn>
            </a:cxnLst>
            <a:rect l="0" t="0" r="r" b="b"/>
            <a:pathLst>
              <a:path w="9144000" h="6858000">
                <a:moveTo>
                  <a:pt x="0" y="6858000"/>
                </a:moveTo>
                <a:lnTo>
                  <a:pt x="9144000" y="6858000"/>
                </a:lnTo>
                <a:lnTo>
                  <a:pt x="9144000" y="0"/>
                </a:lnTo>
                <a:lnTo>
                  <a:pt x="0" y="0"/>
                </a:lnTo>
                <a:lnTo>
                  <a:pt x="0" y="6858000"/>
                </a:lnTo>
              </a:path>
            </a:pathLst>
          </a:custGeom>
          <a:solidFill>
            <a:srgbClr val="FFFFFF"/>
          </a:solidFill>
          <a:ln w="12700" cap="flat" cmpd="sng">
            <a:solidFill>
              <a:srgbClr val="000000">
                <a:alpha val="0"/>
              </a:srgbClr>
            </a:solidFill>
            <a:round/>
            <a:headEnd/>
            <a:tailEnd/>
          </a:ln>
        </p:spPr>
        <p:txBody>
          <a:bodyPr anchor="ctr"/>
          <a:lstStyle/>
          <a:p>
            <a:endParaRPr lang="en-IN"/>
          </a:p>
        </p:txBody>
      </p:sp>
      <p:sp>
        <p:nvSpPr>
          <p:cNvPr id="6148" name="Freeform 3"/>
          <p:cNvSpPr>
            <a:spLocks/>
          </p:cNvSpPr>
          <p:nvPr/>
        </p:nvSpPr>
        <p:spPr bwMode="auto">
          <a:xfrm>
            <a:off x="2197100" y="327025"/>
            <a:ext cx="6946900" cy="519113"/>
          </a:xfrm>
          <a:custGeom>
            <a:avLst/>
            <a:gdLst/>
            <a:ahLst/>
            <a:cxnLst>
              <a:cxn ang="0">
                <a:pos x="0" y="519112"/>
              </a:cxn>
              <a:cxn ang="0">
                <a:pos x="6946900" y="519112"/>
              </a:cxn>
              <a:cxn ang="0">
                <a:pos x="6946900" y="0"/>
              </a:cxn>
              <a:cxn ang="0">
                <a:pos x="0" y="0"/>
              </a:cxn>
              <a:cxn ang="0">
                <a:pos x="0" y="519112"/>
              </a:cxn>
            </a:cxnLst>
            <a:rect l="0" t="0" r="r" b="b"/>
            <a:pathLst>
              <a:path w="6946900" h="519112">
                <a:moveTo>
                  <a:pt x="0" y="519112"/>
                </a:moveTo>
                <a:lnTo>
                  <a:pt x="6946900" y="519112"/>
                </a:lnTo>
                <a:lnTo>
                  <a:pt x="6946900" y="0"/>
                </a:lnTo>
                <a:lnTo>
                  <a:pt x="0" y="0"/>
                </a:lnTo>
                <a:lnTo>
                  <a:pt x="0" y="519112"/>
                </a:lnTo>
              </a:path>
            </a:pathLst>
          </a:custGeom>
          <a:solidFill>
            <a:srgbClr val="000080"/>
          </a:solidFill>
          <a:ln w="12700" cap="flat" cmpd="sng">
            <a:solidFill>
              <a:srgbClr val="000000">
                <a:alpha val="0"/>
              </a:srgbClr>
            </a:solidFill>
            <a:round/>
            <a:headEnd/>
            <a:tailEnd/>
          </a:ln>
        </p:spPr>
        <p:txBody>
          <a:bodyPr anchor="ctr"/>
          <a:lstStyle/>
          <a:p>
            <a:endParaRPr lang="en-IN"/>
          </a:p>
        </p:txBody>
      </p:sp>
      <p:sp>
        <p:nvSpPr>
          <p:cNvPr id="6149" name="Freeform 3"/>
          <p:cNvSpPr>
            <a:spLocks/>
          </p:cNvSpPr>
          <p:nvPr/>
        </p:nvSpPr>
        <p:spPr bwMode="auto">
          <a:xfrm>
            <a:off x="112713" y="1485900"/>
            <a:ext cx="8713787" cy="3441700"/>
          </a:xfrm>
          <a:custGeom>
            <a:avLst/>
            <a:gdLst/>
            <a:ahLst/>
            <a:cxnLst>
              <a:cxn ang="0">
                <a:pos x="0" y="0"/>
              </a:cxn>
              <a:cxn ang="0">
                <a:pos x="8713365" y="0"/>
              </a:cxn>
              <a:cxn ang="0">
                <a:pos x="8713365" y="3441700"/>
              </a:cxn>
              <a:cxn ang="0">
                <a:pos x="0" y="3441700"/>
              </a:cxn>
              <a:cxn ang="0">
                <a:pos x="0" y="0"/>
              </a:cxn>
            </a:cxnLst>
            <a:rect l="0" t="0" r="r" b="b"/>
            <a:pathLst>
              <a:path w="8713365" h="3441700">
                <a:moveTo>
                  <a:pt x="0" y="0"/>
                </a:moveTo>
                <a:lnTo>
                  <a:pt x="8713365" y="0"/>
                </a:lnTo>
                <a:lnTo>
                  <a:pt x="8713365" y="3441700"/>
                </a:lnTo>
                <a:lnTo>
                  <a:pt x="0" y="3441700"/>
                </a:lnTo>
                <a:lnTo>
                  <a:pt x="0" y="0"/>
                </a:lnTo>
              </a:path>
            </a:pathLst>
          </a:custGeom>
          <a:solidFill>
            <a:srgbClr val="FFFFFF"/>
          </a:solidFill>
          <a:ln w="12700" cap="flat" cmpd="sng">
            <a:solidFill>
              <a:srgbClr val="000000">
                <a:alpha val="0"/>
              </a:srgbClr>
            </a:solidFill>
            <a:round/>
            <a:headEnd/>
            <a:tailEnd/>
          </a:ln>
        </p:spPr>
        <p:txBody>
          <a:bodyPr anchor="ctr"/>
          <a:lstStyle/>
          <a:p>
            <a:endParaRPr lang="en-IN"/>
          </a:p>
        </p:txBody>
      </p:sp>
      <p:sp>
        <p:nvSpPr>
          <p:cNvPr id="6150" name="Freeform 3"/>
          <p:cNvSpPr>
            <a:spLocks/>
          </p:cNvSpPr>
          <p:nvPr/>
        </p:nvSpPr>
        <p:spPr bwMode="auto">
          <a:xfrm>
            <a:off x="1244600" y="1793875"/>
            <a:ext cx="7581900" cy="2540000"/>
          </a:xfrm>
          <a:custGeom>
            <a:avLst/>
            <a:gdLst/>
            <a:ahLst/>
            <a:cxnLst>
              <a:cxn ang="0">
                <a:pos x="0" y="0"/>
              </a:cxn>
              <a:cxn ang="0">
                <a:pos x="7581495" y="0"/>
              </a:cxn>
              <a:cxn ang="0">
                <a:pos x="7581495" y="2539999"/>
              </a:cxn>
              <a:cxn ang="0">
                <a:pos x="0" y="2539999"/>
              </a:cxn>
              <a:cxn ang="0">
                <a:pos x="0" y="0"/>
              </a:cxn>
            </a:cxnLst>
            <a:rect l="0" t="0" r="r" b="b"/>
            <a:pathLst>
              <a:path w="7581495" h="2540000">
                <a:moveTo>
                  <a:pt x="0" y="0"/>
                </a:moveTo>
                <a:lnTo>
                  <a:pt x="7581495" y="0"/>
                </a:lnTo>
                <a:lnTo>
                  <a:pt x="7581495" y="2539999"/>
                </a:lnTo>
                <a:lnTo>
                  <a:pt x="0" y="2539999"/>
                </a:lnTo>
                <a:lnTo>
                  <a:pt x="0" y="0"/>
                </a:lnTo>
              </a:path>
            </a:pathLst>
          </a:custGeom>
          <a:solidFill>
            <a:srgbClr val="CCFFCC"/>
          </a:solidFill>
          <a:ln w="12700" cap="flat" cmpd="sng">
            <a:solidFill>
              <a:srgbClr val="000000">
                <a:alpha val="0"/>
              </a:srgbClr>
            </a:solidFill>
            <a:round/>
            <a:headEnd/>
            <a:tailEnd/>
          </a:ln>
        </p:spPr>
        <p:txBody>
          <a:bodyPr anchor="ctr"/>
          <a:lstStyle/>
          <a:p>
            <a:endParaRPr lang="en-IN"/>
          </a:p>
        </p:txBody>
      </p:sp>
      <p:sp>
        <p:nvSpPr>
          <p:cNvPr id="6151" name="Freeform 3"/>
          <p:cNvSpPr>
            <a:spLocks/>
          </p:cNvSpPr>
          <p:nvPr/>
        </p:nvSpPr>
        <p:spPr bwMode="auto">
          <a:xfrm>
            <a:off x="1270000" y="4344988"/>
            <a:ext cx="7693025" cy="38100"/>
          </a:xfrm>
          <a:custGeom>
            <a:avLst/>
            <a:gdLst/>
            <a:ahLst/>
            <a:cxnLst>
              <a:cxn ang="0">
                <a:pos x="7684241" y="9666"/>
              </a:cxn>
              <a:cxn ang="0">
                <a:pos x="9666" y="9666"/>
              </a:cxn>
            </a:cxnLst>
            <a:rect l="0" t="0" r="r" b="b"/>
            <a:pathLst>
              <a:path w="7693907" h="38665">
                <a:moveTo>
                  <a:pt x="7684241" y="9666"/>
                </a:moveTo>
                <a:lnTo>
                  <a:pt x="9666" y="9666"/>
                </a:lnTo>
              </a:path>
            </a:pathLst>
          </a:custGeom>
          <a:noFill/>
          <a:ln w="25400" cap="flat" cmpd="sng">
            <a:solidFill>
              <a:srgbClr val="808080"/>
            </a:solidFill>
            <a:round/>
            <a:headEnd/>
            <a:tailEnd/>
          </a:ln>
        </p:spPr>
        <p:txBody>
          <a:bodyPr anchor="ctr"/>
          <a:lstStyle/>
          <a:p>
            <a:endParaRPr lang="en-IN"/>
          </a:p>
        </p:txBody>
      </p:sp>
      <p:sp>
        <p:nvSpPr>
          <p:cNvPr id="6152" name="Freeform 3"/>
          <p:cNvSpPr>
            <a:spLocks/>
          </p:cNvSpPr>
          <p:nvPr/>
        </p:nvSpPr>
        <p:spPr bwMode="auto">
          <a:xfrm>
            <a:off x="1246188" y="1808163"/>
            <a:ext cx="39687" cy="2555875"/>
          </a:xfrm>
          <a:custGeom>
            <a:avLst/>
            <a:gdLst/>
            <a:ahLst/>
            <a:cxnLst>
              <a:cxn ang="0">
                <a:pos x="9666" y="2546251"/>
              </a:cxn>
              <a:cxn ang="0">
                <a:pos x="9666" y="9666"/>
              </a:cxn>
            </a:cxnLst>
            <a:rect l="0" t="0" r="r" b="b"/>
            <a:pathLst>
              <a:path w="38665" h="2555918">
                <a:moveTo>
                  <a:pt x="9666" y="2546251"/>
                </a:moveTo>
                <a:lnTo>
                  <a:pt x="9666" y="9666"/>
                </a:lnTo>
              </a:path>
            </a:pathLst>
          </a:custGeom>
          <a:noFill/>
          <a:ln w="25400" cap="flat" cmpd="sng">
            <a:solidFill>
              <a:srgbClr val="808080"/>
            </a:solidFill>
            <a:round/>
            <a:headEnd/>
            <a:tailEnd/>
          </a:ln>
        </p:spPr>
        <p:txBody>
          <a:bodyPr anchor="ctr"/>
          <a:lstStyle/>
          <a:p>
            <a:endParaRPr lang="en-IN"/>
          </a:p>
        </p:txBody>
      </p:sp>
      <p:sp>
        <p:nvSpPr>
          <p:cNvPr id="6153" name="Freeform 3"/>
          <p:cNvSpPr>
            <a:spLocks/>
          </p:cNvSpPr>
          <p:nvPr/>
        </p:nvSpPr>
        <p:spPr bwMode="auto">
          <a:xfrm>
            <a:off x="1790700" y="2782888"/>
            <a:ext cx="765175" cy="1581150"/>
          </a:xfrm>
          <a:custGeom>
            <a:avLst/>
            <a:gdLst/>
            <a:ahLst/>
            <a:cxnLst>
              <a:cxn ang="0">
                <a:pos x="9666" y="1571550"/>
              </a:cxn>
              <a:cxn ang="0">
                <a:pos x="756715" y="1571550"/>
              </a:cxn>
              <a:cxn ang="0">
                <a:pos x="756715" y="9666"/>
              </a:cxn>
              <a:cxn ang="0">
                <a:pos x="9666" y="9666"/>
              </a:cxn>
              <a:cxn ang="0">
                <a:pos x="9666" y="1571550"/>
              </a:cxn>
            </a:cxnLst>
            <a:rect l="0" t="0" r="r" b="b"/>
            <a:pathLst>
              <a:path w="766382" h="1581216">
                <a:moveTo>
                  <a:pt x="9666" y="1571550"/>
                </a:moveTo>
                <a:lnTo>
                  <a:pt x="756715" y="1571550"/>
                </a:lnTo>
                <a:lnTo>
                  <a:pt x="756715" y="9666"/>
                </a:lnTo>
                <a:lnTo>
                  <a:pt x="9666" y="9666"/>
                </a:lnTo>
                <a:lnTo>
                  <a:pt x="9666" y="1571550"/>
                </a:lnTo>
              </a:path>
            </a:pathLst>
          </a:custGeom>
          <a:solidFill>
            <a:srgbClr val="FFCC99"/>
          </a:solidFill>
          <a:ln w="25400" cap="flat" cmpd="sng">
            <a:solidFill>
              <a:srgbClr val="000000"/>
            </a:solidFill>
            <a:round/>
            <a:headEnd/>
            <a:tailEnd/>
          </a:ln>
        </p:spPr>
        <p:txBody>
          <a:bodyPr anchor="ctr"/>
          <a:lstStyle/>
          <a:p>
            <a:endParaRPr lang="en-IN"/>
          </a:p>
        </p:txBody>
      </p:sp>
      <p:sp>
        <p:nvSpPr>
          <p:cNvPr id="6154" name="Freeform 3"/>
          <p:cNvSpPr>
            <a:spLocks/>
          </p:cNvSpPr>
          <p:nvPr/>
        </p:nvSpPr>
        <p:spPr bwMode="auto">
          <a:xfrm>
            <a:off x="4357688" y="3209925"/>
            <a:ext cx="747712" cy="1130300"/>
          </a:xfrm>
          <a:custGeom>
            <a:avLst/>
            <a:gdLst/>
            <a:ahLst/>
            <a:cxnLst>
              <a:cxn ang="0">
                <a:pos x="0" y="0"/>
              </a:cxn>
              <a:cxn ang="0">
                <a:pos x="747049" y="0"/>
              </a:cxn>
              <a:cxn ang="0">
                <a:pos x="747049" y="1130300"/>
              </a:cxn>
              <a:cxn ang="0">
                <a:pos x="0" y="1130300"/>
              </a:cxn>
              <a:cxn ang="0">
                <a:pos x="0" y="0"/>
              </a:cxn>
            </a:cxnLst>
            <a:rect l="0" t="0" r="r" b="b"/>
            <a:pathLst>
              <a:path w="747049" h="1130300">
                <a:moveTo>
                  <a:pt x="0" y="0"/>
                </a:moveTo>
                <a:lnTo>
                  <a:pt x="747049" y="0"/>
                </a:lnTo>
                <a:lnTo>
                  <a:pt x="747049" y="1130300"/>
                </a:lnTo>
                <a:lnTo>
                  <a:pt x="0" y="1130300"/>
                </a:lnTo>
                <a:lnTo>
                  <a:pt x="0" y="0"/>
                </a:lnTo>
              </a:path>
            </a:pathLst>
          </a:custGeom>
          <a:solidFill>
            <a:srgbClr val="FFCC99"/>
          </a:solidFill>
          <a:ln w="25400" cap="flat" cmpd="sng">
            <a:solidFill>
              <a:srgbClr val="000000"/>
            </a:solidFill>
            <a:round/>
            <a:headEnd/>
            <a:tailEnd/>
          </a:ln>
        </p:spPr>
        <p:txBody>
          <a:bodyPr anchor="ctr"/>
          <a:lstStyle/>
          <a:p>
            <a:endParaRPr lang="en-IN"/>
          </a:p>
        </p:txBody>
      </p:sp>
      <p:sp>
        <p:nvSpPr>
          <p:cNvPr id="6155" name="Freeform 3"/>
          <p:cNvSpPr>
            <a:spLocks/>
          </p:cNvSpPr>
          <p:nvPr/>
        </p:nvSpPr>
        <p:spPr bwMode="auto">
          <a:xfrm>
            <a:off x="6929438" y="3709988"/>
            <a:ext cx="766762" cy="654050"/>
          </a:xfrm>
          <a:custGeom>
            <a:avLst/>
            <a:gdLst/>
            <a:ahLst/>
            <a:cxnLst>
              <a:cxn ang="0">
                <a:pos x="9666" y="644069"/>
              </a:cxn>
              <a:cxn ang="0">
                <a:pos x="756715" y="644069"/>
              </a:cxn>
              <a:cxn ang="0">
                <a:pos x="756715" y="9666"/>
              </a:cxn>
              <a:cxn ang="0">
                <a:pos x="9666" y="9666"/>
              </a:cxn>
              <a:cxn ang="0">
                <a:pos x="9666" y="644069"/>
              </a:cxn>
            </a:cxnLst>
            <a:rect l="0" t="0" r="r" b="b"/>
            <a:pathLst>
              <a:path w="766381" h="653735">
                <a:moveTo>
                  <a:pt x="9666" y="644069"/>
                </a:moveTo>
                <a:lnTo>
                  <a:pt x="756715" y="644069"/>
                </a:lnTo>
                <a:lnTo>
                  <a:pt x="756715" y="9666"/>
                </a:lnTo>
                <a:lnTo>
                  <a:pt x="9666" y="9666"/>
                </a:lnTo>
                <a:lnTo>
                  <a:pt x="9666" y="644069"/>
                </a:lnTo>
              </a:path>
            </a:pathLst>
          </a:custGeom>
          <a:solidFill>
            <a:srgbClr val="FFCC99"/>
          </a:solidFill>
          <a:ln w="25400" cap="flat" cmpd="sng">
            <a:solidFill>
              <a:srgbClr val="000000"/>
            </a:solidFill>
            <a:round/>
            <a:headEnd/>
            <a:tailEnd/>
          </a:ln>
        </p:spPr>
        <p:txBody>
          <a:bodyPr anchor="ctr"/>
          <a:lstStyle/>
          <a:p>
            <a:endParaRPr lang="en-IN"/>
          </a:p>
        </p:txBody>
      </p:sp>
      <p:sp>
        <p:nvSpPr>
          <p:cNvPr id="6156" name="Freeform 3"/>
          <p:cNvSpPr>
            <a:spLocks/>
          </p:cNvSpPr>
          <p:nvPr/>
        </p:nvSpPr>
        <p:spPr bwMode="auto">
          <a:xfrm>
            <a:off x="2546350" y="3132138"/>
            <a:ext cx="725488" cy="1206500"/>
          </a:xfrm>
          <a:custGeom>
            <a:avLst/>
            <a:gdLst/>
            <a:ahLst/>
            <a:cxnLst>
              <a:cxn ang="0">
                <a:pos x="0" y="0"/>
              </a:cxn>
              <a:cxn ang="0">
                <a:pos x="724456" y="0"/>
              </a:cxn>
              <a:cxn ang="0">
                <a:pos x="724456" y="1206500"/>
              </a:cxn>
              <a:cxn ang="0">
                <a:pos x="0" y="1206500"/>
              </a:cxn>
              <a:cxn ang="0">
                <a:pos x="0" y="0"/>
              </a:cxn>
            </a:cxnLst>
            <a:rect l="0" t="0" r="r" b="b"/>
            <a:pathLst>
              <a:path w="724456" h="1206500">
                <a:moveTo>
                  <a:pt x="0" y="0"/>
                </a:moveTo>
                <a:lnTo>
                  <a:pt x="724456" y="0"/>
                </a:lnTo>
                <a:lnTo>
                  <a:pt x="724456" y="1206500"/>
                </a:lnTo>
                <a:lnTo>
                  <a:pt x="0" y="1206500"/>
                </a:lnTo>
                <a:lnTo>
                  <a:pt x="0" y="0"/>
                </a:lnTo>
              </a:path>
            </a:pathLst>
          </a:custGeom>
          <a:solidFill>
            <a:srgbClr val="FF99CC"/>
          </a:solidFill>
          <a:ln w="25400" cap="flat" cmpd="sng">
            <a:solidFill>
              <a:srgbClr val="000000"/>
            </a:solidFill>
            <a:round/>
            <a:headEnd/>
            <a:tailEnd/>
          </a:ln>
        </p:spPr>
        <p:txBody>
          <a:bodyPr anchor="ctr"/>
          <a:lstStyle/>
          <a:p>
            <a:endParaRPr lang="en-IN"/>
          </a:p>
        </p:txBody>
      </p:sp>
      <p:sp>
        <p:nvSpPr>
          <p:cNvPr id="6157" name="Freeform 3"/>
          <p:cNvSpPr>
            <a:spLocks/>
          </p:cNvSpPr>
          <p:nvPr/>
        </p:nvSpPr>
        <p:spPr bwMode="auto">
          <a:xfrm>
            <a:off x="5095875" y="3725863"/>
            <a:ext cx="766763" cy="638175"/>
          </a:xfrm>
          <a:custGeom>
            <a:avLst/>
            <a:gdLst/>
            <a:ahLst/>
            <a:cxnLst>
              <a:cxn ang="0">
                <a:pos x="9666" y="628671"/>
              </a:cxn>
              <a:cxn ang="0">
                <a:pos x="756715" y="628671"/>
              </a:cxn>
              <a:cxn ang="0">
                <a:pos x="756715" y="9666"/>
              </a:cxn>
              <a:cxn ang="0">
                <a:pos x="9666" y="9666"/>
              </a:cxn>
              <a:cxn ang="0">
                <a:pos x="9666" y="628671"/>
              </a:cxn>
            </a:cxnLst>
            <a:rect l="0" t="0" r="r" b="b"/>
            <a:pathLst>
              <a:path w="766382" h="638337">
                <a:moveTo>
                  <a:pt x="9666" y="628671"/>
                </a:moveTo>
                <a:lnTo>
                  <a:pt x="756715" y="628671"/>
                </a:lnTo>
                <a:lnTo>
                  <a:pt x="756715" y="9666"/>
                </a:lnTo>
                <a:lnTo>
                  <a:pt x="9666" y="9666"/>
                </a:lnTo>
                <a:lnTo>
                  <a:pt x="9666" y="628671"/>
                </a:lnTo>
              </a:path>
            </a:pathLst>
          </a:custGeom>
          <a:solidFill>
            <a:srgbClr val="FF99CC"/>
          </a:solidFill>
          <a:ln w="25400" cap="flat" cmpd="sng">
            <a:solidFill>
              <a:srgbClr val="000000"/>
            </a:solidFill>
            <a:round/>
            <a:headEnd/>
            <a:tailEnd/>
          </a:ln>
        </p:spPr>
        <p:txBody>
          <a:bodyPr anchor="ctr"/>
          <a:lstStyle/>
          <a:p>
            <a:endParaRPr lang="en-IN"/>
          </a:p>
        </p:txBody>
      </p:sp>
      <p:sp>
        <p:nvSpPr>
          <p:cNvPr id="6158" name="Freeform 3"/>
          <p:cNvSpPr>
            <a:spLocks/>
          </p:cNvSpPr>
          <p:nvPr/>
        </p:nvSpPr>
        <p:spPr bwMode="auto">
          <a:xfrm>
            <a:off x="7685088" y="1925638"/>
            <a:ext cx="725487" cy="2413000"/>
          </a:xfrm>
          <a:custGeom>
            <a:avLst/>
            <a:gdLst/>
            <a:ahLst/>
            <a:cxnLst>
              <a:cxn ang="0">
                <a:pos x="0" y="0"/>
              </a:cxn>
              <a:cxn ang="0">
                <a:pos x="724457" y="0"/>
              </a:cxn>
              <a:cxn ang="0">
                <a:pos x="724457" y="2413000"/>
              </a:cxn>
              <a:cxn ang="0">
                <a:pos x="0" y="2413000"/>
              </a:cxn>
              <a:cxn ang="0">
                <a:pos x="0" y="0"/>
              </a:cxn>
            </a:cxnLst>
            <a:rect l="0" t="0" r="r" b="b"/>
            <a:pathLst>
              <a:path w="724456" h="2413000">
                <a:moveTo>
                  <a:pt x="0" y="0"/>
                </a:moveTo>
                <a:lnTo>
                  <a:pt x="724457" y="0"/>
                </a:lnTo>
                <a:lnTo>
                  <a:pt x="724457" y="2413000"/>
                </a:lnTo>
                <a:lnTo>
                  <a:pt x="0" y="2413000"/>
                </a:lnTo>
                <a:lnTo>
                  <a:pt x="0" y="0"/>
                </a:lnTo>
              </a:path>
            </a:pathLst>
          </a:custGeom>
          <a:solidFill>
            <a:srgbClr val="FF99CC"/>
          </a:solidFill>
          <a:ln w="25400" cap="flat" cmpd="sng">
            <a:solidFill>
              <a:srgbClr val="000000"/>
            </a:solidFill>
            <a:round/>
            <a:headEnd/>
            <a:tailEnd/>
          </a:ln>
        </p:spPr>
        <p:txBody>
          <a:bodyPr anchor="ctr"/>
          <a:lstStyle/>
          <a:p>
            <a:endParaRPr lang="en-IN"/>
          </a:p>
        </p:txBody>
      </p:sp>
      <p:sp>
        <p:nvSpPr>
          <p:cNvPr id="6159" name="Freeform 3"/>
          <p:cNvSpPr>
            <a:spLocks/>
          </p:cNvSpPr>
          <p:nvPr/>
        </p:nvSpPr>
        <p:spPr bwMode="auto">
          <a:xfrm>
            <a:off x="1246188" y="1792288"/>
            <a:ext cx="39687" cy="2555875"/>
          </a:xfrm>
          <a:custGeom>
            <a:avLst/>
            <a:gdLst/>
            <a:ahLst/>
            <a:cxnLst>
              <a:cxn ang="0">
                <a:pos x="9666" y="9666"/>
              </a:cxn>
              <a:cxn ang="0">
                <a:pos x="9666" y="2545738"/>
              </a:cxn>
            </a:cxnLst>
            <a:rect l="0" t="0" r="r" b="b"/>
            <a:pathLst>
              <a:path w="38665" h="2555404">
                <a:moveTo>
                  <a:pt x="9666" y="9666"/>
                </a:moveTo>
                <a:lnTo>
                  <a:pt x="9666" y="2545738"/>
                </a:lnTo>
              </a:path>
            </a:pathLst>
          </a:custGeom>
          <a:noFill/>
          <a:ln w="25400" cap="flat" cmpd="sng">
            <a:solidFill>
              <a:srgbClr val="000000"/>
            </a:solidFill>
            <a:round/>
            <a:headEnd/>
            <a:tailEnd/>
          </a:ln>
        </p:spPr>
        <p:txBody>
          <a:bodyPr anchor="ctr"/>
          <a:lstStyle/>
          <a:p>
            <a:endParaRPr lang="en-IN"/>
          </a:p>
        </p:txBody>
      </p:sp>
      <p:sp>
        <p:nvSpPr>
          <p:cNvPr id="6160" name="Freeform 3"/>
          <p:cNvSpPr>
            <a:spLocks/>
          </p:cNvSpPr>
          <p:nvPr/>
        </p:nvSpPr>
        <p:spPr bwMode="auto">
          <a:xfrm>
            <a:off x="1177925" y="4344988"/>
            <a:ext cx="65088" cy="38100"/>
          </a:xfrm>
          <a:custGeom>
            <a:avLst/>
            <a:gdLst/>
            <a:ahLst/>
            <a:cxnLst>
              <a:cxn ang="0">
                <a:pos x="9666" y="9666"/>
              </a:cxn>
              <a:cxn ang="0">
                <a:pos x="54850" y="9666"/>
              </a:cxn>
            </a:cxnLst>
            <a:rect l="0" t="0" r="r" b="b"/>
            <a:pathLst>
              <a:path w="64517" h="38665">
                <a:moveTo>
                  <a:pt x="9666" y="9666"/>
                </a:moveTo>
                <a:lnTo>
                  <a:pt x="54850" y="9666"/>
                </a:lnTo>
              </a:path>
            </a:pathLst>
          </a:custGeom>
          <a:noFill/>
          <a:ln w="25400" cap="flat" cmpd="sng">
            <a:solidFill>
              <a:srgbClr val="000000"/>
            </a:solidFill>
            <a:round/>
            <a:headEnd/>
            <a:tailEnd/>
          </a:ln>
        </p:spPr>
        <p:txBody>
          <a:bodyPr anchor="ctr"/>
          <a:lstStyle/>
          <a:p>
            <a:endParaRPr lang="en-IN"/>
          </a:p>
        </p:txBody>
      </p:sp>
      <p:sp>
        <p:nvSpPr>
          <p:cNvPr id="6161" name="Freeform 3"/>
          <p:cNvSpPr>
            <a:spLocks/>
          </p:cNvSpPr>
          <p:nvPr/>
        </p:nvSpPr>
        <p:spPr bwMode="auto">
          <a:xfrm>
            <a:off x="1177925" y="3927475"/>
            <a:ext cx="65088" cy="38100"/>
          </a:xfrm>
          <a:custGeom>
            <a:avLst/>
            <a:gdLst/>
            <a:ahLst/>
            <a:cxnLst>
              <a:cxn ang="0">
                <a:pos x="9666" y="9666"/>
              </a:cxn>
              <a:cxn ang="0">
                <a:pos x="54850" y="9666"/>
              </a:cxn>
            </a:cxnLst>
            <a:rect l="0" t="0" r="r" b="b"/>
            <a:pathLst>
              <a:path w="64517" h="38665">
                <a:moveTo>
                  <a:pt x="9666" y="9666"/>
                </a:moveTo>
                <a:lnTo>
                  <a:pt x="54850" y="9666"/>
                </a:lnTo>
              </a:path>
            </a:pathLst>
          </a:custGeom>
          <a:noFill/>
          <a:ln w="25400" cap="flat" cmpd="sng">
            <a:solidFill>
              <a:srgbClr val="000000"/>
            </a:solidFill>
            <a:round/>
            <a:headEnd/>
            <a:tailEnd/>
          </a:ln>
        </p:spPr>
        <p:txBody>
          <a:bodyPr anchor="ctr"/>
          <a:lstStyle/>
          <a:p>
            <a:endParaRPr lang="en-IN"/>
          </a:p>
        </p:txBody>
      </p:sp>
      <p:sp>
        <p:nvSpPr>
          <p:cNvPr id="6162" name="Freeform 3"/>
          <p:cNvSpPr>
            <a:spLocks/>
          </p:cNvSpPr>
          <p:nvPr/>
        </p:nvSpPr>
        <p:spPr bwMode="auto">
          <a:xfrm>
            <a:off x="1177925" y="3494088"/>
            <a:ext cx="65088" cy="38100"/>
          </a:xfrm>
          <a:custGeom>
            <a:avLst/>
            <a:gdLst/>
            <a:ahLst/>
            <a:cxnLst>
              <a:cxn ang="0">
                <a:pos x="9666" y="9666"/>
              </a:cxn>
              <a:cxn ang="0">
                <a:pos x="54850" y="9666"/>
              </a:cxn>
            </a:cxnLst>
            <a:rect l="0" t="0" r="r" b="b"/>
            <a:pathLst>
              <a:path w="64517" h="38665">
                <a:moveTo>
                  <a:pt x="9666" y="9666"/>
                </a:moveTo>
                <a:lnTo>
                  <a:pt x="54850" y="9666"/>
                </a:lnTo>
              </a:path>
            </a:pathLst>
          </a:custGeom>
          <a:noFill/>
          <a:ln w="25400" cap="flat" cmpd="sng">
            <a:solidFill>
              <a:srgbClr val="000000"/>
            </a:solidFill>
            <a:round/>
            <a:headEnd/>
            <a:tailEnd/>
          </a:ln>
        </p:spPr>
        <p:txBody>
          <a:bodyPr anchor="ctr"/>
          <a:lstStyle/>
          <a:p>
            <a:endParaRPr lang="en-IN"/>
          </a:p>
        </p:txBody>
      </p:sp>
      <p:sp>
        <p:nvSpPr>
          <p:cNvPr id="6163" name="Freeform 3"/>
          <p:cNvSpPr>
            <a:spLocks/>
          </p:cNvSpPr>
          <p:nvPr/>
        </p:nvSpPr>
        <p:spPr bwMode="auto">
          <a:xfrm>
            <a:off x="1177925" y="3076575"/>
            <a:ext cx="65088" cy="38100"/>
          </a:xfrm>
          <a:custGeom>
            <a:avLst/>
            <a:gdLst/>
            <a:ahLst/>
            <a:cxnLst>
              <a:cxn ang="0">
                <a:pos x="9666" y="9666"/>
              </a:cxn>
              <a:cxn ang="0">
                <a:pos x="54850" y="9666"/>
              </a:cxn>
            </a:cxnLst>
            <a:rect l="0" t="0" r="r" b="b"/>
            <a:pathLst>
              <a:path w="64517" h="38665">
                <a:moveTo>
                  <a:pt x="9666" y="9666"/>
                </a:moveTo>
                <a:lnTo>
                  <a:pt x="54850" y="9666"/>
                </a:lnTo>
              </a:path>
            </a:pathLst>
          </a:custGeom>
          <a:noFill/>
          <a:ln w="25400" cap="flat" cmpd="sng">
            <a:solidFill>
              <a:srgbClr val="000000"/>
            </a:solidFill>
            <a:round/>
            <a:headEnd/>
            <a:tailEnd/>
          </a:ln>
        </p:spPr>
        <p:txBody>
          <a:bodyPr anchor="ctr"/>
          <a:lstStyle/>
          <a:p>
            <a:endParaRPr lang="en-IN"/>
          </a:p>
        </p:txBody>
      </p:sp>
      <p:sp>
        <p:nvSpPr>
          <p:cNvPr id="6164" name="Freeform 3"/>
          <p:cNvSpPr>
            <a:spLocks/>
          </p:cNvSpPr>
          <p:nvPr/>
        </p:nvSpPr>
        <p:spPr bwMode="auto">
          <a:xfrm>
            <a:off x="1177925" y="2643188"/>
            <a:ext cx="65088" cy="38100"/>
          </a:xfrm>
          <a:custGeom>
            <a:avLst/>
            <a:gdLst/>
            <a:ahLst/>
            <a:cxnLst>
              <a:cxn ang="0">
                <a:pos x="9666" y="9666"/>
              </a:cxn>
              <a:cxn ang="0">
                <a:pos x="54850" y="9666"/>
              </a:cxn>
            </a:cxnLst>
            <a:rect l="0" t="0" r="r" b="b"/>
            <a:pathLst>
              <a:path w="64517" h="38665">
                <a:moveTo>
                  <a:pt x="9666" y="9666"/>
                </a:moveTo>
                <a:lnTo>
                  <a:pt x="54850" y="9666"/>
                </a:lnTo>
              </a:path>
            </a:pathLst>
          </a:custGeom>
          <a:noFill/>
          <a:ln w="25400" cap="flat" cmpd="sng">
            <a:solidFill>
              <a:srgbClr val="000000"/>
            </a:solidFill>
            <a:round/>
            <a:headEnd/>
            <a:tailEnd/>
          </a:ln>
        </p:spPr>
        <p:txBody>
          <a:bodyPr anchor="ctr"/>
          <a:lstStyle/>
          <a:p>
            <a:endParaRPr lang="en-IN"/>
          </a:p>
        </p:txBody>
      </p:sp>
      <p:sp>
        <p:nvSpPr>
          <p:cNvPr id="6165" name="Freeform 3"/>
          <p:cNvSpPr>
            <a:spLocks/>
          </p:cNvSpPr>
          <p:nvPr/>
        </p:nvSpPr>
        <p:spPr bwMode="auto">
          <a:xfrm>
            <a:off x="1177925" y="2225675"/>
            <a:ext cx="65088" cy="38100"/>
          </a:xfrm>
          <a:custGeom>
            <a:avLst/>
            <a:gdLst/>
            <a:ahLst/>
            <a:cxnLst>
              <a:cxn ang="0">
                <a:pos x="9666" y="9666"/>
              </a:cxn>
              <a:cxn ang="0">
                <a:pos x="54850" y="9666"/>
              </a:cxn>
            </a:cxnLst>
            <a:rect l="0" t="0" r="r" b="b"/>
            <a:pathLst>
              <a:path w="64517" h="38665">
                <a:moveTo>
                  <a:pt x="9666" y="9666"/>
                </a:moveTo>
                <a:lnTo>
                  <a:pt x="54850" y="9666"/>
                </a:lnTo>
              </a:path>
            </a:pathLst>
          </a:custGeom>
          <a:noFill/>
          <a:ln w="25400" cap="flat" cmpd="sng">
            <a:solidFill>
              <a:srgbClr val="000000"/>
            </a:solidFill>
            <a:round/>
            <a:headEnd/>
            <a:tailEnd/>
          </a:ln>
        </p:spPr>
        <p:txBody>
          <a:bodyPr anchor="ctr"/>
          <a:lstStyle/>
          <a:p>
            <a:endParaRPr lang="en-IN"/>
          </a:p>
        </p:txBody>
      </p:sp>
      <p:sp>
        <p:nvSpPr>
          <p:cNvPr id="6166" name="Freeform 3"/>
          <p:cNvSpPr>
            <a:spLocks/>
          </p:cNvSpPr>
          <p:nvPr/>
        </p:nvSpPr>
        <p:spPr bwMode="auto">
          <a:xfrm>
            <a:off x="1177925" y="1792288"/>
            <a:ext cx="65088" cy="39687"/>
          </a:xfrm>
          <a:custGeom>
            <a:avLst/>
            <a:gdLst/>
            <a:ahLst/>
            <a:cxnLst>
              <a:cxn ang="0">
                <a:pos x="9666" y="9666"/>
              </a:cxn>
              <a:cxn ang="0">
                <a:pos x="54850" y="9666"/>
              </a:cxn>
            </a:cxnLst>
            <a:rect l="0" t="0" r="r" b="b"/>
            <a:pathLst>
              <a:path w="64517" h="38665">
                <a:moveTo>
                  <a:pt x="9666" y="9666"/>
                </a:moveTo>
                <a:lnTo>
                  <a:pt x="54850" y="9666"/>
                </a:lnTo>
              </a:path>
            </a:pathLst>
          </a:custGeom>
          <a:noFill/>
          <a:ln w="25400" cap="flat" cmpd="sng">
            <a:solidFill>
              <a:srgbClr val="000000"/>
            </a:solidFill>
            <a:round/>
            <a:headEnd/>
            <a:tailEnd/>
          </a:ln>
        </p:spPr>
        <p:txBody>
          <a:bodyPr anchor="ctr"/>
          <a:lstStyle/>
          <a:p>
            <a:endParaRPr lang="en-IN"/>
          </a:p>
        </p:txBody>
      </p:sp>
      <p:sp>
        <p:nvSpPr>
          <p:cNvPr id="6167" name="Freeform 3"/>
          <p:cNvSpPr>
            <a:spLocks/>
          </p:cNvSpPr>
          <p:nvPr/>
        </p:nvSpPr>
        <p:spPr bwMode="auto">
          <a:xfrm>
            <a:off x="1246188" y="4344988"/>
            <a:ext cx="7589837" cy="19050"/>
          </a:xfrm>
          <a:custGeom>
            <a:avLst/>
            <a:gdLst/>
            <a:ahLst/>
            <a:cxnLst>
              <a:cxn ang="0">
                <a:pos x="9666" y="9666"/>
              </a:cxn>
              <a:cxn ang="0">
                <a:pos x="7579865" y="9666"/>
              </a:cxn>
            </a:cxnLst>
            <a:rect l="0" t="0" r="r" b="b"/>
            <a:pathLst>
              <a:path w="7589532" h="19332">
                <a:moveTo>
                  <a:pt x="9666" y="9666"/>
                </a:moveTo>
                <a:lnTo>
                  <a:pt x="7579865" y="9666"/>
                </a:lnTo>
              </a:path>
            </a:pathLst>
          </a:custGeom>
          <a:noFill/>
          <a:ln w="25400" cap="flat" cmpd="sng">
            <a:solidFill>
              <a:srgbClr val="000000"/>
            </a:solidFill>
            <a:round/>
            <a:headEnd/>
            <a:tailEnd/>
          </a:ln>
        </p:spPr>
        <p:txBody>
          <a:bodyPr anchor="ctr"/>
          <a:lstStyle/>
          <a:p>
            <a:endParaRPr lang="en-IN"/>
          </a:p>
        </p:txBody>
      </p:sp>
      <p:sp>
        <p:nvSpPr>
          <p:cNvPr id="6168" name="Freeform 3"/>
          <p:cNvSpPr>
            <a:spLocks/>
          </p:cNvSpPr>
          <p:nvPr/>
        </p:nvSpPr>
        <p:spPr bwMode="auto">
          <a:xfrm>
            <a:off x="1246188" y="4359275"/>
            <a:ext cx="39687" cy="50800"/>
          </a:xfrm>
          <a:custGeom>
            <a:avLst/>
            <a:gdLst/>
            <a:ahLst/>
            <a:cxnLst>
              <a:cxn ang="0">
                <a:pos x="9666" y="40463"/>
              </a:cxn>
              <a:cxn ang="0">
                <a:pos x="9666" y="9666"/>
              </a:cxn>
            </a:cxnLst>
            <a:rect l="0" t="0" r="r" b="b"/>
            <a:pathLst>
              <a:path w="38665" h="50129">
                <a:moveTo>
                  <a:pt x="9666" y="40463"/>
                </a:moveTo>
                <a:lnTo>
                  <a:pt x="9666" y="9666"/>
                </a:lnTo>
              </a:path>
            </a:pathLst>
          </a:custGeom>
          <a:noFill/>
          <a:ln w="25400" cap="flat" cmpd="sng">
            <a:solidFill>
              <a:srgbClr val="000000"/>
            </a:solidFill>
            <a:round/>
            <a:headEnd/>
            <a:tailEnd/>
          </a:ln>
        </p:spPr>
        <p:txBody>
          <a:bodyPr anchor="ctr"/>
          <a:lstStyle/>
          <a:p>
            <a:endParaRPr lang="en-IN"/>
          </a:p>
        </p:txBody>
      </p:sp>
      <p:sp>
        <p:nvSpPr>
          <p:cNvPr id="6169" name="Freeform 3"/>
          <p:cNvSpPr>
            <a:spLocks/>
          </p:cNvSpPr>
          <p:nvPr/>
        </p:nvSpPr>
        <p:spPr bwMode="auto">
          <a:xfrm>
            <a:off x="3805238" y="4359275"/>
            <a:ext cx="38100" cy="50800"/>
          </a:xfrm>
          <a:custGeom>
            <a:avLst/>
            <a:gdLst/>
            <a:ahLst/>
            <a:cxnLst>
              <a:cxn ang="0">
                <a:pos x="9666" y="40463"/>
              </a:cxn>
              <a:cxn ang="0">
                <a:pos x="9666" y="9666"/>
              </a:cxn>
            </a:cxnLst>
            <a:rect l="0" t="0" r="r" b="b"/>
            <a:pathLst>
              <a:path w="38665" h="50129">
                <a:moveTo>
                  <a:pt x="9666" y="40463"/>
                </a:moveTo>
                <a:lnTo>
                  <a:pt x="9666" y="9666"/>
                </a:lnTo>
              </a:path>
            </a:pathLst>
          </a:custGeom>
          <a:noFill/>
          <a:ln w="25400" cap="flat" cmpd="sng">
            <a:solidFill>
              <a:srgbClr val="000000"/>
            </a:solidFill>
            <a:round/>
            <a:headEnd/>
            <a:tailEnd/>
          </a:ln>
        </p:spPr>
        <p:txBody>
          <a:bodyPr anchor="ctr"/>
          <a:lstStyle/>
          <a:p>
            <a:endParaRPr lang="en-IN"/>
          </a:p>
        </p:txBody>
      </p:sp>
      <p:sp>
        <p:nvSpPr>
          <p:cNvPr id="6170" name="Freeform 3"/>
          <p:cNvSpPr>
            <a:spLocks/>
          </p:cNvSpPr>
          <p:nvPr/>
        </p:nvSpPr>
        <p:spPr bwMode="auto">
          <a:xfrm>
            <a:off x="6386513" y="4359275"/>
            <a:ext cx="38100" cy="50800"/>
          </a:xfrm>
          <a:custGeom>
            <a:avLst/>
            <a:gdLst/>
            <a:ahLst/>
            <a:cxnLst>
              <a:cxn ang="0">
                <a:pos x="9666" y="40463"/>
              </a:cxn>
              <a:cxn ang="0">
                <a:pos x="9666" y="9666"/>
              </a:cxn>
            </a:cxnLst>
            <a:rect l="0" t="0" r="r" b="b"/>
            <a:pathLst>
              <a:path w="38665" h="50129">
                <a:moveTo>
                  <a:pt x="9666" y="40463"/>
                </a:moveTo>
                <a:lnTo>
                  <a:pt x="9666" y="9666"/>
                </a:lnTo>
              </a:path>
            </a:pathLst>
          </a:custGeom>
          <a:noFill/>
          <a:ln w="25400" cap="flat" cmpd="sng">
            <a:solidFill>
              <a:srgbClr val="000000"/>
            </a:solidFill>
            <a:round/>
            <a:headEnd/>
            <a:tailEnd/>
          </a:ln>
        </p:spPr>
        <p:txBody>
          <a:bodyPr anchor="ctr"/>
          <a:lstStyle/>
          <a:p>
            <a:endParaRPr lang="en-IN"/>
          </a:p>
        </p:txBody>
      </p:sp>
      <p:sp>
        <p:nvSpPr>
          <p:cNvPr id="6171" name="Freeform 3"/>
          <p:cNvSpPr>
            <a:spLocks/>
          </p:cNvSpPr>
          <p:nvPr/>
        </p:nvSpPr>
        <p:spPr bwMode="auto">
          <a:xfrm>
            <a:off x="4165600" y="1795463"/>
            <a:ext cx="2151063" cy="695325"/>
          </a:xfrm>
          <a:custGeom>
            <a:avLst/>
            <a:gdLst/>
            <a:ahLst/>
            <a:cxnLst>
              <a:cxn ang="0">
                <a:pos x="0" y="695995"/>
              </a:cxn>
              <a:cxn ang="0">
                <a:pos x="2150025" y="695995"/>
              </a:cxn>
              <a:cxn ang="0">
                <a:pos x="2150025" y="0"/>
              </a:cxn>
              <a:cxn ang="0">
                <a:pos x="0" y="0"/>
              </a:cxn>
              <a:cxn ang="0">
                <a:pos x="0" y="695995"/>
              </a:cxn>
            </a:cxnLst>
            <a:rect l="0" t="0" r="r" b="b"/>
            <a:pathLst>
              <a:path w="2150025" h="695995">
                <a:moveTo>
                  <a:pt x="0" y="695995"/>
                </a:moveTo>
                <a:lnTo>
                  <a:pt x="2150025" y="695995"/>
                </a:lnTo>
                <a:lnTo>
                  <a:pt x="2150025" y="0"/>
                </a:lnTo>
                <a:lnTo>
                  <a:pt x="0" y="0"/>
                </a:lnTo>
                <a:lnTo>
                  <a:pt x="0" y="695995"/>
                </a:lnTo>
              </a:path>
            </a:pathLst>
          </a:custGeom>
          <a:solidFill>
            <a:srgbClr val="CCFFCC"/>
          </a:solidFill>
          <a:ln w="12700" cap="flat" cmpd="sng">
            <a:solidFill>
              <a:srgbClr val="000000">
                <a:alpha val="0"/>
              </a:srgbClr>
            </a:solidFill>
            <a:round/>
            <a:headEnd/>
            <a:tailEnd/>
          </a:ln>
        </p:spPr>
        <p:txBody>
          <a:bodyPr anchor="ctr"/>
          <a:lstStyle/>
          <a:p>
            <a:endParaRPr lang="en-IN"/>
          </a:p>
        </p:txBody>
      </p:sp>
      <p:sp>
        <p:nvSpPr>
          <p:cNvPr id="6172" name="Freeform 3"/>
          <p:cNvSpPr>
            <a:spLocks/>
          </p:cNvSpPr>
          <p:nvPr/>
        </p:nvSpPr>
        <p:spPr bwMode="auto">
          <a:xfrm>
            <a:off x="4654550" y="1908175"/>
            <a:ext cx="177800" cy="128588"/>
          </a:xfrm>
          <a:custGeom>
            <a:avLst/>
            <a:gdLst/>
            <a:ahLst/>
            <a:cxnLst>
              <a:cxn ang="0">
                <a:pos x="9666" y="117966"/>
              </a:cxn>
              <a:cxn ang="0">
                <a:pos x="167812" y="117966"/>
              </a:cxn>
              <a:cxn ang="0">
                <a:pos x="167812" y="9666"/>
              </a:cxn>
              <a:cxn ang="0">
                <a:pos x="9666" y="9666"/>
              </a:cxn>
              <a:cxn ang="0">
                <a:pos x="9666" y="117966"/>
              </a:cxn>
            </a:cxnLst>
            <a:rect l="0" t="0" r="r" b="b"/>
            <a:pathLst>
              <a:path w="177478" h="127632">
                <a:moveTo>
                  <a:pt x="9666" y="117966"/>
                </a:moveTo>
                <a:lnTo>
                  <a:pt x="167812" y="117966"/>
                </a:lnTo>
                <a:lnTo>
                  <a:pt x="167812" y="9666"/>
                </a:lnTo>
                <a:lnTo>
                  <a:pt x="9666" y="9666"/>
                </a:lnTo>
                <a:lnTo>
                  <a:pt x="9666" y="117966"/>
                </a:lnTo>
              </a:path>
            </a:pathLst>
          </a:custGeom>
          <a:solidFill>
            <a:srgbClr val="FFCC99"/>
          </a:solidFill>
          <a:ln w="25400" cap="flat" cmpd="sng">
            <a:solidFill>
              <a:srgbClr val="000000"/>
            </a:solidFill>
            <a:round/>
            <a:headEnd/>
            <a:tailEnd/>
          </a:ln>
        </p:spPr>
        <p:txBody>
          <a:bodyPr anchor="ctr"/>
          <a:lstStyle/>
          <a:p>
            <a:endParaRPr lang="en-IN"/>
          </a:p>
        </p:txBody>
      </p:sp>
      <p:sp>
        <p:nvSpPr>
          <p:cNvPr id="6173" name="Freeform 3"/>
          <p:cNvSpPr>
            <a:spLocks/>
          </p:cNvSpPr>
          <p:nvPr/>
        </p:nvSpPr>
        <p:spPr bwMode="auto">
          <a:xfrm>
            <a:off x="4654550" y="2249488"/>
            <a:ext cx="177800" cy="127000"/>
          </a:xfrm>
          <a:custGeom>
            <a:avLst/>
            <a:gdLst/>
            <a:ahLst/>
            <a:cxnLst>
              <a:cxn ang="0">
                <a:pos x="9666" y="117966"/>
              </a:cxn>
              <a:cxn ang="0">
                <a:pos x="167812" y="117966"/>
              </a:cxn>
              <a:cxn ang="0">
                <a:pos x="167812" y="9666"/>
              </a:cxn>
              <a:cxn ang="0">
                <a:pos x="9666" y="9666"/>
              </a:cxn>
              <a:cxn ang="0">
                <a:pos x="9666" y="117966"/>
              </a:cxn>
            </a:cxnLst>
            <a:rect l="0" t="0" r="r" b="b"/>
            <a:pathLst>
              <a:path w="177478" h="127632">
                <a:moveTo>
                  <a:pt x="9666" y="117966"/>
                </a:moveTo>
                <a:lnTo>
                  <a:pt x="167812" y="117966"/>
                </a:lnTo>
                <a:lnTo>
                  <a:pt x="167812" y="9666"/>
                </a:lnTo>
                <a:lnTo>
                  <a:pt x="9666" y="9666"/>
                </a:lnTo>
                <a:lnTo>
                  <a:pt x="9666" y="117966"/>
                </a:lnTo>
              </a:path>
            </a:pathLst>
          </a:custGeom>
          <a:solidFill>
            <a:srgbClr val="FF99CC"/>
          </a:solidFill>
          <a:ln w="25400" cap="flat" cmpd="sng">
            <a:solidFill>
              <a:srgbClr val="000000"/>
            </a:solidFill>
            <a:round/>
            <a:headEnd/>
            <a:tailEnd/>
          </a:ln>
        </p:spPr>
        <p:txBody>
          <a:bodyPr anchor="ctr"/>
          <a:lstStyle/>
          <a:p>
            <a:endParaRPr lang="en-IN"/>
          </a:p>
        </p:txBody>
      </p:sp>
      <p:sp>
        <p:nvSpPr>
          <p:cNvPr id="6174" name="Freeform 3"/>
          <p:cNvSpPr>
            <a:spLocks/>
          </p:cNvSpPr>
          <p:nvPr/>
        </p:nvSpPr>
        <p:spPr bwMode="auto">
          <a:xfrm>
            <a:off x="2760663" y="4729163"/>
            <a:ext cx="25400" cy="1477962"/>
          </a:xfrm>
          <a:custGeom>
            <a:avLst/>
            <a:gdLst/>
            <a:ahLst/>
            <a:cxnLst>
              <a:cxn ang="0">
                <a:pos x="6350" y="6350"/>
              </a:cxn>
              <a:cxn ang="0">
                <a:pos x="6350" y="1471548"/>
              </a:cxn>
            </a:cxnLst>
            <a:rect l="0" t="0" r="r" b="b"/>
            <a:pathLst>
              <a:path w="25400" h="1477899">
                <a:moveTo>
                  <a:pt x="6350" y="6350"/>
                </a:moveTo>
                <a:lnTo>
                  <a:pt x="6350" y="1471548"/>
                </a:lnTo>
              </a:path>
            </a:pathLst>
          </a:custGeom>
          <a:noFill/>
          <a:ln w="12700" cap="flat" cmpd="sng">
            <a:solidFill>
              <a:srgbClr val="000080"/>
            </a:solidFill>
            <a:round/>
            <a:headEnd/>
            <a:tailEnd/>
          </a:ln>
        </p:spPr>
        <p:txBody>
          <a:bodyPr anchor="ctr"/>
          <a:lstStyle/>
          <a:p>
            <a:endParaRPr lang="en-IN"/>
          </a:p>
        </p:txBody>
      </p:sp>
      <p:sp>
        <p:nvSpPr>
          <p:cNvPr id="6175" name="Freeform 3"/>
          <p:cNvSpPr>
            <a:spLocks/>
          </p:cNvSpPr>
          <p:nvPr/>
        </p:nvSpPr>
        <p:spPr bwMode="auto">
          <a:xfrm>
            <a:off x="4670425" y="4729163"/>
            <a:ext cx="25400" cy="1477962"/>
          </a:xfrm>
          <a:custGeom>
            <a:avLst/>
            <a:gdLst/>
            <a:ahLst/>
            <a:cxnLst>
              <a:cxn ang="0">
                <a:pos x="6350" y="6350"/>
              </a:cxn>
              <a:cxn ang="0">
                <a:pos x="6350" y="1471548"/>
              </a:cxn>
            </a:cxnLst>
            <a:rect l="0" t="0" r="r" b="b"/>
            <a:pathLst>
              <a:path w="25400" h="1477899">
                <a:moveTo>
                  <a:pt x="6350" y="6350"/>
                </a:moveTo>
                <a:lnTo>
                  <a:pt x="6350" y="1471548"/>
                </a:lnTo>
              </a:path>
            </a:pathLst>
          </a:custGeom>
          <a:noFill/>
          <a:ln w="12700" cap="flat" cmpd="sng">
            <a:solidFill>
              <a:srgbClr val="000080"/>
            </a:solidFill>
            <a:round/>
            <a:headEnd/>
            <a:tailEnd/>
          </a:ln>
        </p:spPr>
        <p:txBody>
          <a:bodyPr anchor="ctr"/>
          <a:lstStyle/>
          <a:p>
            <a:endParaRPr lang="en-IN"/>
          </a:p>
        </p:txBody>
      </p:sp>
      <p:sp>
        <p:nvSpPr>
          <p:cNvPr id="6176" name="Freeform 3"/>
          <p:cNvSpPr>
            <a:spLocks/>
          </p:cNvSpPr>
          <p:nvPr/>
        </p:nvSpPr>
        <p:spPr bwMode="auto">
          <a:xfrm>
            <a:off x="6572250" y="4729163"/>
            <a:ext cx="25400" cy="1477962"/>
          </a:xfrm>
          <a:custGeom>
            <a:avLst/>
            <a:gdLst/>
            <a:ahLst/>
            <a:cxnLst>
              <a:cxn ang="0">
                <a:pos x="6350" y="6350"/>
              </a:cxn>
              <a:cxn ang="0">
                <a:pos x="6350" y="1471548"/>
              </a:cxn>
            </a:cxnLst>
            <a:rect l="0" t="0" r="r" b="b"/>
            <a:pathLst>
              <a:path w="25400" h="1477899">
                <a:moveTo>
                  <a:pt x="6350" y="6350"/>
                </a:moveTo>
                <a:lnTo>
                  <a:pt x="6350" y="1471548"/>
                </a:lnTo>
              </a:path>
            </a:pathLst>
          </a:custGeom>
          <a:noFill/>
          <a:ln w="12700" cap="flat" cmpd="sng">
            <a:solidFill>
              <a:srgbClr val="000080"/>
            </a:solidFill>
            <a:round/>
            <a:headEnd/>
            <a:tailEnd/>
          </a:ln>
        </p:spPr>
        <p:txBody>
          <a:bodyPr anchor="ctr"/>
          <a:lstStyle/>
          <a:p>
            <a:endParaRPr lang="en-IN"/>
          </a:p>
        </p:txBody>
      </p:sp>
      <p:sp>
        <p:nvSpPr>
          <p:cNvPr id="6177" name="Freeform 3"/>
          <p:cNvSpPr>
            <a:spLocks/>
          </p:cNvSpPr>
          <p:nvPr/>
        </p:nvSpPr>
        <p:spPr bwMode="auto">
          <a:xfrm>
            <a:off x="730250" y="5207000"/>
            <a:ext cx="8378825" cy="25400"/>
          </a:xfrm>
          <a:custGeom>
            <a:avLst/>
            <a:gdLst/>
            <a:ahLst/>
            <a:cxnLst>
              <a:cxn ang="0">
                <a:pos x="6350" y="6350"/>
              </a:cxn>
              <a:cxn ang="0">
                <a:pos x="8372475" y="6350"/>
              </a:cxn>
            </a:cxnLst>
            <a:rect l="0" t="0" r="r" b="b"/>
            <a:pathLst>
              <a:path w="8378825" h="25400">
                <a:moveTo>
                  <a:pt x="6350" y="6350"/>
                </a:moveTo>
                <a:lnTo>
                  <a:pt x="8372475" y="6350"/>
                </a:lnTo>
              </a:path>
            </a:pathLst>
          </a:custGeom>
          <a:noFill/>
          <a:ln w="12700" cap="flat" cmpd="sng">
            <a:solidFill>
              <a:srgbClr val="000080"/>
            </a:solidFill>
            <a:round/>
            <a:headEnd/>
            <a:tailEnd/>
          </a:ln>
        </p:spPr>
        <p:txBody>
          <a:bodyPr anchor="ctr"/>
          <a:lstStyle/>
          <a:p>
            <a:endParaRPr lang="en-IN"/>
          </a:p>
        </p:txBody>
      </p:sp>
      <p:sp>
        <p:nvSpPr>
          <p:cNvPr id="6178" name="Freeform 3"/>
          <p:cNvSpPr>
            <a:spLocks/>
          </p:cNvSpPr>
          <p:nvPr/>
        </p:nvSpPr>
        <p:spPr bwMode="auto">
          <a:xfrm>
            <a:off x="730250" y="5837238"/>
            <a:ext cx="8378825" cy="25400"/>
          </a:xfrm>
          <a:custGeom>
            <a:avLst/>
            <a:gdLst/>
            <a:ahLst/>
            <a:cxnLst>
              <a:cxn ang="0">
                <a:pos x="6350" y="6350"/>
              </a:cxn>
              <a:cxn ang="0">
                <a:pos x="8372475" y="6350"/>
              </a:cxn>
            </a:cxnLst>
            <a:rect l="0" t="0" r="r" b="b"/>
            <a:pathLst>
              <a:path w="8378825" h="25400">
                <a:moveTo>
                  <a:pt x="6350" y="6350"/>
                </a:moveTo>
                <a:lnTo>
                  <a:pt x="8372475" y="6350"/>
                </a:lnTo>
              </a:path>
            </a:pathLst>
          </a:custGeom>
          <a:noFill/>
          <a:ln w="12700" cap="flat" cmpd="sng">
            <a:solidFill>
              <a:srgbClr val="000080"/>
            </a:solidFill>
            <a:round/>
            <a:headEnd/>
            <a:tailEnd/>
          </a:ln>
        </p:spPr>
        <p:txBody>
          <a:bodyPr anchor="ctr"/>
          <a:lstStyle/>
          <a:p>
            <a:endParaRPr lang="en-IN"/>
          </a:p>
        </p:txBody>
      </p:sp>
      <p:sp>
        <p:nvSpPr>
          <p:cNvPr id="6179" name="Freeform 3"/>
          <p:cNvSpPr>
            <a:spLocks/>
          </p:cNvSpPr>
          <p:nvPr/>
        </p:nvSpPr>
        <p:spPr bwMode="auto">
          <a:xfrm>
            <a:off x="736600" y="4721225"/>
            <a:ext cx="57150" cy="1493838"/>
          </a:xfrm>
          <a:custGeom>
            <a:avLst/>
            <a:gdLst/>
            <a:ahLst/>
            <a:cxnLst>
              <a:cxn ang="0">
                <a:pos x="14287" y="14287"/>
              </a:cxn>
              <a:cxn ang="0">
                <a:pos x="14287" y="1479486"/>
              </a:cxn>
            </a:cxnLst>
            <a:rect l="0" t="0" r="r" b="b"/>
            <a:pathLst>
              <a:path w="57150" h="1493774">
                <a:moveTo>
                  <a:pt x="14287" y="14287"/>
                </a:moveTo>
                <a:lnTo>
                  <a:pt x="14287" y="1479486"/>
                </a:lnTo>
              </a:path>
            </a:pathLst>
          </a:custGeom>
          <a:noFill/>
          <a:ln w="25400" cap="flat" cmpd="sng">
            <a:solidFill>
              <a:srgbClr val="000080"/>
            </a:solidFill>
            <a:round/>
            <a:headEnd/>
            <a:tailEnd/>
          </a:ln>
        </p:spPr>
        <p:txBody>
          <a:bodyPr anchor="ctr"/>
          <a:lstStyle/>
          <a:p>
            <a:endParaRPr lang="en-IN"/>
          </a:p>
        </p:txBody>
      </p:sp>
      <p:sp>
        <p:nvSpPr>
          <p:cNvPr id="6180" name="Freeform 3"/>
          <p:cNvSpPr>
            <a:spLocks/>
          </p:cNvSpPr>
          <p:nvPr/>
        </p:nvSpPr>
        <p:spPr bwMode="auto">
          <a:xfrm>
            <a:off x="9074150" y="4721225"/>
            <a:ext cx="57150" cy="1493838"/>
          </a:xfrm>
          <a:custGeom>
            <a:avLst/>
            <a:gdLst/>
            <a:ahLst/>
            <a:cxnLst>
              <a:cxn ang="0">
                <a:pos x="14287" y="14287"/>
              </a:cxn>
              <a:cxn ang="0">
                <a:pos x="14287" y="1479486"/>
              </a:cxn>
            </a:cxnLst>
            <a:rect l="0" t="0" r="r" b="b"/>
            <a:pathLst>
              <a:path w="57150" h="1493774">
                <a:moveTo>
                  <a:pt x="14287" y="14287"/>
                </a:moveTo>
                <a:lnTo>
                  <a:pt x="14287" y="1479486"/>
                </a:lnTo>
              </a:path>
            </a:pathLst>
          </a:custGeom>
          <a:noFill/>
          <a:ln w="25400" cap="flat" cmpd="sng">
            <a:solidFill>
              <a:srgbClr val="000080"/>
            </a:solidFill>
            <a:round/>
            <a:headEnd/>
            <a:tailEnd/>
          </a:ln>
        </p:spPr>
        <p:txBody>
          <a:bodyPr anchor="ctr"/>
          <a:lstStyle/>
          <a:p>
            <a:endParaRPr lang="en-IN"/>
          </a:p>
        </p:txBody>
      </p:sp>
      <p:sp>
        <p:nvSpPr>
          <p:cNvPr id="6181" name="Freeform 3"/>
          <p:cNvSpPr>
            <a:spLocks/>
          </p:cNvSpPr>
          <p:nvPr/>
        </p:nvSpPr>
        <p:spPr bwMode="auto">
          <a:xfrm>
            <a:off x="722313" y="4735513"/>
            <a:ext cx="8394700" cy="57150"/>
          </a:xfrm>
          <a:custGeom>
            <a:avLst/>
            <a:gdLst/>
            <a:ahLst/>
            <a:cxnLst>
              <a:cxn ang="0">
                <a:pos x="14287" y="14287"/>
              </a:cxn>
              <a:cxn ang="0">
                <a:pos x="8380412" y="14287"/>
              </a:cxn>
            </a:cxnLst>
            <a:rect l="0" t="0" r="r" b="b"/>
            <a:pathLst>
              <a:path w="8394700" h="57150">
                <a:moveTo>
                  <a:pt x="14287" y="14287"/>
                </a:moveTo>
                <a:lnTo>
                  <a:pt x="8380412" y="14287"/>
                </a:lnTo>
              </a:path>
            </a:pathLst>
          </a:custGeom>
          <a:noFill/>
          <a:ln w="25400" cap="flat" cmpd="sng">
            <a:solidFill>
              <a:srgbClr val="000080"/>
            </a:solidFill>
            <a:round/>
            <a:headEnd/>
            <a:tailEnd/>
          </a:ln>
        </p:spPr>
        <p:txBody>
          <a:bodyPr anchor="ctr"/>
          <a:lstStyle/>
          <a:p>
            <a:endParaRPr lang="en-IN"/>
          </a:p>
        </p:txBody>
      </p:sp>
      <p:sp>
        <p:nvSpPr>
          <p:cNvPr id="6182" name="Freeform 3"/>
          <p:cNvSpPr>
            <a:spLocks/>
          </p:cNvSpPr>
          <p:nvPr/>
        </p:nvSpPr>
        <p:spPr bwMode="auto">
          <a:xfrm>
            <a:off x="722313" y="6172200"/>
            <a:ext cx="8394700" cy="57150"/>
          </a:xfrm>
          <a:custGeom>
            <a:avLst/>
            <a:gdLst/>
            <a:ahLst/>
            <a:cxnLst>
              <a:cxn ang="0">
                <a:pos x="14287" y="14287"/>
              </a:cxn>
              <a:cxn ang="0">
                <a:pos x="8380412" y="14287"/>
              </a:cxn>
            </a:cxnLst>
            <a:rect l="0" t="0" r="r" b="b"/>
            <a:pathLst>
              <a:path w="8394700" h="57150">
                <a:moveTo>
                  <a:pt x="14287" y="14287"/>
                </a:moveTo>
                <a:lnTo>
                  <a:pt x="8380412" y="14287"/>
                </a:lnTo>
              </a:path>
            </a:pathLst>
          </a:custGeom>
          <a:noFill/>
          <a:ln w="25400" cap="flat" cmpd="sng">
            <a:solidFill>
              <a:srgbClr val="000080"/>
            </a:solidFill>
            <a:round/>
            <a:headEnd/>
            <a:tailEnd/>
          </a:ln>
        </p:spPr>
        <p:txBody>
          <a:bodyPr anchor="ctr"/>
          <a:lstStyle/>
          <a:p>
            <a:endParaRPr lang="en-IN"/>
          </a:p>
        </p:txBody>
      </p:sp>
      <p:sp>
        <p:nvSpPr>
          <p:cNvPr id="6183" name="Freeform 3"/>
          <p:cNvSpPr>
            <a:spLocks/>
          </p:cNvSpPr>
          <p:nvPr/>
        </p:nvSpPr>
        <p:spPr bwMode="auto">
          <a:xfrm>
            <a:off x="271463" y="5214938"/>
            <a:ext cx="488950" cy="473075"/>
          </a:xfrm>
          <a:custGeom>
            <a:avLst/>
            <a:gdLst/>
            <a:ahLst/>
            <a:cxnLst>
              <a:cxn ang="0">
                <a:pos x="6350" y="466725"/>
              </a:cxn>
              <a:cxn ang="0">
                <a:pos x="482600" y="466725"/>
              </a:cxn>
              <a:cxn ang="0">
                <a:pos x="482600" y="6350"/>
              </a:cxn>
              <a:cxn ang="0">
                <a:pos x="6350" y="6350"/>
              </a:cxn>
              <a:cxn ang="0">
                <a:pos x="6350" y="466725"/>
              </a:cxn>
            </a:cxnLst>
            <a:rect l="0" t="0" r="r" b="b"/>
            <a:pathLst>
              <a:path w="488950" h="473075">
                <a:moveTo>
                  <a:pt x="6350" y="466725"/>
                </a:moveTo>
                <a:lnTo>
                  <a:pt x="482600" y="466725"/>
                </a:lnTo>
                <a:lnTo>
                  <a:pt x="482600" y="6350"/>
                </a:lnTo>
                <a:lnTo>
                  <a:pt x="6350" y="6350"/>
                </a:lnTo>
                <a:lnTo>
                  <a:pt x="6350" y="466725"/>
                </a:lnTo>
              </a:path>
            </a:pathLst>
          </a:custGeom>
          <a:solidFill>
            <a:srgbClr val="000000">
              <a:alpha val="0"/>
            </a:srgbClr>
          </a:solidFill>
          <a:ln w="12700" cap="flat" cmpd="sng">
            <a:solidFill>
              <a:srgbClr val="000080"/>
            </a:solidFill>
            <a:round/>
            <a:headEnd/>
            <a:tailEnd/>
          </a:ln>
        </p:spPr>
        <p:txBody>
          <a:bodyPr anchor="ctr"/>
          <a:lstStyle/>
          <a:p>
            <a:endParaRPr lang="en-IN"/>
          </a:p>
        </p:txBody>
      </p:sp>
      <p:sp>
        <p:nvSpPr>
          <p:cNvPr id="6184" name="Freeform 3"/>
          <p:cNvSpPr>
            <a:spLocks/>
          </p:cNvSpPr>
          <p:nvPr/>
        </p:nvSpPr>
        <p:spPr bwMode="auto">
          <a:xfrm>
            <a:off x="155575" y="5761038"/>
            <a:ext cx="571500" cy="473075"/>
          </a:xfrm>
          <a:custGeom>
            <a:avLst/>
            <a:gdLst/>
            <a:ahLst/>
            <a:cxnLst>
              <a:cxn ang="0">
                <a:pos x="6350" y="466725"/>
              </a:cxn>
              <a:cxn ang="0">
                <a:pos x="565150" y="466725"/>
              </a:cxn>
              <a:cxn ang="0">
                <a:pos x="565150" y="6350"/>
              </a:cxn>
              <a:cxn ang="0">
                <a:pos x="6350" y="6350"/>
              </a:cxn>
              <a:cxn ang="0">
                <a:pos x="6350" y="466725"/>
              </a:cxn>
            </a:cxnLst>
            <a:rect l="0" t="0" r="r" b="b"/>
            <a:pathLst>
              <a:path w="571500" h="473075">
                <a:moveTo>
                  <a:pt x="6350" y="466725"/>
                </a:moveTo>
                <a:lnTo>
                  <a:pt x="565150" y="466725"/>
                </a:lnTo>
                <a:lnTo>
                  <a:pt x="565150" y="6350"/>
                </a:lnTo>
                <a:lnTo>
                  <a:pt x="6350" y="6350"/>
                </a:lnTo>
                <a:lnTo>
                  <a:pt x="6350" y="466725"/>
                </a:lnTo>
              </a:path>
            </a:pathLst>
          </a:custGeom>
          <a:solidFill>
            <a:srgbClr val="000000">
              <a:alpha val="0"/>
            </a:srgbClr>
          </a:solidFill>
          <a:ln w="12700" cap="flat" cmpd="sng">
            <a:solidFill>
              <a:srgbClr val="000080"/>
            </a:solidFill>
            <a:round/>
            <a:headEnd/>
            <a:tailEnd/>
          </a:ln>
        </p:spPr>
        <p:txBody>
          <a:bodyPr anchor="ctr"/>
          <a:lstStyle/>
          <a:p>
            <a:endParaRPr lang="en-IN"/>
          </a:p>
        </p:txBody>
      </p:sp>
      <p:pic>
        <p:nvPicPr>
          <p:cNvPr id="6185" name="Picture 3"/>
          <p:cNvPicPr>
            <a:picLocks noChangeAspect="1" noChangeArrowheads="1"/>
          </p:cNvPicPr>
          <p:nvPr/>
        </p:nvPicPr>
        <p:blipFill>
          <a:blip r:embed="rId3"/>
          <a:srcRect/>
          <a:stretch>
            <a:fillRect/>
          </a:stretch>
        </p:blipFill>
        <p:spPr bwMode="auto">
          <a:xfrm>
            <a:off x="1244600" y="1790700"/>
            <a:ext cx="7594600" cy="25400"/>
          </a:xfrm>
          <a:prstGeom prst="rect">
            <a:avLst/>
          </a:prstGeom>
          <a:noFill/>
          <a:ln w="9525">
            <a:noFill/>
            <a:miter lim="800000"/>
            <a:headEnd/>
            <a:tailEnd/>
          </a:ln>
        </p:spPr>
      </p:pic>
      <p:pic>
        <p:nvPicPr>
          <p:cNvPr id="6186" name="Picture 3"/>
          <p:cNvPicPr>
            <a:picLocks noChangeAspect="1" noChangeArrowheads="1"/>
          </p:cNvPicPr>
          <p:nvPr/>
        </p:nvPicPr>
        <p:blipFill>
          <a:blip r:embed="rId4"/>
          <a:srcRect/>
          <a:stretch>
            <a:fillRect/>
          </a:stretch>
        </p:blipFill>
        <p:spPr bwMode="auto">
          <a:xfrm>
            <a:off x="0" y="5638800"/>
            <a:ext cx="1536700" cy="1219200"/>
          </a:xfrm>
          <a:prstGeom prst="rect">
            <a:avLst/>
          </a:prstGeom>
          <a:noFill/>
          <a:ln w="9525">
            <a:noFill/>
            <a:miter lim="800000"/>
            <a:headEnd/>
            <a:tailEnd/>
          </a:ln>
        </p:spPr>
      </p:pic>
      <p:sp>
        <p:nvSpPr>
          <p:cNvPr id="6187" name="TextBox 1"/>
          <p:cNvSpPr txBox="1">
            <a:spLocks noChangeArrowheads="1"/>
          </p:cNvSpPr>
          <p:nvPr/>
        </p:nvSpPr>
        <p:spPr bwMode="auto">
          <a:xfrm>
            <a:off x="2286000" y="469900"/>
            <a:ext cx="6400800" cy="363538"/>
          </a:xfrm>
          <a:prstGeom prst="rect">
            <a:avLst/>
          </a:prstGeom>
          <a:noFill/>
          <a:ln w="9525">
            <a:noFill/>
            <a:miter lim="800000"/>
            <a:headEnd/>
            <a:tailEnd/>
          </a:ln>
        </p:spPr>
        <p:txBody>
          <a:bodyPr wrap="none" lIns="0" tIns="0" rIns="0">
            <a:spAutoFit/>
          </a:bodyPr>
          <a:lstStyle/>
          <a:p>
            <a:pPr algn="l">
              <a:lnSpc>
                <a:spcPts val="2500"/>
              </a:lnSpc>
            </a:pPr>
            <a:r>
              <a:rPr lang="en-US" sz="2700" b="1">
                <a:solidFill>
                  <a:srgbClr val="FFFFFF"/>
                </a:solidFill>
                <a:latin typeface="Times New Roman" pitchFamily="18" charset="0"/>
                <a:ea typeface="SimSun" pitchFamily="2" charset="-122"/>
              </a:rPr>
              <a:t>GROWTH</a:t>
            </a:r>
            <a:r>
              <a:rPr lang="en-US" sz="2700">
                <a:latin typeface="Times New Roman" pitchFamily="18" charset="0"/>
                <a:ea typeface="SimSun" pitchFamily="2" charset="-122"/>
              </a:rPr>
              <a:t> </a:t>
            </a:r>
            <a:r>
              <a:rPr lang="en-US" sz="2700" b="1">
                <a:solidFill>
                  <a:srgbClr val="FFFFFF"/>
                </a:solidFill>
                <a:latin typeface="Times New Roman" pitchFamily="18" charset="0"/>
                <a:ea typeface="SimSun" pitchFamily="2" charset="-122"/>
              </a:rPr>
              <a:t>OF</a:t>
            </a:r>
            <a:r>
              <a:rPr lang="en-US" sz="2700">
                <a:latin typeface="Times New Roman" pitchFamily="18" charset="0"/>
                <a:ea typeface="SimSun" pitchFamily="2" charset="-122"/>
              </a:rPr>
              <a:t> </a:t>
            </a:r>
            <a:r>
              <a:rPr lang="en-US" sz="2700" b="1">
                <a:solidFill>
                  <a:srgbClr val="FFFFFF"/>
                </a:solidFill>
                <a:latin typeface="Times New Roman" pitchFamily="18" charset="0"/>
                <a:ea typeface="SimSun" pitchFamily="2" charset="-122"/>
              </a:rPr>
              <a:t>INDIAN</a:t>
            </a:r>
            <a:r>
              <a:rPr lang="en-US" sz="2700">
                <a:latin typeface="Times New Roman" pitchFamily="18" charset="0"/>
                <a:ea typeface="SimSun" pitchFamily="2" charset="-122"/>
              </a:rPr>
              <a:t> </a:t>
            </a:r>
            <a:r>
              <a:rPr lang="en-US" sz="2700" b="1">
                <a:solidFill>
                  <a:srgbClr val="FFFFFF"/>
                </a:solidFill>
                <a:latin typeface="Times New Roman" pitchFamily="18" charset="0"/>
                <a:ea typeface="SimSun" pitchFamily="2" charset="-122"/>
              </a:rPr>
              <a:t>POWER</a:t>
            </a:r>
            <a:r>
              <a:rPr lang="en-US" sz="2700">
                <a:latin typeface="Times New Roman" pitchFamily="18" charset="0"/>
                <a:ea typeface="SimSun" pitchFamily="2" charset="-122"/>
              </a:rPr>
              <a:t> </a:t>
            </a:r>
            <a:r>
              <a:rPr lang="en-US" sz="2700" b="1">
                <a:solidFill>
                  <a:srgbClr val="FFFFFF"/>
                </a:solidFill>
                <a:latin typeface="Times New Roman" pitchFamily="18" charset="0"/>
                <a:ea typeface="SimSun" pitchFamily="2" charset="-122"/>
              </a:rPr>
              <a:t>SYSTEM</a:t>
            </a:r>
          </a:p>
        </p:txBody>
      </p:sp>
      <p:sp>
        <p:nvSpPr>
          <p:cNvPr id="6188" name="TextBox 1"/>
          <p:cNvSpPr txBox="1">
            <a:spLocks noChangeArrowheads="1"/>
          </p:cNvSpPr>
          <p:nvPr/>
        </p:nvSpPr>
        <p:spPr bwMode="auto">
          <a:xfrm>
            <a:off x="1778000" y="2311400"/>
            <a:ext cx="412750" cy="198438"/>
          </a:xfrm>
          <a:prstGeom prst="rect">
            <a:avLst/>
          </a:prstGeom>
          <a:noFill/>
          <a:ln w="9525">
            <a:noFill/>
            <a:miter lim="800000"/>
            <a:headEnd/>
            <a:tailEnd/>
          </a:ln>
        </p:spPr>
        <p:txBody>
          <a:bodyPr wrap="none" lIns="0" tIns="0" rIns="0">
            <a:spAutoFit/>
          </a:bodyPr>
          <a:lstStyle/>
          <a:p>
            <a:pPr algn="l">
              <a:lnSpc>
                <a:spcPts val="1200"/>
              </a:lnSpc>
            </a:pPr>
            <a:r>
              <a:rPr lang="en-US" sz="1300">
                <a:latin typeface="Times New Roman" pitchFamily="18" charset="0"/>
                <a:ea typeface="SimSun" pitchFamily="2" charset="-122"/>
              </a:rPr>
              <a:t>36874</a:t>
            </a:r>
          </a:p>
        </p:txBody>
      </p:sp>
      <p:sp>
        <p:nvSpPr>
          <p:cNvPr id="6189" name="TextBox 1"/>
          <p:cNvSpPr txBox="1">
            <a:spLocks noChangeArrowheads="1"/>
          </p:cNvSpPr>
          <p:nvPr/>
        </p:nvSpPr>
        <p:spPr bwMode="auto">
          <a:xfrm>
            <a:off x="2616200" y="2679700"/>
            <a:ext cx="412750" cy="198438"/>
          </a:xfrm>
          <a:prstGeom prst="rect">
            <a:avLst/>
          </a:prstGeom>
          <a:noFill/>
          <a:ln w="9525">
            <a:noFill/>
            <a:miter lim="800000"/>
            <a:headEnd/>
            <a:tailEnd/>
          </a:ln>
        </p:spPr>
        <p:txBody>
          <a:bodyPr wrap="none" lIns="0" tIns="0" rIns="0">
            <a:spAutoFit/>
          </a:bodyPr>
          <a:lstStyle/>
          <a:p>
            <a:pPr algn="l">
              <a:lnSpc>
                <a:spcPts val="1200"/>
              </a:lnSpc>
            </a:pPr>
            <a:r>
              <a:rPr lang="en-US" sz="1300">
                <a:latin typeface="Times New Roman" pitchFamily="18" charset="0"/>
                <a:ea typeface="SimSun" pitchFamily="2" charset="-122"/>
              </a:rPr>
              <a:t>19858</a:t>
            </a:r>
          </a:p>
        </p:txBody>
      </p:sp>
      <p:sp>
        <p:nvSpPr>
          <p:cNvPr id="6190" name="TextBox 1"/>
          <p:cNvSpPr txBox="1">
            <a:spLocks noChangeArrowheads="1"/>
          </p:cNvSpPr>
          <p:nvPr/>
        </p:nvSpPr>
        <p:spPr bwMode="auto">
          <a:xfrm>
            <a:off x="7772400" y="1752600"/>
            <a:ext cx="412750" cy="198438"/>
          </a:xfrm>
          <a:prstGeom prst="rect">
            <a:avLst/>
          </a:prstGeom>
          <a:noFill/>
          <a:ln w="9525">
            <a:noFill/>
            <a:miter lim="800000"/>
            <a:headEnd/>
            <a:tailEnd/>
          </a:ln>
        </p:spPr>
        <p:txBody>
          <a:bodyPr lIns="0" tIns="0" rIns="0">
            <a:spAutoFit/>
          </a:bodyPr>
          <a:lstStyle/>
          <a:p>
            <a:pPr algn="l">
              <a:lnSpc>
                <a:spcPts val="1200"/>
              </a:lnSpc>
            </a:pPr>
            <a:r>
              <a:rPr lang="en-US" sz="1300">
                <a:latin typeface="Times New Roman" pitchFamily="18" charset="0"/>
                <a:ea typeface="SimSun" pitchFamily="2" charset="-122"/>
              </a:rPr>
              <a:t>42131</a:t>
            </a:r>
          </a:p>
        </p:txBody>
      </p:sp>
      <p:sp>
        <p:nvSpPr>
          <p:cNvPr id="6191" name="TextBox 1"/>
          <p:cNvSpPr txBox="1">
            <a:spLocks noChangeArrowheads="1"/>
          </p:cNvSpPr>
          <p:nvPr/>
        </p:nvSpPr>
        <p:spPr bwMode="auto">
          <a:xfrm>
            <a:off x="381000" y="3467100"/>
            <a:ext cx="628650" cy="1036638"/>
          </a:xfrm>
          <a:prstGeom prst="rect">
            <a:avLst/>
          </a:prstGeom>
          <a:noFill/>
          <a:ln w="9525">
            <a:noFill/>
            <a:miter lim="800000"/>
            <a:headEnd/>
            <a:tailEnd/>
          </a:ln>
        </p:spPr>
        <p:txBody>
          <a:bodyPr wrap="none" lIns="0" tIns="0" rIns="0">
            <a:spAutoFit/>
          </a:bodyPr>
          <a:lstStyle/>
          <a:p>
            <a:pPr algn="l">
              <a:lnSpc>
                <a:spcPts val="1200"/>
              </a:lnSpc>
              <a:tabLst>
                <a:tab pos="546100" algn="l"/>
              </a:tabLst>
            </a:pPr>
            <a:r>
              <a:rPr lang="en-US" sz="1300" b="1">
                <a:latin typeface="Times New Roman" pitchFamily="18" charset="0"/>
                <a:ea typeface="SimSun" pitchFamily="2" charset="-122"/>
              </a:rPr>
              <a:t>20000</a:t>
            </a:r>
          </a:p>
          <a:p>
            <a:pPr algn="l">
              <a:lnSpc>
                <a:spcPts val="1000"/>
              </a:lnSpc>
              <a:tabLst>
                <a:tab pos="546100" algn="l"/>
              </a:tabLst>
            </a:pPr>
            <a:endParaRPr lang="en-US" sz="1800">
              <a:ea typeface="SimSun" pitchFamily="2" charset="-122"/>
            </a:endParaRPr>
          </a:p>
          <a:p>
            <a:pPr algn="l">
              <a:lnSpc>
                <a:spcPts val="1000"/>
              </a:lnSpc>
              <a:tabLst>
                <a:tab pos="546100" algn="l"/>
              </a:tabLst>
            </a:pPr>
            <a:endParaRPr lang="en-US" sz="1800">
              <a:ea typeface="SimSun" pitchFamily="2" charset="-122"/>
            </a:endParaRPr>
          </a:p>
          <a:p>
            <a:pPr algn="l">
              <a:lnSpc>
                <a:spcPts val="1400"/>
              </a:lnSpc>
              <a:tabLst>
                <a:tab pos="546100" algn="l"/>
              </a:tabLst>
            </a:pPr>
            <a:r>
              <a:rPr lang="en-US" sz="1300" b="1">
                <a:latin typeface="Times New Roman" pitchFamily="18" charset="0"/>
                <a:ea typeface="SimSun" pitchFamily="2" charset="-122"/>
              </a:rPr>
              <a:t>10000</a:t>
            </a:r>
          </a:p>
          <a:p>
            <a:pPr algn="l">
              <a:lnSpc>
                <a:spcPts val="1000"/>
              </a:lnSpc>
              <a:tabLst>
                <a:tab pos="546100" algn="l"/>
              </a:tabLst>
            </a:pPr>
            <a:endParaRPr lang="en-US" sz="1800">
              <a:ea typeface="SimSun" pitchFamily="2" charset="-122"/>
            </a:endParaRPr>
          </a:p>
          <a:p>
            <a:pPr algn="l">
              <a:lnSpc>
                <a:spcPts val="1000"/>
              </a:lnSpc>
              <a:tabLst>
                <a:tab pos="546100" algn="l"/>
              </a:tabLst>
            </a:pPr>
            <a:endParaRPr lang="en-US" sz="1800">
              <a:ea typeface="SimSun" pitchFamily="2" charset="-122"/>
            </a:endParaRPr>
          </a:p>
          <a:p>
            <a:pPr algn="l">
              <a:lnSpc>
                <a:spcPts val="1200"/>
              </a:lnSpc>
              <a:tabLst>
                <a:tab pos="546100" algn="l"/>
              </a:tabLst>
            </a:pPr>
            <a:r>
              <a:rPr lang="en-US" sz="1800">
                <a:ea typeface="SimSun" pitchFamily="2" charset="-122"/>
              </a:rPr>
              <a:t>	</a:t>
            </a:r>
            <a:r>
              <a:rPr lang="en-US" sz="1300" b="1">
                <a:latin typeface="Times New Roman" pitchFamily="18" charset="0"/>
                <a:ea typeface="SimSun" pitchFamily="2" charset="-122"/>
              </a:rPr>
              <a:t>0</a:t>
            </a:r>
          </a:p>
        </p:txBody>
      </p:sp>
      <p:sp>
        <p:nvSpPr>
          <p:cNvPr id="6192" name="TextBox 1"/>
          <p:cNvSpPr txBox="1">
            <a:spLocks noChangeArrowheads="1"/>
          </p:cNvSpPr>
          <p:nvPr/>
        </p:nvSpPr>
        <p:spPr bwMode="auto">
          <a:xfrm>
            <a:off x="381000" y="2197100"/>
            <a:ext cx="412750" cy="1036638"/>
          </a:xfrm>
          <a:prstGeom prst="rect">
            <a:avLst/>
          </a:prstGeom>
          <a:noFill/>
          <a:ln w="9525">
            <a:noFill/>
            <a:miter lim="800000"/>
            <a:headEnd/>
            <a:tailEnd/>
          </a:ln>
        </p:spPr>
        <p:txBody>
          <a:bodyPr wrap="none" lIns="0" tIns="0" rIns="0">
            <a:spAutoFit/>
          </a:bodyPr>
          <a:lstStyle/>
          <a:p>
            <a:pPr algn="l">
              <a:lnSpc>
                <a:spcPts val="1200"/>
              </a:lnSpc>
            </a:pPr>
            <a:r>
              <a:rPr lang="en-US" sz="1300" b="1">
                <a:latin typeface="Times New Roman" pitchFamily="18" charset="0"/>
                <a:ea typeface="SimSun" pitchFamily="2" charset="-122"/>
              </a:rPr>
              <a:t>50000</a:t>
            </a:r>
          </a:p>
          <a:p>
            <a:pPr algn="l">
              <a:lnSpc>
                <a:spcPts val="1000"/>
              </a:lnSpc>
            </a:pPr>
            <a:endParaRPr lang="en-US" sz="1800">
              <a:ea typeface="SimSun" pitchFamily="2" charset="-122"/>
            </a:endParaRPr>
          </a:p>
          <a:p>
            <a:pPr algn="l">
              <a:lnSpc>
                <a:spcPts val="1000"/>
              </a:lnSpc>
            </a:pPr>
            <a:endParaRPr lang="en-US" sz="1800">
              <a:ea typeface="SimSun" pitchFamily="2" charset="-122"/>
            </a:endParaRPr>
          </a:p>
          <a:p>
            <a:pPr algn="l">
              <a:lnSpc>
                <a:spcPts val="1200"/>
              </a:lnSpc>
            </a:pPr>
            <a:r>
              <a:rPr lang="en-US" sz="1300" b="1">
                <a:latin typeface="Times New Roman" pitchFamily="18" charset="0"/>
                <a:ea typeface="SimSun" pitchFamily="2" charset="-122"/>
              </a:rPr>
              <a:t>40000</a:t>
            </a:r>
          </a:p>
          <a:p>
            <a:pPr algn="l">
              <a:lnSpc>
                <a:spcPts val="1000"/>
              </a:lnSpc>
            </a:pPr>
            <a:endParaRPr lang="en-US" sz="1800">
              <a:ea typeface="SimSun" pitchFamily="2" charset="-122"/>
            </a:endParaRPr>
          </a:p>
          <a:p>
            <a:pPr algn="l">
              <a:lnSpc>
                <a:spcPts val="1000"/>
              </a:lnSpc>
            </a:pPr>
            <a:endParaRPr lang="en-US" sz="1800">
              <a:ea typeface="SimSun" pitchFamily="2" charset="-122"/>
            </a:endParaRPr>
          </a:p>
          <a:p>
            <a:pPr algn="l">
              <a:lnSpc>
                <a:spcPts val="1400"/>
              </a:lnSpc>
            </a:pPr>
            <a:r>
              <a:rPr lang="en-US" sz="1300" b="1">
                <a:latin typeface="Times New Roman" pitchFamily="18" charset="0"/>
                <a:ea typeface="SimSun" pitchFamily="2" charset="-122"/>
              </a:rPr>
              <a:t>30000</a:t>
            </a:r>
          </a:p>
        </p:txBody>
      </p:sp>
      <p:sp>
        <p:nvSpPr>
          <p:cNvPr id="6193" name="TextBox 1"/>
          <p:cNvSpPr txBox="1">
            <a:spLocks noChangeArrowheads="1"/>
          </p:cNvSpPr>
          <p:nvPr/>
        </p:nvSpPr>
        <p:spPr bwMode="auto">
          <a:xfrm>
            <a:off x="381000" y="1739900"/>
            <a:ext cx="412750" cy="198438"/>
          </a:xfrm>
          <a:prstGeom prst="rect">
            <a:avLst/>
          </a:prstGeom>
          <a:noFill/>
          <a:ln w="9525">
            <a:noFill/>
            <a:miter lim="800000"/>
            <a:headEnd/>
            <a:tailEnd/>
          </a:ln>
        </p:spPr>
        <p:txBody>
          <a:bodyPr wrap="none" lIns="0" tIns="0" rIns="0">
            <a:spAutoFit/>
          </a:bodyPr>
          <a:lstStyle/>
          <a:p>
            <a:pPr algn="l">
              <a:lnSpc>
                <a:spcPts val="1200"/>
              </a:lnSpc>
            </a:pPr>
            <a:r>
              <a:rPr lang="en-US" sz="1300" b="1">
                <a:latin typeface="Times New Roman" pitchFamily="18" charset="0"/>
                <a:ea typeface="SimSun" pitchFamily="2" charset="-122"/>
              </a:rPr>
              <a:t>60000</a:t>
            </a:r>
          </a:p>
        </p:txBody>
      </p:sp>
      <p:sp>
        <p:nvSpPr>
          <p:cNvPr id="6194" name="TextBox 1"/>
          <p:cNvSpPr txBox="1">
            <a:spLocks noChangeArrowheads="1"/>
          </p:cNvSpPr>
          <p:nvPr/>
        </p:nvSpPr>
        <p:spPr bwMode="auto">
          <a:xfrm>
            <a:off x="1651000" y="4533900"/>
            <a:ext cx="1031875" cy="198438"/>
          </a:xfrm>
          <a:prstGeom prst="rect">
            <a:avLst/>
          </a:prstGeom>
          <a:noFill/>
          <a:ln w="9525">
            <a:noFill/>
            <a:miter lim="800000"/>
            <a:headEnd/>
            <a:tailEnd/>
          </a:ln>
        </p:spPr>
        <p:txBody>
          <a:bodyPr wrap="none" lIns="0" tIns="0" rIns="0">
            <a:spAutoFit/>
          </a:bodyPr>
          <a:lstStyle/>
          <a:p>
            <a:pPr algn="l">
              <a:lnSpc>
                <a:spcPts val="1200"/>
              </a:lnSpc>
            </a:pPr>
            <a:r>
              <a:rPr lang="en-US" sz="1300" b="1">
                <a:latin typeface="Times New Roman" pitchFamily="18" charset="0"/>
                <a:ea typeface="SimSun" pitchFamily="2" charset="-122"/>
              </a:rPr>
              <a:t>Central</a:t>
            </a:r>
            <a:r>
              <a:rPr lang="en-US" sz="1300">
                <a:latin typeface="Times New Roman" pitchFamily="18" charset="0"/>
                <a:ea typeface="SimSun" pitchFamily="2" charset="-122"/>
              </a:rPr>
              <a:t> </a:t>
            </a:r>
            <a:r>
              <a:rPr lang="en-US" sz="1300" b="1">
                <a:latin typeface="Times New Roman" pitchFamily="18" charset="0"/>
                <a:ea typeface="SimSun" pitchFamily="2" charset="-122"/>
              </a:rPr>
              <a:t>Sector</a:t>
            </a:r>
          </a:p>
        </p:txBody>
      </p:sp>
      <p:sp>
        <p:nvSpPr>
          <p:cNvPr id="6195" name="TextBox 1"/>
          <p:cNvSpPr txBox="1">
            <a:spLocks noChangeArrowheads="1"/>
          </p:cNvSpPr>
          <p:nvPr/>
        </p:nvSpPr>
        <p:spPr bwMode="auto">
          <a:xfrm>
            <a:off x="4343400" y="3378200"/>
            <a:ext cx="1250950" cy="1379538"/>
          </a:xfrm>
          <a:prstGeom prst="rect">
            <a:avLst/>
          </a:prstGeom>
          <a:noFill/>
          <a:ln w="9525">
            <a:noFill/>
            <a:miter lim="800000"/>
            <a:headEnd/>
            <a:tailEnd/>
          </a:ln>
        </p:spPr>
        <p:txBody>
          <a:bodyPr wrap="none" lIns="0" tIns="0" rIns="0">
            <a:spAutoFit/>
          </a:bodyPr>
          <a:lstStyle/>
          <a:p>
            <a:pPr algn="l">
              <a:lnSpc>
                <a:spcPts val="1200"/>
              </a:lnSpc>
              <a:tabLst>
                <a:tab pos="838200" algn="l"/>
              </a:tabLst>
            </a:pPr>
            <a:r>
              <a:rPr lang="en-US" sz="1800">
                <a:ea typeface="SimSun" pitchFamily="2" charset="-122"/>
              </a:rPr>
              <a:t>	</a:t>
            </a:r>
            <a:r>
              <a:rPr lang="en-US" sz="1300">
                <a:latin typeface="Times New Roman" pitchFamily="18" charset="0"/>
                <a:ea typeface="SimSun" pitchFamily="2" charset="-122"/>
              </a:rPr>
              <a:t>13796</a:t>
            </a:r>
          </a:p>
          <a:p>
            <a:pPr algn="l">
              <a:lnSpc>
                <a:spcPts val="1000"/>
              </a:lnSpc>
              <a:tabLst>
                <a:tab pos="838200" algn="l"/>
              </a:tabLst>
            </a:pPr>
            <a:endParaRPr lang="en-US" sz="1800">
              <a:ea typeface="SimSun" pitchFamily="2" charset="-122"/>
            </a:endParaRPr>
          </a:p>
          <a:p>
            <a:pPr algn="l">
              <a:lnSpc>
                <a:spcPts val="1000"/>
              </a:lnSpc>
              <a:tabLst>
                <a:tab pos="838200" algn="l"/>
              </a:tabLst>
            </a:pPr>
            <a:endParaRPr lang="en-US" sz="1800">
              <a:ea typeface="SimSun" pitchFamily="2" charset="-122"/>
            </a:endParaRPr>
          </a:p>
          <a:p>
            <a:pPr algn="l">
              <a:lnSpc>
                <a:spcPts val="1000"/>
              </a:lnSpc>
              <a:tabLst>
                <a:tab pos="838200" algn="l"/>
              </a:tabLst>
            </a:pPr>
            <a:endParaRPr lang="en-US" sz="1800">
              <a:ea typeface="SimSun" pitchFamily="2" charset="-122"/>
            </a:endParaRPr>
          </a:p>
          <a:p>
            <a:pPr algn="l">
              <a:lnSpc>
                <a:spcPts val="1000"/>
              </a:lnSpc>
              <a:tabLst>
                <a:tab pos="838200" algn="l"/>
              </a:tabLst>
            </a:pPr>
            <a:endParaRPr lang="en-US" sz="1800">
              <a:ea typeface="SimSun" pitchFamily="2" charset="-122"/>
            </a:endParaRPr>
          </a:p>
          <a:p>
            <a:pPr algn="l">
              <a:lnSpc>
                <a:spcPts val="1000"/>
              </a:lnSpc>
              <a:tabLst>
                <a:tab pos="838200" algn="l"/>
              </a:tabLst>
            </a:pPr>
            <a:endParaRPr lang="en-US" sz="1800">
              <a:ea typeface="SimSun" pitchFamily="2" charset="-122"/>
            </a:endParaRPr>
          </a:p>
          <a:p>
            <a:pPr algn="l">
              <a:lnSpc>
                <a:spcPts val="1000"/>
              </a:lnSpc>
              <a:tabLst>
                <a:tab pos="838200" algn="l"/>
              </a:tabLst>
            </a:pPr>
            <a:endParaRPr lang="en-US" sz="1800">
              <a:ea typeface="SimSun" pitchFamily="2" charset="-122"/>
            </a:endParaRPr>
          </a:p>
          <a:p>
            <a:pPr algn="l">
              <a:lnSpc>
                <a:spcPts val="1000"/>
              </a:lnSpc>
              <a:tabLst>
                <a:tab pos="838200" algn="l"/>
              </a:tabLst>
            </a:pPr>
            <a:endParaRPr lang="en-US" sz="1800">
              <a:ea typeface="SimSun" pitchFamily="2" charset="-122"/>
            </a:endParaRPr>
          </a:p>
          <a:p>
            <a:pPr algn="l">
              <a:lnSpc>
                <a:spcPts val="1000"/>
              </a:lnSpc>
              <a:tabLst>
                <a:tab pos="838200" algn="l"/>
              </a:tabLst>
            </a:pPr>
            <a:endParaRPr lang="en-US" sz="1800">
              <a:ea typeface="SimSun" pitchFamily="2" charset="-122"/>
            </a:endParaRPr>
          </a:p>
          <a:p>
            <a:pPr algn="l">
              <a:lnSpc>
                <a:spcPts val="1300"/>
              </a:lnSpc>
              <a:tabLst>
                <a:tab pos="838200" algn="l"/>
              </a:tabLst>
            </a:pPr>
            <a:r>
              <a:rPr lang="en-US" sz="1300" b="1">
                <a:latin typeface="Times New Roman" pitchFamily="18" charset="0"/>
                <a:ea typeface="SimSun" pitchFamily="2" charset="-122"/>
              </a:rPr>
              <a:t>State</a:t>
            </a:r>
            <a:r>
              <a:rPr lang="en-US" sz="1300">
                <a:latin typeface="Times New Roman" pitchFamily="18" charset="0"/>
                <a:ea typeface="SimSun" pitchFamily="2" charset="-122"/>
              </a:rPr>
              <a:t>  </a:t>
            </a:r>
            <a:r>
              <a:rPr lang="en-US" sz="1300" b="1">
                <a:latin typeface="Times New Roman" pitchFamily="18" charset="0"/>
                <a:ea typeface="SimSun" pitchFamily="2" charset="-122"/>
              </a:rPr>
              <a:t>Sector</a:t>
            </a:r>
          </a:p>
        </p:txBody>
      </p:sp>
      <p:sp>
        <p:nvSpPr>
          <p:cNvPr id="6196" name="TextBox 1"/>
          <p:cNvSpPr txBox="1">
            <a:spLocks noChangeArrowheads="1"/>
          </p:cNvSpPr>
          <p:nvPr/>
        </p:nvSpPr>
        <p:spPr bwMode="auto">
          <a:xfrm>
            <a:off x="6769100" y="3365500"/>
            <a:ext cx="1046163" cy="1392238"/>
          </a:xfrm>
          <a:prstGeom prst="rect">
            <a:avLst/>
          </a:prstGeom>
          <a:noFill/>
          <a:ln w="9525">
            <a:noFill/>
            <a:miter lim="800000"/>
            <a:headEnd/>
            <a:tailEnd/>
          </a:ln>
        </p:spPr>
        <p:txBody>
          <a:bodyPr wrap="none" lIns="0" tIns="0" rIns="0">
            <a:spAutoFit/>
          </a:bodyPr>
          <a:lstStyle/>
          <a:p>
            <a:pPr algn="l">
              <a:lnSpc>
                <a:spcPts val="1200"/>
              </a:lnSpc>
            </a:pPr>
            <a:r>
              <a:rPr lang="en-US" sz="1300">
                <a:latin typeface="Times New Roman" pitchFamily="18" charset="0"/>
                <a:ea typeface="SimSun" pitchFamily="2" charset="-122"/>
              </a:rPr>
              <a:t>15043</a:t>
            </a:r>
          </a:p>
          <a:p>
            <a:pPr algn="l">
              <a:lnSpc>
                <a:spcPts val="1000"/>
              </a:lnSpc>
            </a:pPr>
            <a:endParaRPr lang="en-US" sz="1800">
              <a:ea typeface="SimSun" pitchFamily="2" charset="-122"/>
            </a:endParaRPr>
          </a:p>
          <a:p>
            <a:pPr algn="l">
              <a:lnSpc>
                <a:spcPts val="1000"/>
              </a:lnSpc>
            </a:pPr>
            <a:endParaRPr lang="en-US" sz="1800">
              <a:ea typeface="SimSun" pitchFamily="2" charset="-122"/>
            </a:endParaRPr>
          </a:p>
          <a:p>
            <a:pPr algn="l">
              <a:lnSpc>
                <a:spcPts val="1000"/>
              </a:lnSpc>
            </a:pPr>
            <a:endParaRPr lang="en-US" sz="1800">
              <a:ea typeface="SimSun" pitchFamily="2" charset="-122"/>
            </a:endParaRPr>
          </a:p>
          <a:p>
            <a:pPr algn="l">
              <a:lnSpc>
                <a:spcPts val="1000"/>
              </a:lnSpc>
            </a:pPr>
            <a:endParaRPr lang="en-US" sz="1800">
              <a:ea typeface="SimSun" pitchFamily="2" charset="-122"/>
            </a:endParaRPr>
          </a:p>
          <a:p>
            <a:pPr algn="l">
              <a:lnSpc>
                <a:spcPts val="1000"/>
              </a:lnSpc>
            </a:pPr>
            <a:endParaRPr lang="en-US" sz="1800">
              <a:ea typeface="SimSun" pitchFamily="2" charset="-122"/>
            </a:endParaRPr>
          </a:p>
          <a:p>
            <a:pPr algn="l">
              <a:lnSpc>
                <a:spcPts val="1000"/>
              </a:lnSpc>
            </a:pPr>
            <a:endParaRPr lang="en-US" sz="1800">
              <a:ea typeface="SimSun" pitchFamily="2" charset="-122"/>
            </a:endParaRPr>
          </a:p>
          <a:p>
            <a:pPr algn="l">
              <a:lnSpc>
                <a:spcPts val="1000"/>
              </a:lnSpc>
            </a:pPr>
            <a:endParaRPr lang="en-US" sz="1800">
              <a:ea typeface="SimSun" pitchFamily="2" charset="-122"/>
            </a:endParaRPr>
          </a:p>
          <a:p>
            <a:pPr algn="l">
              <a:lnSpc>
                <a:spcPts val="1000"/>
              </a:lnSpc>
            </a:pPr>
            <a:endParaRPr lang="en-US" sz="1800">
              <a:ea typeface="SimSun" pitchFamily="2" charset="-122"/>
            </a:endParaRPr>
          </a:p>
          <a:p>
            <a:pPr algn="l">
              <a:lnSpc>
                <a:spcPts val="1400"/>
              </a:lnSpc>
            </a:pPr>
            <a:r>
              <a:rPr lang="en-US" sz="1300" b="1">
                <a:latin typeface="Times New Roman" pitchFamily="18" charset="0"/>
                <a:ea typeface="SimSun" pitchFamily="2" charset="-122"/>
              </a:rPr>
              <a:t>Private</a:t>
            </a:r>
            <a:r>
              <a:rPr lang="en-US" sz="1300">
                <a:latin typeface="Times New Roman" pitchFamily="18" charset="0"/>
                <a:ea typeface="SimSun" pitchFamily="2" charset="-122"/>
              </a:rPr>
              <a:t>  </a:t>
            </a:r>
            <a:r>
              <a:rPr lang="en-US" sz="1300" b="1">
                <a:latin typeface="Times New Roman" pitchFamily="18" charset="0"/>
                <a:ea typeface="SimSun" pitchFamily="2" charset="-122"/>
              </a:rPr>
              <a:t>Sector</a:t>
            </a:r>
          </a:p>
        </p:txBody>
      </p:sp>
      <p:sp>
        <p:nvSpPr>
          <p:cNvPr id="6197" name="TextBox 1"/>
          <p:cNvSpPr txBox="1">
            <a:spLocks noChangeArrowheads="1"/>
          </p:cNvSpPr>
          <p:nvPr/>
        </p:nvSpPr>
        <p:spPr bwMode="auto">
          <a:xfrm>
            <a:off x="4902200" y="1892300"/>
            <a:ext cx="587375" cy="223838"/>
          </a:xfrm>
          <a:prstGeom prst="rect">
            <a:avLst/>
          </a:prstGeom>
          <a:noFill/>
          <a:ln w="9525">
            <a:noFill/>
            <a:miter lim="800000"/>
            <a:headEnd/>
            <a:tailEnd/>
          </a:ln>
        </p:spPr>
        <p:txBody>
          <a:bodyPr wrap="none" lIns="0" tIns="0" rIns="0">
            <a:spAutoFit/>
          </a:bodyPr>
          <a:lstStyle/>
          <a:p>
            <a:pPr algn="l">
              <a:lnSpc>
                <a:spcPts val="1400"/>
              </a:lnSpc>
            </a:pPr>
            <a:r>
              <a:rPr lang="en-US" sz="1500">
                <a:latin typeface="Times New Roman" pitchFamily="18" charset="0"/>
                <a:ea typeface="SimSun" pitchFamily="2" charset="-122"/>
              </a:rPr>
              <a:t>XI Plan</a:t>
            </a:r>
          </a:p>
        </p:txBody>
      </p:sp>
      <p:sp>
        <p:nvSpPr>
          <p:cNvPr id="6198" name="TextBox 1"/>
          <p:cNvSpPr txBox="1">
            <a:spLocks noChangeArrowheads="1"/>
          </p:cNvSpPr>
          <p:nvPr/>
        </p:nvSpPr>
        <p:spPr bwMode="auto">
          <a:xfrm>
            <a:off x="4318000" y="2260600"/>
            <a:ext cx="1235075" cy="719138"/>
          </a:xfrm>
          <a:prstGeom prst="rect">
            <a:avLst/>
          </a:prstGeom>
          <a:noFill/>
          <a:ln w="9525">
            <a:noFill/>
            <a:miter lim="800000"/>
            <a:headEnd/>
            <a:tailEnd/>
          </a:ln>
        </p:spPr>
        <p:txBody>
          <a:bodyPr wrap="none" lIns="0" tIns="0" rIns="0">
            <a:spAutoFit/>
          </a:bodyPr>
          <a:lstStyle/>
          <a:p>
            <a:pPr algn="l">
              <a:lnSpc>
                <a:spcPts val="1400"/>
              </a:lnSpc>
              <a:tabLst>
                <a:tab pos="584200" algn="l"/>
              </a:tabLst>
            </a:pPr>
            <a:r>
              <a:rPr lang="en-US" sz="1800">
                <a:ea typeface="SimSun" pitchFamily="2" charset="-122"/>
              </a:rPr>
              <a:t>	</a:t>
            </a:r>
            <a:r>
              <a:rPr lang="en-US" sz="1500">
                <a:latin typeface="Times New Roman" pitchFamily="18" charset="0"/>
                <a:ea typeface="SimSun" pitchFamily="2" charset="-122"/>
              </a:rPr>
              <a:t>XII Plan</a:t>
            </a:r>
          </a:p>
          <a:p>
            <a:pPr algn="l">
              <a:lnSpc>
                <a:spcPts val="1000"/>
              </a:lnSpc>
              <a:tabLst>
                <a:tab pos="584200" algn="l"/>
              </a:tabLst>
            </a:pPr>
            <a:endParaRPr lang="en-US" sz="1800">
              <a:ea typeface="SimSun" pitchFamily="2" charset="-122"/>
            </a:endParaRPr>
          </a:p>
          <a:p>
            <a:pPr algn="l">
              <a:lnSpc>
                <a:spcPts val="1000"/>
              </a:lnSpc>
              <a:tabLst>
                <a:tab pos="584200" algn="l"/>
              </a:tabLst>
            </a:pPr>
            <a:endParaRPr lang="en-US" sz="1800">
              <a:ea typeface="SimSun" pitchFamily="2" charset="-122"/>
            </a:endParaRPr>
          </a:p>
          <a:p>
            <a:pPr algn="l">
              <a:lnSpc>
                <a:spcPts val="1900"/>
              </a:lnSpc>
              <a:tabLst>
                <a:tab pos="584200" algn="l"/>
              </a:tabLst>
            </a:pPr>
            <a:r>
              <a:rPr lang="en-US" sz="1300">
                <a:latin typeface="Times New Roman" pitchFamily="18" charset="0"/>
                <a:ea typeface="SimSun" pitchFamily="2" charset="-122"/>
              </a:rPr>
              <a:t>26783</a:t>
            </a:r>
          </a:p>
        </p:txBody>
      </p:sp>
      <p:sp>
        <p:nvSpPr>
          <p:cNvPr id="6199" name="TextBox 1"/>
          <p:cNvSpPr txBox="1">
            <a:spLocks noChangeArrowheads="1"/>
          </p:cNvSpPr>
          <p:nvPr/>
        </p:nvSpPr>
        <p:spPr bwMode="auto">
          <a:xfrm>
            <a:off x="889000" y="4864100"/>
            <a:ext cx="1585913" cy="274638"/>
          </a:xfrm>
          <a:prstGeom prst="rect">
            <a:avLst/>
          </a:prstGeom>
          <a:noFill/>
          <a:ln w="9525">
            <a:noFill/>
            <a:miter lim="800000"/>
            <a:headEnd/>
            <a:tailEnd/>
          </a:ln>
        </p:spPr>
        <p:txBody>
          <a:bodyPr wrap="none" lIns="0" tIns="0" rIns="0">
            <a:spAutoFit/>
          </a:bodyPr>
          <a:lstStyle/>
          <a:p>
            <a:pPr algn="l">
              <a:lnSpc>
                <a:spcPts val="1800"/>
              </a:lnSpc>
            </a:pPr>
            <a:r>
              <a:rPr lang="en-US" sz="2000" b="1">
                <a:solidFill>
                  <a:srgbClr val="000080"/>
                </a:solidFill>
                <a:latin typeface="Times New Roman" pitchFamily="18" charset="0"/>
                <a:ea typeface="SimSun" pitchFamily="2" charset="-122"/>
              </a:rPr>
              <a:t>Central</a:t>
            </a:r>
            <a:r>
              <a:rPr lang="en-US" sz="2000">
                <a:latin typeface="Times New Roman" pitchFamily="18" charset="0"/>
                <a:ea typeface="SimSun" pitchFamily="2" charset="-122"/>
              </a:rPr>
              <a:t> </a:t>
            </a:r>
            <a:r>
              <a:rPr lang="en-US" sz="2000" b="1">
                <a:solidFill>
                  <a:srgbClr val="000080"/>
                </a:solidFill>
                <a:latin typeface="Times New Roman" pitchFamily="18" charset="0"/>
                <a:ea typeface="SimSun" pitchFamily="2" charset="-122"/>
              </a:rPr>
              <a:t>Sector</a:t>
            </a:r>
          </a:p>
        </p:txBody>
      </p:sp>
      <p:sp>
        <p:nvSpPr>
          <p:cNvPr id="6200" name="TextBox 1"/>
          <p:cNvSpPr txBox="1">
            <a:spLocks noChangeArrowheads="1"/>
          </p:cNvSpPr>
          <p:nvPr/>
        </p:nvSpPr>
        <p:spPr bwMode="auto">
          <a:xfrm>
            <a:off x="2971800" y="4864100"/>
            <a:ext cx="1303338" cy="274638"/>
          </a:xfrm>
          <a:prstGeom prst="rect">
            <a:avLst/>
          </a:prstGeom>
          <a:noFill/>
          <a:ln w="9525">
            <a:noFill/>
            <a:miter lim="800000"/>
            <a:headEnd/>
            <a:tailEnd/>
          </a:ln>
        </p:spPr>
        <p:txBody>
          <a:bodyPr wrap="none" lIns="0" tIns="0" rIns="0">
            <a:spAutoFit/>
          </a:bodyPr>
          <a:lstStyle/>
          <a:p>
            <a:pPr algn="l">
              <a:lnSpc>
                <a:spcPts val="1800"/>
              </a:lnSpc>
            </a:pPr>
            <a:r>
              <a:rPr lang="en-US" sz="2000" b="1">
                <a:solidFill>
                  <a:srgbClr val="000080"/>
                </a:solidFill>
                <a:latin typeface="Times New Roman" pitchFamily="18" charset="0"/>
                <a:ea typeface="SimSun" pitchFamily="2" charset="-122"/>
              </a:rPr>
              <a:t>State</a:t>
            </a:r>
            <a:r>
              <a:rPr lang="en-US" sz="2000">
                <a:latin typeface="Times New Roman" pitchFamily="18" charset="0"/>
                <a:ea typeface="SimSun" pitchFamily="2" charset="-122"/>
              </a:rPr>
              <a:t> </a:t>
            </a:r>
            <a:r>
              <a:rPr lang="en-US" sz="2000" b="1">
                <a:solidFill>
                  <a:srgbClr val="000080"/>
                </a:solidFill>
                <a:latin typeface="Times New Roman" pitchFamily="18" charset="0"/>
                <a:ea typeface="SimSun" pitchFamily="2" charset="-122"/>
              </a:rPr>
              <a:t>Sector</a:t>
            </a:r>
          </a:p>
        </p:txBody>
      </p:sp>
      <p:sp>
        <p:nvSpPr>
          <p:cNvPr id="6201" name="TextBox 1"/>
          <p:cNvSpPr txBox="1">
            <a:spLocks noChangeArrowheads="1"/>
          </p:cNvSpPr>
          <p:nvPr/>
        </p:nvSpPr>
        <p:spPr bwMode="auto">
          <a:xfrm>
            <a:off x="4762500" y="4864100"/>
            <a:ext cx="1543050" cy="274638"/>
          </a:xfrm>
          <a:prstGeom prst="rect">
            <a:avLst/>
          </a:prstGeom>
          <a:noFill/>
          <a:ln w="9525">
            <a:noFill/>
            <a:miter lim="800000"/>
            <a:headEnd/>
            <a:tailEnd/>
          </a:ln>
        </p:spPr>
        <p:txBody>
          <a:bodyPr wrap="none" lIns="0" tIns="0" rIns="0">
            <a:spAutoFit/>
          </a:bodyPr>
          <a:lstStyle/>
          <a:p>
            <a:pPr algn="l">
              <a:lnSpc>
                <a:spcPts val="1800"/>
              </a:lnSpc>
            </a:pPr>
            <a:r>
              <a:rPr lang="en-US" sz="2000" b="1">
                <a:solidFill>
                  <a:srgbClr val="000080"/>
                </a:solidFill>
                <a:latin typeface="Times New Roman" pitchFamily="18" charset="0"/>
                <a:ea typeface="SimSun" pitchFamily="2" charset="-122"/>
              </a:rPr>
              <a:t>Private</a:t>
            </a:r>
            <a:r>
              <a:rPr lang="en-US" sz="2000">
                <a:latin typeface="Times New Roman" pitchFamily="18" charset="0"/>
                <a:ea typeface="SimSun" pitchFamily="2" charset="-122"/>
              </a:rPr>
              <a:t> </a:t>
            </a:r>
            <a:r>
              <a:rPr lang="en-US" sz="2000" b="1">
                <a:solidFill>
                  <a:srgbClr val="000080"/>
                </a:solidFill>
                <a:latin typeface="Times New Roman" pitchFamily="18" charset="0"/>
                <a:ea typeface="SimSun" pitchFamily="2" charset="-122"/>
              </a:rPr>
              <a:t>Sector</a:t>
            </a:r>
          </a:p>
        </p:txBody>
      </p:sp>
      <p:sp>
        <p:nvSpPr>
          <p:cNvPr id="6202" name="TextBox 1"/>
          <p:cNvSpPr txBox="1">
            <a:spLocks noChangeArrowheads="1"/>
          </p:cNvSpPr>
          <p:nvPr/>
        </p:nvSpPr>
        <p:spPr bwMode="auto">
          <a:xfrm>
            <a:off x="7531100" y="4864100"/>
            <a:ext cx="577850" cy="274638"/>
          </a:xfrm>
          <a:prstGeom prst="rect">
            <a:avLst/>
          </a:prstGeom>
          <a:noFill/>
          <a:ln w="9525">
            <a:noFill/>
            <a:miter lim="800000"/>
            <a:headEnd/>
            <a:tailEnd/>
          </a:ln>
        </p:spPr>
        <p:txBody>
          <a:bodyPr wrap="none" lIns="0" tIns="0" rIns="0">
            <a:spAutoFit/>
          </a:bodyPr>
          <a:lstStyle/>
          <a:p>
            <a:pPr algn="l">
              <a:lnSpc>
                <a:spcPts val="1800"/>
              </a:lnSpc>
            </a:pPr>
            <a:r>
              <a:rPr lang="en-US" sz="2000" b="1">
                <a:solidFill>
                  <a:srgbClr val="000080"/>
                </a:solidFill>
                <a:latin typeface="Times New Roman" pitchFamily="18" charset="0"/>
                <a:ea typeface="SimSun" pitchFamily="2" charset="-122"/>
              </a:rPr>
              <a:t>Total</a:t>
            </a:r>
          </a:p>
        </p:txBody>
      </p:sp>
      <p:sp>
        <p:nvSpPr>
          <p:cNvPr id="6203" name="TextBox 1"/>
          <p:cNvSpPr txBox="1">
            <a:spLocks noChangeArrowheads="1"/>
          </p:cNvSpPr>
          <p:nvPr/>
        </p:nvSpPr>
        <p:spPr bwMode="auto">
          <a:xfrm>
            <a:off x="965200" y="5334000"/>
            <a:ext cx="1449388" cy="846138"/>
          </a:xfrm>
          <a:prstGeom prst="rect">
            <a:avLst/>
          </a:prstGeom>
          <a:noFill/>
          <a:ln w="9525">
            <a:noFill/>
            <a:miter lim="800000"/>
            <a:headEnd/>
            <a:tailEnd/>
          </a:ln>
        </p:spPr>
        <p:txBody>
          <a:bodyPr wrap="none" lIns="0" tIns="0" rIns="0">
            <a:spAutoFit/>
          </a:bodyPr>
          <a:lstStyle/>
          <a:p>
            <a:pPr algn="l">
              <a:lnSpc>
                <a:spcPts val="1400"/>
              </a:lnSpc>
            </a:pPr>
            <a:r>
              <a:rPr lang="en-US" sz="1500" b="1">
                <a:solidFill>
                  <a:srgbClr val="000080"/>
                </a:solidFill>
                <a:latin typeface="Times New Roman" pitchFamily="18" charset="0"/>
                <a:ea typeface="SimSun" pitchFamily="2" charset="-122"/>
              </a:rPr>
              <a:t>36874</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MW</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(47%)</a:t>
            </a:r>
          </a:p>
          <a:p>
            <a:pPr algn="l">
              <a:lnSpc>
                <a:spcPts val="1000"/>
              </a:lnSpc>
            </a:pPr>
            <a:endParaRPr lang="en-US" sz="1800">
              <a:ea typeface="SimSun" pitchFamily="2" charset="-122"/>
            </a:endParaRPr>
          </a:p>
          <a:p>
            <a:pPr algn="l">
              <a:lnSpc>
                <a:spcPts val="1000"/>
              </a:lnSpc>
            </a:pPr>
            <a:r>
              <a:rPr lang="en-US" sz="1400" b="1">
                <a:solidFill>
                  <a:srgbClr val="FF0000"/>
                </a:solidFill>
                <a:latin typeface="Times New Roman" pitchFamily="18" charset="0"/>
                <a:ea typeface="SimSun" pitchFamily="2" charset="-122"/>
              </a:rPr>
              <a:t>15220 MW (28%)</a:t>
            </a:r>
          </a:p>
          <a:p>
            <a:pPr algn="l">
              <a:lnSpc>
                <a:spcPts val="1000"/>
              </a:lnSpc>
            </a:pPr>
            <a:endParaRPr lang="en-US" sz="1400" b="1">
              <a:solidFill>
                <a:srgbClr val="FF0000"/>
              </a:solidFill>
              <a:latin typeface="Times New Roman" pitchFamily="18" charset="0"/>
              <a:ea typeface="SimSun" pitchFamily="2" charset="-122"/>
            </a:endParaRPr>
          </a:p>
          <a:p>
            <a:pPr algn="l">
              <a:lnSpc>
                <a:spcPts val="1900"/>
              </a:lnSpc>
            </a:pPr>
            <a:r>
              <a:rPr lang="en-US" sz="1500" b="1">
                <a:solidFill>
                  <a:srgbClr val="000080"/>
                </a:solidFill>
                <a:latin typeface="Times New Roman" pitchFamily="18" charset="0"/>
                <a:ea typeface="SimSun" pitchFamily="2" charset="-122"/>
              </a:rPr>
              <a:t>26181</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MW</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(30%)</a:t>
            </a:r>
          </a:p>
        </p:txBody>
      </p:sp>
      <p:sp>
        <p:nvSpPr>
          <p:cNvPr id="6204" name="TextBox 1"/>
          <p:cNvSpPr txBox="1">
            <a:spLocks noChangeArrowheads="1"/>
          </p:cNvSpPr>
          <p:nvPr/>
        </p:nvSpPr>
        <p:spPr bwMode="auto">
          <a:xfrm>
            <a:off x="2933700" y="5334000"/>
            <a:ext cx="1497013" cy="731838"/>
          </a:xfrm>
          <a:prstGeom prst="rect">
            <a:avLst/>
          </a:prstGeom>
          <a:noFill/>
          <a:ln w="9525">
            <a:noFill/>
            <a:miter lim="800000"/>
            <a:headEnd/>
            <a:tailEnd/>
          </a:ln>
        </p:spPr>
        <p:txBody>
          <a:bodyPr wrap="none" lIns="0" tIns="0" rIns="0">
            <a:spAutoFit/>
          </a:bodyPr>
          <a:lstStyle/>
          <a:p>
            <a:pPr algn="l">
              <a:lnSpc>
                <a:spcPts val="1400"/>
              </a:lnSpc>
              <a:tabLst>
                <a:tab pos="25400" algn="l"/>
              </a:tabLst>
            </a:pPr>
            <a:r>
              <a:rPr lang="en-US" sz="1500" b="1">
                <a:solidFill>
                  <a:srgbClr val="000080"/>
                </a:solidFill>
                <a:latin typeface="Times New Roman" pitchFamily="18" charset="0"/>
                <a:ea typeface="SimSun" pitchFamily="2" charset="-122"/>
              </a:rPr>
              <a:t>26783</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MW</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(34%)</a:t>
            </a:r>
          </a:p>
          <a:p>
            <a:pPr algn="l">
              <a:lnSpc>
                <a:spcPts val="1000"/>
              </a:lnSpc>
              <a:tabLst>
                <a:tab pos="25400" algn="l"/>
              </a:tabLst>
            </a:pPr>
            <a:endParaRPr lang="en-US" sz="1800">
              <a:ea typeface="SimSun" pitchFamily="2" charset="-122"/>
            </a:endParaRPr>
          </a:p>
          <a:p>
            <a:pPr algn="l">
              <a:lnSpc>
                <a:spcPts val="1000"/>
              </a:lnSpc>
              <a:tabLst>
                <a:tab pos="25400" algn="l"/>
              </a:tabLst>
            </a:pPr>
            <a:r>
              <a:rPr lang="en-US" sz="1400" b="1">
                <a:solidFill>
                  <a:srgbClr val="FF0000"/>
                </a:solidFill>
                <a:latin typeface="Times New Roman" pitchFamily="18" charset="0"/>
                <a:ea typeface="SimSun" pitchFamily="2" charset="-122"/>
              </a:rPr>
              <a:t>16732 MW (30 %)</a:t>
            </a:r>
          </a:p>
          <a:p>
            <a:pPr algn="l">
              <a:lnSpc>
                <a:spcPts val="1000"/>
              </a:lnSpc>
              <a:tabLst>
                <a:tab pos="25400" algn="l"/>
              </a:tabLst>
            </a:pPr>
            <a:endParaRPr lang="en-US" sz="1400" b="1">
              <a:solidFill>
                <a:srgbClr val="FF0000"/>
              </a:solidFill>
              <a:latin typeface="Times New Roman" pitchFamily="18" charset="0"/>
              <a:ea typeface="SimSun" pitchFamily="2" charset="-122"/>
            </a:endParaRPr>
          </a:p>
          <a:p>
            <a:pPr algn="l">
              <a:lnSpc>
                <a:spcPts val="1000"/>
              </a:lnSpc>
              <a:tabLst>
                <a:tab pos="25400" algn="l"/>
              </a:tabLst>
            </a:pPr>
            <a:r>
              <a:rPr lang="en-US" sz="1500" b="1">
                <a:solidFill>
                  <a:srgbClr val="000080"/>
                </a:solidFill>
                <a:latin typeface="Times New Roman" pitchFamily="18" charset="0"/>
                <a:ea typeface="SimSun" pitchFamily="2" charset="-122"/>
              </a:rPr>
              <a:t>15530 MW (18 %)</a:t>
            </a:r>
          </a:p>
        </p:txBody>
      </p:sp>
      <p:sp>
        <p:nvSpPr>
          <p:cNvPr id="6205" name="TextBox 1"/>
          <p:cNvSpPr txBox="1">
            <a:spLocks noChangeArrowheads="1"/>
          </p:cNvSpPr>
          <p:nvPr/>
        </p:nvSpPr>
        <p:spPr bwMode="auto">
          <a:xfrm>
            <a:off x="4838700" y="5334000"/>
            <a:ext cx="1449388" cy="731838"/>
          </a:xfrm>
          <a:prstGeom prst="rect">
            <a:avLst/>
          </a:prstGeom>
          <a:noFill/>
          <a:ln w="9525">
            <a:noFill/>
            <a:miter lim="800000"/>
            <a:headEnd/>
            <a:tailEnd/>
          </a:ln>
        </p:spPr>
        <p:txBody>
          <a:bodyPr wrap="none" lIns="0" tIns="0" rIns="0">
            <a:spAutoFit/>
          </a:bodyPr>
          <a:lstStyle/>
          <a:p>
            <a:pPr algn="l">
              <a:lnSpc>
                <a:spcPts val="1400"/>
              </a:lnSpc>
            </a:pPr>
            <a:r>
              <a:rPr lang="en-US" sz="1500" b="1">
                <a:solidFill>
                  <a:srgbClr val="000080"/>
                </a:solidFill>
                <a:latin typeface="Times New Roman" pitchFamily="18" charset="0"/>
                <a:ea typeface="SimSun" pitchFamily="2" charset="-122"/>
              </a:rPr>
              <a:t>15043</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MW</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(19%)</a:t>
            </a:r>
          </a:p>
          <a:p>
            <a:pPr algn="l">
              <a:lnSpc>
                <a:spcPts val="1000"/>
              </a:lnSpc>
            </a:pPr>
            <a:endParaRPr lang="en-US" sz="1800">
              <a:ea typeface="SimSun" pitchFamily="2" charset="-122"/>
            </a:endParaRPr>
          </a:p>
          <a:p>
            <a:pPr algn="l">
              <a:lnSpc>
                <a:spcPts val="1000"/>
              </a:lnSpc>
            </a:pPr>
            <a:r>
              <a:rPr lang="en-US" sz="1400" b="1">
                <a:solidFill>
                  <a:srgbClr val="FF0000"/>
                </a:solidFill>
                <a:latin typeface="Times New Roman" pitchFamily="18" charset="0"/>
                <a:ea typeface="SimSun" pitchFamily="2" charset="-122"/>
              </a:rPr>
              <a:t>23011 MW (42 %)</a:t>
            </a:r>
          </a:p>
          <a:p>
            <a:pPr algn="l">
              <a:lnSpc>
                <a:spcPts val="1000"/>
              </a:lnSpc>
            </a:pPr>
            <a:endParaRPr lang="en-US" sz="1400" b="1">
              <a:solidFill>
                <a:srgbClr val="FF0000"/>
              </a:solidFill>
              <a:latin typeface="Times New Roman" pitchFamily="18" charset="0"/>
              <a:ea typeface="SimSun" pitchFamily="2" charset="-122"/>
            </a:endParaRPr>
          </a:p>
          <a:p>
            <a:pPr algn="l">
              <a:lnSpc>
                <a:spcPts val="1000"/>
              </a:lnSpc>
            </a:pPr>
            <a:r>
              <a:rPr lang="en-US" sz="1500" b="1">
                <a:solidFill>
                  <a:srgbClr val="000080"/>
                </a:solidFill>
                <a:latin typeface="Times New Roman" pitchFamily="18" charset="0"/>
                <a:ea typeface="SimSun" pitchFamily="2" charset="-122"/>
              </a:rPr>
              <a:t>46825</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MW</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(52%)</a:t>
            </a:r>
          </a:p>
        </p:txBody>
      </p:sp>
      <p:sp>
        <p:nvSpPr>
          <p:cNvPr id="6206" name="TextBox 1"/>
          <p:cNvSpPr txBox="1">
            <a:spLocks noChangeArrowheads="1"/>
          </p:cNvSpPr>
          <p:nvPr/>
        </p:nvSpPr>
        <p:spPr bwMode="auto">
          <a:xfrm>
            <a:off x="6718300" y="5334000"/>
            <a:ext cx="1957388" cy="846138"/>
          </a:xfrm>
          <a:prstGeom prst="rect">
            <a:avLst/>
          </a:prstGeom>
          <a:noFill/>
          <a:ln w="9525">
            <a:noFill/>
            <a:miter lim="800000"/>
            <a:headEnd/>
            <a:tailEnd/>
          </a:ln>
        </p:spPr>
        <p:txBody>
          <a:bodyPr wrap="none" lIns="0" tIns="0" rIns="0">
            <a:spAutoFit/>
          </a:bodyPr>
          <a:lstStyle/>
          <a:p>
            <a:pPr algn="l">
              <a:lnSpc>
                <a:spcPts val="1400"/>
              </a:lnSpc>
              <a:tabLst>
                <a:tab pos="203200" algn="l"/>
                <a:tab pos="558800" algn="l"/>
              </a:tabLst>
            </a:pPr>
            <a:r>
              <a:rPr lang="en-US" sz="1500" b="1">
                <a:solidFill>
                  <a:srgbClr val="000080"/>
                </a:solidFill>
                <a:latin typeface="Times New Roman" pitchFamily="18" charset="0"/>
                <a:ea typeface="SimSun" pitchFamily="2" charset="-122"/>
              </a:rPr>
              <a:t>78700</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MW</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(Rev.</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62374)</a:t>
            </a:r>
          </a:p>
          <a:p>
            <a:pPr algn="l">
              <a:lnSpc>
                <a:spcPts val="2000"/>
              </a:lnSpc>
              <a:tabLst>
                <a:tab pos="203200" algn="l"/>
                <a:tab pos="558800" algn="l"/>
              </a:tabLst>
            </a:pPr>
            <a:r>
              <a:rPr lang="en-US" sz="1800">
                <a:ea typeface="SimSun" pitchFamily="2" charset="-122"/>
              </a:rPr>
              <a:t>	</a:t>
            </a:r>
            <a:r>
              <a:rPr lang="en-US" sz="1400" b="1">
                <a:solidFill>
                  <a:srgbClr val="FF0000"/>
                </a:solidFill>
                <a:latin typeface="Times New Roman" pitchFamily="18" charset="0"/>
                <a:ea typeface="SimSun" pitchFamily="2" charset="-122"/>
              </a:rPr>
              <a:t>54963</a:t>
            </a:r>
            <a:r>
              <a:rPr lang="en-US" sz="1400">
                <a:latin typeface="Times New Roman" pitchFamily="18" charset="0"/>
                <a:ea typeface="SimSun" pitchFamily="2" charset="-122"/>
              </a:rPr>
              <a:t> </a:t>
            </a:r>
            <a:r>
              <a:rPr lang="en-US" sz="1400" b="1">
                <a:solidFill>
                  <a:srgbClr val="FF0000"/>
                </a:solidFill>
                <a:latin typeface="Times New Roman" pitchFamily="18" charset="0"/>
                <a:ea typeface="SimSun" pitchFamily="2" charset="-122"/>
              </a:rPr>
              <a:t>MW</a:t>
            </a:r>
            <a:r>
              <a:rPr lang="en-US" sz="1400">
                <a:latin typeface="Times New Roman" pitchFamily="18" charset="0"/>
                <a:ea typeface="SimSun" pitchFamily="2" charset="-122"/>
              </a:rPr>
              <a:t> </a:t>
            </a:r>
            <a:r>
              <a:rPr lang="en-US" sz="1400" b="1">
                <a:solidFill>
                  <a:srgbClr val="FF0000"/>
                </a:solidFill>
                <a:latin typeface="Times New Roman" pitchFamily="18" charset="0"/>
                <a:ea typeface="SimSun" pitchFamily="2" charset="-122"/>
              </a:rPr>
              <a:t>(Achieved)</a:t>
            </a:r>
          </a:p>
          <a:p>
            <a:pPr algn="l">
              <a:lnSpc>
                <a:spcPts val="1000"/>
              </a:lnSpc>
              <a:tabLst>
                <a:tab pos="203200" algn="l"/>
                <a:tab pos="558800" algn="l"/>
              </a:tabLst>
            </a:pPr>
            <a:endParaRPr lang="en-US" sz="1800">
              <a:ea typeface="SimSun" pitchFamily="2" charset="-122"/>
            </a:endParaRPr>
          </a:p>
          <a:p>
            <a:pPr algn="l">
              <a:lnSpc>
                <a:spcPts val="1900"/>
              </a:lnSpc>
              <a:tabLst>
                <a:tab pos="203200" algn="l"/>
                <a:tab pos="558800" algn="l"/>
              </a:tabLst>
            </a:pPr>
            <a:r>
              <a:rPr lang="en-US" sz="1800">
                <a:ea typeface="SimSun" pitchFamily="2" charset="-122"/>
              </a:rPr>
              <a:t>		</a:t>
            </a:r>
            <a:r>
              <a:rPr lang="en-US" sz="1500" b="1">
                <a:solidFill>
                  <a:srgbClr val="000080"/>
                </a:solidFill>
                <a:latin typeface="Times New Roman" pitchFamily="18" charset="0"/>
                <a:ea typeface="SimSun" pitchFamily="2" charset="-122"/>
              </a:rPr>
              <a:t>88536</a:t>
            </a:r>
            <a:r>
              <a:rPr lang="en-US" sz="1500">
                <a:latin typeface="Times New Roman" pitchFamily="18" charset="0"/>
                <a:ea typeface="SimSun" pitchFamily="2" charset="-122"/>
              </a:rPr>
              <a:t> </a:t>
            </a:r>
            <a:r>
              <a:rPr lang="en-US" sz="1500" b="1">
                <a:solidFill>
                  <a:srgbClr val="000080"/>
                </a:solidFill>
                <a:latin typeface="Times New Roman" pitchFamily="18" charset="0"/>
                <a:ea typeface="SimSun" pitchFamily="2" charset="-122"/>
              </a:rPr>
              <a:t>MW*</a:t>
            </a:r>
          </a:p>
        </p:txBody>
      </p:sp>
      <p:sp>
        <p:nvSpPr>
          <p:cNvPr id="6207" name="TextBox 1"/>
          <p:cNvSpPr txBox="1">
            <a:spLocks noChangeArrowheads="1"/>
          </p:cNvSpPr>
          <p:nvPr/>
        </p:nvSpPr>
        <p:spPr bwMode="auto">
          <a:xfrm>
            <a:off x="241300" y="5372100"/>
            <a:ext cx="449263" cy="871538"/>
          </a:xfrm>
          <a:prstGeom prst="rect">
            <a:avLst/>
          </a:prstGeom>
          <a:noFill/>
          <a:ln w="9525">
            <a:noFill/>
            <a:miter lim="800000"/>
            <a:headEnd/>
            <a:tailEnd/>
          </a:ln>
        </p:spPr>
        <p:txBody>
          <a:bodyPr wrap="none" lIns="0" tIns="0" rIns="0">
            <a:spAutoFit/>
          </a:bodyPr>
          <a:lstStyle/>
          <a:p>
            <a:pPr algn="l">
              <a:lnSpc>
                <a:spcPts val="2200"/>
              </a:lnSpc>
              <a:tabLst>
                <a:tab pos="127000" algn="l"/>
              </a:tabLst>
            </a:pPr>
            <a:r>
              <a:rPr lang="en-US" sz="1800">
                <a:ea typeface="SimSun" pitchFamily="2" charset="-122"/>
              </a:rPr>
              <a:t>	</a:t>
            </a:r>
            <a:r>
              <a:rPr lang="en-US">
                <a:solidFill>
                  <a:srgbClr val="000080"/>
                </a:solidFill>
                <a:latin typeface="Times New Roman" pitchFamily="18" charset="0"/>
                <a:ea typeface="SimSun" pitchFamily="2" charset="-122"/>
              </a:rPr>
              <a:t>XI</a:t>
            </a:r>
          </a:p>
          <a:p>
            <a:pPr algn="l">
              <a:lnSpc>
                <a:spcPts val="1000"/>
              </a:lnSpc>
              <a:tabLst>
                <a:tab pos="127000" algn="l"/>
              </a:tabLst>
            </a:pPr>
            <a:endParaRPr lang="en-US" sz="1800">
              <a:ea typeface="SimSun" pitchFamily="2" charset="-122"/>
            </a:endParaRPr>
          </a:p>
          <a:p>
            <a:pPr algn="l">
              <a:lnSpc>
                <a:spcPts val="1000"/>
              </a:lnSpc>
              <a:tabLst>
                <a:tab pos="127000" algn="l"/>
              </a:tabLst>
            </a:pPr>
            <a:endParaRPr lang="en-US" sz="1800">
              <a:ea typeface="SimSun" pitchFamily="2" charset="-122"/>
            </a:endParaRPr>
          </a:p>
          <a:p>
            <a:pPr algn="l">
              <a:lnSpc>
                <a:spcPts val="2300"/>
              </a:lnSpc>
              <a:tabLst>
                <a:tab pos="127000" algn="l"/>
              </a:tabLst>
            </a:pPr>
            <a:r>
              <a:rPr lang="en-US">
                <a:solidFill>
                  <a:srgbClr val="000080"/>
                </a:solidFill>
                <a:latin typeface="Times New Roman" pitchFamily="18" charset="0"/>
                <a:ea typeface="SimSun" pitchFamily="2" charset="-122"/>
              </a:rPr>
              <a:t>XII</a:t>
            </a:r>
          </a:p>
        </p:txBody>
      </p:sp>
      <p:sp>
        <p:nvSpPr>
          <p:cNvPr id="6208" name="TextBox 1"/>
          <p:cNvSpPr txBox="1">
            <a:spLocks noChangeArrowheads="1"/>
          </p:cNvSpPr>
          <p:nvPr/>
        </p:nvSpPr>
        <p:spPr bwMode="auto">
          <a:xfrm>
            <a:off x="292100" y="6616700"/>
            <a:ext cx="2235200" cy="236538"/>
          </a:xfrm>
          <a:prstGeom prst="rect">
            <a:avLst/>
          </a:prstGeom>
          <a:noFill/>
          <a:ln w="9525">
            <a:noFill/>
            <a:miter lim="800000"/>
            <a:headEnd/>
            <a:tailEnd/>
          </a:ln>
        </p:spPr>
        <p:txBody>
          <a:bodyPr wrap="none" lIns="0" tIns="0" rIns="0">
            <a:spAutoFit/>
          </a:bodyPr>
          <a:lstStyle/>
          <a:p>
            <a:pPr algn="l">
              <a:lnSpc>
                <a:spcPts val="1500"/>
              </a:lnSpc>
            </a:pPr>
            <a:r>
              <a:rPr lang="en-US" sz="1400" b="1">
                <a:solidFill>
                  <a:srgbClr val="1D176F"/>
                </a:solidFill>
                <a:latin typeface="Times New Roman" pitchFamily="18" charset="0"/>
                <a:ea typeface="SimSun" pitchFamily="2" charset="-122"/>
              </a:rPr>
              <a:t>*As per draft 12</a:t>
            </a:r>
            <a:r>
              <a:rPr lang="en-US" sz="1400" b="1" baseline="30000">
                <a:solidFill>
                  <a:srgbClr val="1D176F"/>
                </a:solidFill>
                <a:latin typeface="Times New Roman" pitchFamily="18" charset="0"/>
                <a:ea typeface="SimSun" pitchFamily="2" charset="-122"/>
              </a:rPr>
              <a:t>th</a:t>
            </a:r>
            <a:r>
              <a:rPr lang="en-US" sz="1400" b="1">
                <a:solidFill>
                  <a:srgbClr val="1D176F"/>
                </a:solidFill>
                <a:latin typeface="Times New Roman" pitchFamily="18" charset="0"/>
                <a:ea typeface="SimSun" pitchFamily="2" charset="-122"/>
              </a:rPr>
              <a:t> 5 year plan</a:t>
            </a:r>
          </a:p>
        </p:txBody>
      </p:sp>
      <p:sp>
        <p:nvSpPr>
          <p:cNvPr id="6209" name="Text Box 65"/>
          <p:cNvSpPr txBox="1">
            <a:spLocks noChangeArrowheads="1"/>
          </p:cNvSpPr>
          <p:nvPr/>
        </p:nvSpPr>
        <p:spPr bwMode="auto">
          <a:xfrm>
            <a:off x="7010400" y="6172200"/>
            <a:ext cx="2133600" cy="198438"/>
          </a:xfrm>
          <a:prstGeom prst="rect">
            <a:avLst/>
          </a:prstGeom>
          <a:noFill/>
          <a:ln w="9525">
            <a:noFill/>
            <a:miter lim="800000"/>
            <a:headEnd/>
            <a:tailEnd/>
          </a:ln>
          <a:effectLst/>
        </p:spPr>
        <p:txBody>
          <a:bodyPr>
            <a:spAutoFit/>
          </a:bodyPr>
          <a:lstStyle/>
          <a:p>
            <a:r>
              <a:rPr lang="en-US" sz="700"/>
              <a:t>Excluding Renewable~30,000 MW</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479BDE00-A8DE-40F2-8661-B45B9803FA3E}" type="slidenum">
              <a:rPr lang="en-US" sz="3200"/>
              <a:pPr/>
              <a:t>20</a:t>
            </a:fld>
            <a:endParaRPr lang="en-US" sz="3200"/>
          </a:p>
        </p:txBody>
      </p:sp>
      <p:sp>
        <p:nvSpPr>
          <p:cNvPr id="26627" name="Slide Number Placeholder 3"/>
          <p:cNvSpPr txBox="1">
            <a:spLocks noGrp="1" noChangeArrowheads="1"/>
          </p:cNvSpPr>
          <p:nvPr/>
        </p:nvSpPr>
        <p:spPr bwMode="auto">
          <a:xfrm>
            <a:off x="6553200" y="6248400"/>
            <a:ext cx="2133600" cy="457200"/>
          </a:xfrm>
          <a:prstGeom prst="rect">
            <a:avLst/>
          </a:prstGeom>
          <a:noFill/>
          <a:ln w="9525">
            <a:noFill/>
            <a:miter lim="800000"/>
            <a:headEnd/>
            <a:tailEnd/>
          </a:ln>
        </p:spPr>
        <p:txBody>
          <a:bodyPr/>
          <a:lstStyle/>
          <a:p>
            <a:fld id="{F6E1308E-6825-4CAD-B7EF-03DECE96A69A}" type="slidenum">
              <a:rPr lang="en-US" sz="1000"/>
              <a:pPr/>
              <a:t>20</a:t>
            </a:fld>
            <a:endParaRPr lang="en-US" sz="1000"/>
          </a:p>
        </p:txBody>
      </p:sp>
      <p:sp>
        <p:nvSpPr>
          <p:cNvPr id="26628" name="AutoShape 2"/>
          <p:cNvSpPr>
            <a:spLocks noChangeArrowheads="1"/>
          </p:cNvSpPr>
          <p:nvPr/>
        </p:nvSpPr>
        <p:spPr bwMode="auto">
          <a:xfrm rot="21440858" flipH="1">
            <a:off x="4570413" y="3048000"/>
            <a:ext cx="2514600" cy="762000"/>
          </a:xfrm>
          <a:prstGeom prst="curvedUpArrow">
            <a:avLst>
              <a:gd name="adj1" fmla="val 40364"/>
              <a:gd name="adj2" fmla="val 111650"/>
              <a:gd name="adj3" fmla="val 33333"/>
            </a:avLst>
          </a:prstGeom>
          <a:gradFill rotWithShape="1">
            <a:gsLst>
              <a:gs pos="0">
                <a:srgbClr val="FF0000"/>
              </a:gs>
              <a:gs pos="100000">
                <a:schemeClr val="bg1"/>
              </a:gs>
            </a:gsLst>
            <a:lin ang="5400000" scaled="1"/>
          </a:gradFill>
          <a:ln w="9525">
            <a:noFill/>
            <a:miter lim="800000"/>
            <a:headEnd/>
            <a:tailEnd/>
          </a:ln>
        </p:spPr>
        <p:txBody>
          <a:bodyPr wrap="none" anchor="ctr"/>
          <a:lstStyle/>
          <a:p>
            <a:pPr algn="l"/>
            <a:endParaRPr lang="en-GB" altLang="en-US" sz="1800">
              <a:latin typeface="Arial" charset="0"/>
            </a:endParaRPr>
          </a:p>
        </p:txBody>
      </p:sp>
      <p:pic>
        <p:nvPicPr>
          <p:cNvPr id="26629" name="Picture 3" descr="2202"/>
          <p:cNvPicPr>
            <a:picLocks noChangeAspect="1" noChangeArrowheads="1"/>
          </p:cNvPicPr>
          <p:nvPr/>
        </p:nvPicPr>
        <p:blipFill>
          <a:blip r:embed="rId3"/>
          <a:srcRect/>
          <a:stretch>
            <a:fillRect/>
          </a:stretch>
        </p:blipFill>
        <p:spPr bwMode="auto">
          <a:xfrm>
            <a:off x="3200400" y="1371600"/>
            <a:ext cx="609600" cy="1047750"/>
          </a:xfrm>
          <a:prstGeom prst="rect">
            <a:avLst/>
          </a:prstGeom>
          <a:noFill/>
          <a:ln w="9525">
            <a:noFill/>
            <a:miter lim="800000"/>
            <a:headEnd/>
            <a:tailEnd/>
          </a:ln>
        </p:spPr>
      </p:pic>
      <p:pic>
        <p:nvPicPr>
          <p:cNvPr id="26630" name="Picture 4" descr="2202"/>
          <p:cNvPicPr>
            <a:picLocks noChangeAspect="1" noChangeArrowheads="1"/>
          </p:cNvPicPr>
          <p:nvPr/>
        </p:nvPicPr>
        <p:blipFill>
          <a:blip r:embed="rId3"/>
          <a:srcRect/>
          <a:stretch>
            <a:fillRect/>
          </a:stretch>
        </p:blipFill>
        <p:spPr bwMode="auto">
          <a:xfrm>
            <a:off x="3962400" y="1371600"/>
            <a:ext cx="609600" cy="1047750"/>
          </a:xfrm>
          <a:prstGeom prst="rect">
            <a:avLst/>
          </a:prstGeom>
          <a:noFill/>
          <a:ln w="9525">
            <a:noFill/>
            <a:miter lim="800000"/>
            <a:headEnd/>
            <a:tailEnd/>
          </a:ln>
        </p:spPr>
      </p:pic>
      <p:pic>
        <p:nvPicPr>
          <p:cNvPr id="26631" name="Picture 5" descr="2202"/>
          <p:cNvPicPr>
            <a:picLocks noChangeAspect="1" noChangeArrowheads="1"/>
          </p:cNvPicPr>
          <p:nvPr/>
        </p:nvPicPr>
        <p:blipFill>
          <a:blip r:embed="rId3"/>
          <a:srcRect/>
          <a:stretch>
            <a:fillRect/>
          </a:stretch>
        </p:blipFill>
        <p:spPr bwMode="auto">
          <a:xfrm>
            <a:off x="4724400" y="1371600"/>
            <a:ext cx="609600" cy="1047750"/>
          </a:xfrm>
          <a:prstGeom prst="rect">
            <a:avLst/>
          </a:prstGeom>
          <a:noFill/>
          <a:ln w="9525">
            <a:noFill/>
            <a:miter lim="800000"/>
            <a:headEnd/>
            <a:tailEnd/>
          </a:ln>
        </p:spPr>
      </p:pic>
      <p:pic>
        <p:nvPicPr>
          <p:cNvPr id="26632" name="Picture 6" descr="2202"/>
          <p:cNvPicPr>
            <a:picLocks noChangeAspect="1" noChangeArrowheads="1"/>
          </p:cNvPicPr>
          <p:nvPr/>
        </p:nvPicPr>
        <p:blipFill>
          <a:blip r:embed="rId3"/>
          <a:srcRect/>
          <a:stretch>
            <a:fillRect/>
          </a:stretch>
        </p:blipFill>
        <p:spPr bwMode="auto">
          <a:xfrm>
            <a:off x="5410200" y="1371600"/>
            <a:ext cx="609600" cy="1047750"/>
          </a:xfrm>
          <a:prstGeom prst="rect">
            <a:avLst/>
          </a:prstGeom>
          <a:noFill/>
          <a:ln w="9525">
            <a:noFill/>
            <a:miter lim="800000"/>
            <a:headEnd/>
            <a:tailEnd/>
          </a:ln>
        </p:spPr>
      </p:pic>
      <p:sp>
        <p:nvSpPr>
          <p:cNvPr id="26633" name="Rectangle 7"/>
          <p:cNvSpPr>
            <a:spLocks noChangeArrowheads="1"/>
          </p:cNvSpPr>
          <p:nvPr/>
        </p:nvSpPr>
        <p:spPr bwMode="auto">
          <a:xfrm>
            <a:off x="2743200" y="2286000"/>
            <a:ext cx="3581400" cy="381000"/>
          </a:xfrm>
          <a:prstGeom prst="rect">
            <a:avLst/>
          </a:prstGeom>
          <a:gradFill rotWithShape="1">
            <a:gsLst>
              <a:gs pos="0">
                <a:srgbClr val="FF0000"/>
              </a:gs>
              <a:gs pos="50000">
                <a:schemeClr val="bg1"/>
              </a:gs>
              <a:gs pos="100000">
                <a:srgbClr val="FF0000"/>
              </a:gs>
            </a:gsLst>
            <a:lin ang="5400000" scaled="1"/>
          </a:gradFill>
          <a:ln w="9525">
            <a:noFill/>
            <a:miter lim="800000"/>
            <a:headEnd/>
            <a:tailEnd/>
          </a:ln>
        </p:spPr>
        <p:txBody>
          <a:bodyPr wrap="none" anchor="ctr"/>
          <a:lstStyle/>
          <a:p>
            <a:pPr algn="ctr"/>
            <a:r>
              <a:rPr lang="en-US" sz="1600">
                <a:latin typeface="Book Antiqua" pitchFamily="18" charset="0"/>
              </a:rPr>
              <a:t>   ISTS</a:t>
            </a:r>
          </a:p>
        </p:txBody>
      </p:sp>
      <p:sp>
        <p:nvSpPr>
          <p:cNvPr id="26634" name="Rectangle 8"/>
          <p:cNvSpPr>
            <a:spLocks noChangeArrowheads="1"/>
          </p:cNvSpPr>
          <p:nvPr/>
        </p:nvSpPr>
        <p:spPr bwMode="auto">
          <a:xfrm>
            <a:off x="2743200" y="2743200"/>
            <a:ext cx="3505200" cy="304800"/>
          </a:xfrm>
          <a:prstGeom prst="rect">
            <a:avLst/>
          </a:prstGeom>
          <a:gradFill rotWithShape="1">
            <a:gsLst>
              <a:gs pos="0">
                <a:srgbClr val="FF0000"/>
              </a:gs>
              <a:gs pos="50000">
                <a:schemeClr val="bg1"/>
              </a:gs>
              <a:gs pos="100000">
                <a:srgbClr val="FF0000"/>
              </a:gs>
            </a:gsLst>
            <a:lin ang="5400000" scaled="1"/>
          </a:gradFill>
          <a:ln w="9525">
            <a:noFill/>
            <a:miter lim="800000"/>
            <a:headEnd/>
            <a:tailEnd/>
          </a:ln>
        </p:spPr>
        <p:txBody>
          <a:bodyPr wrap="none" anchor="ctr"/>
          <a:lstStyle/>
          <a:p>
            <a:pPr algn="ctr"/>
            <a:r>
              <a:rPr lang="en-US" sz="1600">
                <a:latin typeface="Book Antiqua" pitchFamily="18" charset="0"/>
              </a:rPr>
              <a:t>Deemed ISTS </a:t>
            </a:r>
            <a:r>
              <a:rPr lang="en-US" sz="1200">
                <a:latin typeface="Book Antiqua" pitchFamily="18" charset="0"/>
              </a:rPr>
              <a:t>(Owned by States)</a:t>
            </a:r>
          </a:p>
        </p:txBody>
      </p:sp>
      <p:sp>
        <p:nvSpPr>
          <p:cNvPr id="26635" name="Rectangle 9"/>
          <p:cNvSpPr>
            <a:spLocks noChangeArrowheads="1"/>
          </p:cNvSpPr>
          <p:nvPr/>
        </p:nvSpPr>
        <p:spPr bwMode="auto">
          <a:xfrm>
            <a:off x="2819400" y="2286000"/>
            <a:ext cx="3581400" cy="381000"/>
          </a:xfrm>
          <a:prstGeom prst="rect">
            <a:avLst/>
          </a:prstGeom>
          <a:gradFill rotWithShape="1">
            <a:gsLst>
              <a:gs pos="0">
                <a:srgbClr val="FF0000"/>
              </a:gs>
              <a:gs pos="50000">
                <a:schemeClr val="bg1"/>
              </a:gs>
              <a:gs pos="100000">
                <a:srgbClr val="FF0000"/>
              </a:gs>
            </a:gsLst>
            <a:lin ang="5400000" scaled="1"/>
          </a:gradFill>
          <a:ln w="9525">
            <a:noFill/>
            <a:miter lim="800000"/>
            <a:headEnd/>
            <a:tailEnd/>
          </a:ln>
        </p:spPr>
        <p:txBody>
          <a:bodyPr wrap="none" anchor="ctr"/>
          <a:lstStyle/>
          <a:p>
            <a:pPr algn="ctr"/>
            <a:r>
              <a:rPr lang="en-US" sz="1600">
                <a:latin typeface="Book Antiqua" pitchFamily="18" charset="0"/>
              </a:rPr>
              <a:t>ISTS </a:t>
            </a:r>
            <a:r>
              <a:rPr lang="en-US" sz="1200">
                <a:latin typeface="Book Antiqua" pitchFamily="18" charset="0"/>
              </a:rPr>
              <a:t>(POWERGRID, IPTCs)</a:t>
            </a:r>
          </a:p>
        </p:txBody>
      </p:sp>
      <p:sp>
        <p:nvSpPr>
          <p:cNvPr id="26636" name="Text Box 10"/>
          <p:cNvSpPr txBox="1">
            <a:spLocks noChangeArrowheads="1"/>
          </p:cNvSpPr>
          <p:nvPr/>
        </p:nvSpPr>
        <p:spPr bwMode="auto">
          <a:xfrm>
            <a:off x="457200" y="5486400"/>
            <a:ext cx="8382000" cy="1465263"/>
          </a:xfrm>
          <a:prstGeom prst="rect">
            <a:avLst/>
          </a:prstGeom>
          <a:noFill/>
          <a:ln w="9525">
            <a:noFill/>
            <a:miter lim="800000"/>
            <a:headEnd/>
            <a:tailEnd/>
          </a:ln>
        </p:spPr>
        <p:txBody>
          <a:bodyPr>
            <a:spAutoFit/>
          </a:bodyPr>
          <a:lstStyle/>
          <a:p>
            <a:pPr marL="342900" indent="-342900" algn="l">
              <a:buClr>
                <a:schemeClr val="accent2"/>
              </a:buClr>
              <a:buFont typeface="Wingdings" pitchFamily="2" charset="2"/>
              <a:buChar char="§"/>
            </a:pPr>
            <a:r>
              <a:rPr lang="en-US" sz="1800">
                <a:latin typeface="Times New Roman" pitchFamily="18" charset="0"/>
              </a:rPr>
              <a:t>The Pooled charges are recovered from Demand Customers as well as Generators </a:t>
            </a:r>
          </a:p>
          <a:p>
            <a:pPr marL="342900" indent="-342900" algn="l">
              <a:buClr>
                <a:schemeClr val="accent2"/>
              </a:buClr>
              <a:buFont typeface="Wingdings" pitchFamily="2" charset="2"/>
              <a:buChar char="§"/>
            </a:pPr>
            <a:r>
              <a:rPr lang="en-US" sz="1800">
                <a:latin typeface="Times New Roman" pitchFamily="18" charset="0"/>
              </a:rPr>
              <a:t>CTU vested with the responsibility of Billing, Collecting and Disbursement (BCD) of the Transmission Charges on behalf of all the ISTS licensees. Revenue Sharing Agreement (RSA) prepared by CTU</a:t>
            </a:r>
          </a:p>
          <a:p>
            <a:pPr marL="342900" indent="-342900" algn="l">
              <a:buClr>
                <a:schemeClr val="accent2"/>
              </a:buClr>
              <a:buFont typeface="Wingdings" pitchFamily="2" charset="2"/>
              <a:buNone/>
            </a:pPr>
            <a:endParaRPr lang="en-US" sz="1800">
              <a:latin typeface="Times New Roman" pitchFamily="18" charset="0"/>
            </a:endParaRPr>
          </a:p>
        </p:txBody>
      </p:sp>
      <p:sp>
        <p:nvSpPr>
          <p:cNvPr id="26637" name="Rectangle 11"/>
          <p:cNvSpPr>
            <a:spLocks noChangeArrowheads="1"/>
          </p:cNvSpPr>
          <p:nvPr/>
        </p:nvSpPr>
        <p:spPr bwMode="auto">
          <a:xfrm>
            <a:off x="457200" y="3886200"/>
            <a:ext cx="7504113" cy="366713"/>
          </a:xfrm>
          <a:prstGeom prst="rect">
            <a:avLst/>
          </a:prstGeom>
          <a:noFill/>
          <a:ln w="9525">
            <a:noFill/>
            <a:miter lim="800000"/>
            <a:headEnd/>
            <a:tailEnd/>
          </a:ln>
        </p:spPr>
        <p:txBody>
          <a:bodyPr wrap="none">
            <a:spAutoFit/>
          </a:bodyPr>
          <a:lstStyle/>
          <a:p>
            <a:pPr marL="342900" indent="-342900" algn="l">
              <a:buClr>
                <a:schemeClr val="accent2"/>
              </a:buClr>
              <a:buFont typeface="Wingdings" pitchFamily="2" charset="2"/>
              <a:buChar char="§"/>
            </a:pPr>
            <a:r>
              <a:rPr lang="en-US" sz="1800">
                <a:latin typeface="Times New Roman" pitchFamily="18" charset="0"/>
              </a:rPr>
              <a:t>Transmission charges are </a:t>
            </a:r>
            <a:r>
              <a:rPr lang="en-US" sz="1800" b="1">
                <a:latin typeface="Times New Roman" pitchFamily="18" charset="0"/>
              </a:rPr>
              <a:t>determined by CERC</a:t>
            </a:r>
            <a:r>
              <a:rPr lang="en-US" sz="1800">
                <a:latin typeface="Times New Roman" pitchFamily="18" charset="0"/>
              </a:rPr>
              <a:t> (</a:t>
            </a:r>
            <a:r>
              <a:rPr lang="en-US" sz="1400">
                <a:latin typeface="Times New Roman" pitchFamily="18" charset="0"/>
              </a:rPr>
              <a:t>Section 61,62 or 63 of EA 2003</a:t>
            </a:r>
            <a:r>
              <a:rPr lang="en-US" sz="1800">
                <a:latin typeface="Times New Roman" pitchFamily="18" charset="0"/>
              </a:rPr>
              <a:t>)</a:t>
            </a:r>
          </a:p>
        </p:txBody>
      </p:sp>
      <p:sp>
        <p:nvSpPr>
          <p:cNvPr id="26638" name="Rectangle 12"/>
          <p:cNvSpPr>
            <a:spLocks noChangeArrowheads="1"/>
          </p:cNvSpPr>
          <p:nvPr/>
        </p:nvSpPr>
        <p:spPr bwMode="auto">
          <a:xfrm>
            <a:off x="457200" y="4343400"/>
            <a:ext cx="6632575" cy="366713"/>
          </a:xfrm>
          <a:prstGeom prst="rect">
            <a:avLst/>
          </a:prstGeom>
          <a:noFill/>
          <a:ln w="9525">
            <a:noFill/>
            <a:miter lim="800000"/>
            <a:headEnd/>
            <a:tailEnd/>
          </a:ln>
        </p:spPr>
        <p:txBody>
          <a:bodyPr wrap="none">
            <a:spAutoFit/>
          </a:bodyPr>
          <a:lstStyle/>
          <a:p>
            <a:pPr marL="342900" indent="-342900" algn="l">
              <a:buClr>
                <a:schemeClr val="accent2"/>
              </a:buClr>
              <a:buFont typeface="Wingdings" pitchFamily="2" charset="2"/>
              <a:buChar char="§"/>
            </a:pPr>
            <a:r>
              <a:rPr lang="en-US" sz="1800">
                <a:latin typeface="Times New Roman" pitchFamily="18" charset="0"/>
              </a:rPr>
              <a:t>Charges of all ISTS (</a:t>
            </a:r>
            <a:r>
              <a:rPr lang="en-US" sz="1400">
                <a:latin typeface="Times New Roman" pitchFamily="18" charset="0"/>
              </a:rPr>
              <a:t>POWERGRID, Reliance etc.</a:t>
            </a:r>
            <a:r>
              <a:rPr lang="en-US" sz="1800">
                <a:latin typeface="Times New Roman" pitchFamily="18" charset="0"/>
              </a:rPr>
              <a:t>) to be </a:t>
            </a:r>
            <a:r>
              <a:rPr lang="en-US" sz="1800" b="1">
                <a:latin typeface="Times New Roman" pitchFamily="18" charset="0"/>
              </a:rPr>
              <a:t>pooled </a:t>
            </a:r>
            <a:r>
              <a:rPr lang="en-US" sz="1800">
                <a:latin typeface="Times New Roman" pitchFamily="18" charset="0"/>
              </a:rPr>
              <a:t>together</a:t>
            </a:r>
          </a:p>
        </p:txBody>
      </p:sp>
      <p:sp>
        <p:nvSpPr>
          <p:cNvPr id="26639" name="Rectangle 13"/>
          <p:cNvSpPr>
            <a:spLocks noChangeArrowheads="1"/>
          </p:cNvSpPr>
          <p:nvPr/>
        </p:nvSpPr>
        <p:spPr bwMode="auto">
          <a:xfrm>
            <a:off x="457200" y="4800600"/>
            <a:ext cx="8229600" cy="641350"/>
          </a:xfrm>
          <a:prstGeom prst="rect">
            <a:avLst/>
          </a:prstGeom>
          <a:noFill/>
          <a:ln w="9525">
            <a:noFill/>
            <a:miter lim="800000"/>
            <a:headEnd/>
            <a:tailEnd/>
          </a:ln>
        </p:spPr>
        <p:txBody>
          <a:bodyPr>
            <a:spAutoFit/>
          </a:bodyPr>
          <a:lstStyle/>
          <a:p>
            <a:pPr marL="342900" indent="-342900" algn="l">
              <a:buClr>
                <a:schemeClr val="accent2"/>
              </a:buClr>
              <a:buFont typeface="Wingdings" pitchFamily="2" charset="2"/>
              <a:buChar char="§"/>
            </a:pPr>
            <a:r>
              <a:rPr lang="en-US" sz="1800">
                <a:latin typeface="Times New Roman" pitchFamily="18" charset="0"/>
              </a:rPr>
              <a:t>Charges of Non-ISTS systems (certain State transmission systems) as approved by RPC/CERC shall also be considered in the pool… </a:t>
            </a:r>
            <a:r>
              <a:rPr lang="en-US" sz="1800" b="1">
                <a:latin typeface="Times New Roman" pitchFamily="18" charset="0"/>
              </a:rPr>
              <a:t>Deemed ISTS</a:t>
            </a:r>
          </a:p>
        </p:txBody>
      </p:sp>
      <p:sp>
        <p:nvSpPr>
          <p:cNvPr id="26640" name="AutoShape 14"/>
          <p:cNvSpPr>
            <a:spLocks noChangeArrowheads="1"/>
          </p:cNvSpPr>
          <p:nvPr/>
        </p:nvSpPr>
        <p:spPr bwMode="auto">
          <a:xfrm>
            <a:off x="2052638" y="3124200"/>
            <a:ext cx="2663825" cy="674688"/>
          </a:xfrm>
          <a:prstGeom prst="curvedUpArrow">
            <a:avLst>
              <a:gd name="adj1" fmla="val 48293"/>
              <a:gd name="adj2" fmla="val 133582"/>
              <a:gd name="adj3" fmla="val 33333"/>
            </a:avLst>
          </a:prstGeom>
          <a:gradFill rotWithShape="1">
            <a:gsLst>
              <a:gs pos="0">
                <a:srgbClr val="FF0000"/>
              </a:gs>
              <a:gs pos="100000">
                <a:schemeClr val="bg1"/>
              </a:gs>
            </a:gsLst>
            <a:lin ang="5400000" scaled="1"/>
          </a:gradFill>
          <a:ln w="9525">
            <a:noFill/>
            <a:miter lim="800000"/>
            <a:headEnd/>
            <a:tailEnd/>
          </a:ln>
        </p:spPr>
        <p:txBody>
          <a:bodyPr wrap="none" anchor="ctr"/>
          <a:lstStyle/>
          <a:p>
            <a:pPr algn="l"/>
            <a:endParaRPr lang="en-GB" altLang="en-US" sz="1800">
              <a:latin typeface="Arial" charset="0"/>
            </a:endParaRPr>
          </a:p>
        </p:txBody>
      </p:sp>
      <p:sp>
        <p:nvSpPr>
          <p:cNvPr id="26641" name="Rectangle 15"/>
          <p:cNvSpPr>
            <a:spLocks noChangeArrowheads="1"/>
          </p:cNvSpPr>
          <p:nvPr/>
        </p:nvSpPr>
        <p:spPr bwMode="auto">
          <a:xfrm>
            <a:off x="1905000" y="2286000"/>
            <a:ext cx="5105400" cy="762000"/>
          </a:xfrm>
          <a:prstGeom prst="rect">
            <a:avLst/>
          </a:prstGeom>
          <a:gradFill rotWithShape="1">
            <a:gsLst>
              <a:gs pos="0">
                <a:srgbClr val="FF0000"/>
              </a:gs>
              <a:gs pos="50000">
                <a:schemeClr val="bg1"/>
              </a:gs>
              <a:gs pos="100000">
                <a:srgbClr val="FF0000"/>
              </a:gs>
            </a:gsLst>
            <a:lin ang="5400000" scaled="1"/>
          </a:gradFill>
          <a:ln w="9525">
            <a:noFill/>
            <a:miter lim="800000"/>
            <a:headEnd/>
            <a:tailEnd/>
          </a:ln>
        </p:spPr>
        <p:txBody>
          <a:bodyPr wrap="none" anchor="ctr"/>
          <a:lstStyle/>
          <a:p>
            <a:pPr algn="ctr"/>
            <a:r>
              <a:rPr lang="en-US" sz="1800" b="1">
                <a:latin typeface="Times New Roman" pitchFamily="18" charset="0"/>
              </a:rPr>
              <a:t>Transmission Charges</a:t>
            </a:r>
          </a:p>
          <a:p>
            <a:pPr algn="ctr"/>
            <a:r>
              <a:rPr lang="en-US" sz="1800">
                <a:latin typeface="Times New Roman" pitchFamily="18" charset="0"/>
              </a:rPr>
              <a:t>(</a:t>
            </a:r>
            <a:r>
              <a:rPr lang="en-US" sz="1200">
                <a:latin typeface="Times New Roman" pitchFamily="18" charset="0"/>
              </a:rPr>
              <a:t>POWERGRID, IPTCs, Deemed ISTS</a:t>
            </a:r>
            <a:r>
              <a:rPr lang="en-US" sz="1800">
                <a:latin typeface="Times New Roman" pitchFamily="18" charset="0"/>
              </a:rPr>
              <a:t>)</a:t>
            </a:r>
          </a:p>
        </p:txBody>
      </p:sp>
      <p:sp>
        <p:nvSpPr>
          <p:cNvPr id="26642" name="AutoShape 16"/>
          <p:cNvSpPr>
            <a:spLocks noChangeArrowheads="1"/>
          </p:cNvSpPr>
          <p:nvPr/>
        </p:nvSpPr>
        <p:spPr bwMode="auto">
          <a:xfrm>
            <a:off x="1066800" y="1524000"/>
            <a:ext cx="2057400" cy="1752600"/>
          </a:xfrm>
          <a:prstGeom prst="cloudCallout">
            <a:avLst>
              <a:gd name="adj1" fmla="val 19444"/>
              <a:gd name="adj2" fmla="val -47644"/>
            </a:avLst>
          </a:prstGeom>
          <a:gradFill rotWithShape="1">
            <a:gsLst>
              <a:gs pos="0">
                <a:schemeClr val="bg1"/>
              </a:gs>
              <a:gs pos="100000">
                <a:schemeClr val="accent2"/>
              </a:gs>
            </a:gsLst>
            <a:path path="rect">
              <a:fillToRect l="50000" t="50000" r="50000" b="50000"/>
            </a:path>
          </a:gradFill>
          <a:ln w="9525">
            <a:noFill/>
            <a:round/>
            <a:headEnd/>
            <a:tailEnd/>
          </a:ln>
        </p:spPr>
        <p:txBody>
          <a:bodyPr/>
          <a:lstStyle/>
          <a:p>
            <a:pPr algn="ctr"/>
            <a:r>
              <a:rPr lang="en-US" sz="2000">
                <a:latin typeface="Book Antiqua" pitchFamily="18" charset="0"/>
              </a:rPr>
              <a:t>Demand Customers</a:t>
            </a:r>
          </a:p>
        </p:txBody>
      </p:sp>
      <p:sp>
        <p:nvSpPr>
          <p:cNvPr id="26643" name="AutoShape 17"/>
          <p:cNvSpPr>
            <a:spLocks noChangeArrowheads="1"/>
          </p:cNvSpPr>
          <p:nvPr/>
        </p:nvSpPr>
        <p:spPr bwMode="auto">
          <a:xfrm>
            <a:off x="5791200" y="1600200"/>
            <a:ext cx="2133600" cy="1600200"/>
          </a:xfrm>
          <a:prstGeom prst="cloudCallout">
            <a:avLst>
              <a:gd name="adj1" fmla="val -21431"/>
              <a:gd name="adj2" fmla="val -38491"/>
            </a:avLst>
          </a:prstGeom>
          <a:gradFill rotWithShape="1">
            <a:gsLst>
              <a:gs pos="0">
                <a:schemeClr val="bg1"/>
              </a:gs>
              <a:gs pos="100000">
                <a:srgbClr val="009900"/>
              </a:gs>
            </a:gsLst>
            <a:path path="rect">
              <a:fillToRect l="50000" t="50000" r="50000" b="50000"/>
            </a:path>
          </a:gradFill>
          <a:ln w="9525">
            <a:noFill/>
            <a:round/>
            <a:headEnd/>
            <a:tailEnd/>
          </a:ln>
        </p:spPr>
        <p:txBody>
          <a:bodyPr/>
          <a:lstStyle/>
          <a:p>
            <a:pPr algn="ctr"/>
            <a:endParaRPr lang="en-US" sz="2000">
              <a:latin typeface="Book Antiqua" pitchFamily="18" charset="0"/>
            </a:endParaRPr>
          </a:p>
          <a:p>
            <a:pPr algn="ctr"/>
            <a:r>
              <a:rPr lang="en-US" sz="2000">
                <a:latin typeface="Book Antiqua" pitchFamily="18" charset="0"/>
              </a:rPr>
              <a:t>Generators</a:t>
            </a:r>
          </a:p>
        </p:txBody>
      </p:sp>
      <p:sp>
        <p:nvSpPr>
          <p:cNvPr id="26644" name="AutoShape 18"/>
          <p:cNvSpPr>
            <a:spLocks noChangeArrowheads="1"/>
          </p:cNvSpPr>
          <p:nvPr/>
        </p:nvSpPr>
        <p:spPr bwMode="auto">
          <a:xfrm>
            <a:off x="1066800" y="1524000"/>
            <a:ext cx="2057400" cy="1752600"/>
          </a:xfrm>
          <a:prstGeom prst="cloudCallout">
            <a:avLst>
              <a:gd name="adj1" fmla="val 19444"/>
              <a:gd name="adj2" fmla="val -47644"/>
            </a:avLst>
          </a:prstGeom>
          <a:gradFill rotWithShape="1">
            <a:gsLst>
              <a:gs pos="0">
                <a:schemeClr val="bg1"/>
              </a:gs>
              <a:gs pos="100000">
                <a:schemeClr val="accent2"/>
              </a:gs>
            </a:gsLst>
            <a:path path="rect">
              <a:fillToRect l="50000" t="50000" r="50000" b="50000"/>
            </a:path>
          </a:gradFill>
          <a:ln w="9525">
            <a:noFill/>
            <a:round/>
            <a:headEnd/>
            <a:tailEnd/>
          </a:ln>
        </p:spPr>
        <p:txBody>
          <a:bodyPr/>
          <a:lstStyle/>
          <a:p>
            <a:pPr algn="ctr"/>
            <a:endParaRPr lang="en-US" sz="900">
              <a:latin typeface="Book Antiqua" pitchFamily="18" charset="0"/>
            </a:endParaRPr>
          </a:p>
          <a:p>
            <a:pPr algn="ctr"/>
            <a:r>
              <a:rPr lang="en-US" sz="1800">
                <a:latin typeface="Book Antiqua" pitchFamily="18" charset="0"/>
              </a:rPr>
              <a:t>Designated ISTS Customers</a:t>
            </a:r>
          </a:p>
        </p:txBody>
      </p:sp>
      <p:sp>
        <p:nvSpPr>
          <p:cNvPr id="26645" name="AutoShape 19"/>
          <p:cNvSpPr>
            <a:spLocks noChangeArrowheads="1"/>
          </p:cNvSpPr>
          <p:nvPr/>
        </p:nvSpPr>
        <p:spPr bwMode="auto">
          <a:xfrm>
            <a:off x="5791200" y="1600200"/>
            <a:ext cx="2133600" cy="1600200"/>
          </a:xfrm>
          <a:prstGeom prst="cloudCallout">
            <a:avLst>
              <a:gd name="adj1" fmla="val -21431"/>
              <a:gd name="adj2" fmla="val -38491"/>
            </a:avLst>
          </a:prstGeom>
          <a:gradFill rotWithShape="1">
            <a:gsLst>
              <a:gs pos="0">
                <a:schemeClr val="bg1"/>
              </a:gs>
              <a:gs pos="100000">
                <a:srgbClr val="009900"/>
              </a:gs>
            </a:gsLst>
            <a:path path="rect">
              <a:fillToRect l="50000" t="50000" r="50000" b="50000"/>
            </a:path>
          </a:gradFill>
          <a:ln w="9525">
            <a:noFill/>
            <a:round/>
            <a:headEnd/>
            <a:tailEnd/>
          </a:ln>
        </p:spPr>
        <p:txBody>
          <a:bodyPr/>
          <a:lstStyle/>
          <a:p>
            <a:pPr algn="ctr"/>
            <a:endParaRPr lang="en-US" sz="800">
              <a:latin typeface="Arial" charset="0"/>
            </a:endParaRPr>
          </a:p>
          <a:p>
            <a:pPr algn="ctr"/>
            <a:r>
              <a:rPr lang="en-US" sz="1800">
                <a:latin typeface="Book Antiqua" pitchFamily="18" charset="0"/>
              </a:rPr>
              <a:t>Designated ISTS Customers</a:t>
            </a:r>
          </a:p>
        </p:txBody>
      </p:sp>
      <p:sp>
        <p:nvSpPr>
          <p:cNvPr id="26646" name="Text Box 20"/>
          <p:cNvSpPr txBox="1">
            <a:spLocks noChangeArrowheads="1"/>
          </p:cNvSpPr>
          <p:nvPr/>
        </p:nvSpPr>
        <p:spPr bwMode="auto">
          <a:xfrm>
            <a:off x="152400" y="228600"/>
            <a:ext cx="3048000" cy="396875"/>
          </a:xfrm>
          <a:prstGeom prst="rect">
            <a:avLst/>
          </a:prstGeom>
          <a:noFill/>
          <a:ln w="9525">
            <a:noFill/>
            <a:miter lim="800000"/>
            <a:headEnd/>
            <a:tailEnd/>
          </a:ln>
        </p:spPr>
        <p:txBody>
          <a:bodyPr wrap="none">
            <a:spAutoFit/>
          </a:bodyPr>
          <a:lstStyle/>
          <a:p>
            <a:pPr algn="l"/>
            <a:r>
              <a:rPr lang="en-US" sz="2000" b="1">
                <a:solidFill>
                  <a:srgbClr val="FF0000"/>
                </a:solidFill>
                <a:latin typeface="Times New Roman" pitchFamily="18" charset="0"/>
              </a:rPr>
              <a:t>As per the new Regulation</a:t>
            </a:r>
            <a:endParaRPr lang="en-IN" altLang="en-US" sz="2000" b="1">
              <a:solidFill>
                <a:srgbClr val="FF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637"/>
                                        </p:tgtEl>
                                        <p:attrNameLst>
                                          <p:attrName>style.visibility</p:attrName>
                                        </p:attrNameLst>
                                      </p:cBhvr>
                                      <p:to>
                                        <p:strVal val="visible"/>
                                      </p:to>
                                    </p:set>
                                    <p:animEffect transition="in" filter="wipe(left)">
                                      <p:cBhvr>
                                        <p:cTn id="7" dur="500"/>
                                        <p:tgtEl>
                                          <p:spTgt spid="2663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6646"/>
                                        </p:tgtEl>
                                        <p:attrNameLst>
                                          <p:attrName>style.visibility</p:attrName>
                                        </p:attrNameLst>
                                      </p:cBhvr>
                                      <p:to>
                                        <p:strVal val="visible"/>
                                      </p:to>
                                    </p:set>
                                  </p:childTnLst>
                                </p:cTn>
                              </p:par>
                              <p:par>
                                <p:cTn id="12" presetID="10" presetClass="entr" presetSubtype="0" fill="hold" grpId="0" nodeType="withEffect">
                                  <p:stCondLst>
                                    <p:cond delay="0"/>
                                  </p:stCondLst>
                                  <p:childTnLst>
                                    <p:set>
                                      <p:cBhvr>
                                        <p:cTn id="13" dur="1" fill="hold">
                                          <p:stCondLst>
                                            <p:cond delay="0"/>
                                          </p:stCondLst>
                                        </p:cTn>
                                        <p:tgtEl>
                                          <p:spTgt spid="26635"/>
                                        </p:tgtEl>
                                        <p:attrNameLst>
                                          <p:attrName>style.visibility</p:attrName>
                                        </p:attrNameLst>
                                      </p:cBhvr>
                                      <p:to>
                                        <p:strVal val="visible"/>
                                      </p:to>
                                    </p:set>
                                    <p:animEffect transition="in" filter="fade">
                                      <p:cBhvr>
                                        <p:cTn id="14" dur="500"/>
                                        <p:tgtEl>
                                          <p:spTgt spid="2663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6638"/>
                                        </p:tgtEl>
                                        <p:attrNameLst>
                                          <p:attrName>style.visibility</p:attrName>
                                        </p:attrNameLst>
                                      </p:cBhvr>
                                      <p:to>
                                        <p:strVal val="visible"/>
                                      </p:to>
                                    </p:set>
                                    <p:animEffect transition="in" filter="wipe(left)">
                                      <p:cBhvr>
                                        <p:cTn id="17" dur="500"/>
                                        <p:tgtEl>
                                          <p:spTgt spid="2663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6634"/>
                                        </p:tgtEl>
                                        <p:attrNameLst>
                                          <p:attrName>style.visibility</p:attrName>
                                        </p:attrNameLst>
                                      </p:cBhvr>
                                      <p:to>
                                        <p:strVal val="visible"/>
                                      </p:to>
                                    </p:set>
                                    <p:animEffect transition="in" filter="box(in)">
                                      <p:cBhvr>
                                        <p:cTn id="22" dur="500"/>
                                        <p:tgtEl>
                                          <p:spTgt spid="2663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6639"/>
                                        </p:tgtEl>
                                        <p:attrNameLst>
                                          <p:attrName>style.visibility</p:attrName>
                                        </p:attrNameLst>
                                      </p:cBhvr>
                                      <p:to>
                                        <p:strVal val="visible"/>
                                      </p:to>
                                    </p:set>
                                    <p:animEffect transition="in" filter="wipe(left)">
                                      <p:cBhvr>
                                        <p:cTn id="25" dur="500"/>
                                        <p:tgtEl>
                                          <p:spTgt spid="2663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6641"/>
                                        </p:tgtEl>
                                        <p:attrNameLst>
                                          <p:attrName>style.visibility</p:attrName>
                                        </p:attrNameLst>
                                      </p:cBhvr>
                                      <p:to>
                                        <p:strVal val="visible"/>
                                      </p:to>
                                    </p:set>
                                    <p:animEffect transition="in" filter="fade">
                                      <p:cBhvr>
                                        <p:cTn id="30" dur="500"/>
                                        <p:tgtEl>
                                          <p:spTgt spid="2664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6636"/>
                                        </p:tgtEl>
                                        <p:attrNameLst>
                                          <p:attrName>style.visibility</p:attrName>
                                        </p:attrNameLst>
                                      </p:cBhvr>
                                      <p:to>
                                        <p:strVal val="visible"/>
                                      </p:to>
                                    </p:set>
                                    <p:animEffect transition="in" filter="wipe(left)">
                                      <p:cBhvr>
                                        <p:cTn id="35" dur="500"/>
                                        <p:tgtEl>
                                          <p:spTgt spid="2663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6640"/>
                                        </p:tgtEl>
                                        <p:attrNameLst>
                                          <p:attrName>style.visibility</p:attrName>
                                        </p:attrNameLst>
                                      </p:cBhvr>
                                      <p:to>
                                        <p:strVal val="visible"/>
                                      </p:to>
                                    </p:set>
                                    <p:animEffect transition="in" filter="wipe(left)">
                                      <p:cBhvr>
                                        <p:cTn id="38" dur="500"/>
                                        <p:tgtEl>
                                          <p:spTgt spid="26640"/>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26628"/>
                                        </p:tgtEl>
                                        <p:attrNameLst>
                                          <p:attrName>style.visibility</p:attrName>
                                        </p:attrNameLst>
                                      </p:cBhvr>
                                      <p:to>
                                        <p:strVal val="visible"/>
                                      </p:to>
                                    </p:set>
                                    <p:animEffect transition="in" filter="wipe(right)">
                                      <p:cBhvr>
                                        <p:cTn id="41" dur="500"/>
                                        <p:tgtEl>
                                          <p:spTgt spid="2662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6644"/>
                                        </p:tgtEl>
                                        <p:attrNameLst>
                                          <p:attrName>style.visibility</p:attrName>
                                        </p:attrNameLst>
                                      </p:cBhvr>
                                      <p:to>
                                        <p:strVal val="visible"/>
                                      </p:to>
                                    </p:set>
                                    <p:animEffect transition="in" filter="fade">
                                      <p:cBhvr>
                                        <p:cTn id="46" dur="500"/>
                                        <p:tgtEl>
                                          <p:spTgt spid="266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645"/>
                                        </p:tgtEl>
                                        <p:attrNameLst>
                                          <p:attrName>style.visibility</p:attrName>
                                        </p:attrNameLst>
                                      </p:cBhvr>
                                      <p:to>
                                        <p:strVal val="visible"/>
                                      </p:to>
                                    </p:set>
                                    <p:animEffect transition="in" filter="fade">
                                      <p:cBhvr>
                                        <p:cTn id="49" dur="500"/>
                                        <p:tgtEl>
                                          <p:spTgt spid="26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autoUpdateAnimBg="0"/>
      <p:bldP spid="26634" grpId="0" animBg="1" autoUpdateAnimBg="0"/>
      <p:bldP spid="26635" grpId="0" animBg="1" autoUpdateAnimBg="0"/>
      <p:bldP spid="26636" grpId="0" autoUpdateAnimBg="0"/>
      <p:bldP spid="26637" grpId="0" autoUpdateAnimBg="0"/>
      <p:bldP spid="26638" grpId="0" autoUpdateAnimBg="0"/>
      <p:bldP spid="26639" grpId="0" autoUpdateAnimBg="0"/>
      <p:bldP spid="26640" grpId="0" animBg="1" autoUpdateAnimBg="0"/>
      <p:bldP spid="26641" grpId="0" animBg="1" autoUpdateAnimBg="0"/>
      <p:bldP spid="26644" grpId="0" animBg="1" autoUpdateAnimBg="0"/>
      <p:bldP spid="26645" grpId="0" animBg="1" autoUpdateAnimBg="0"/>
      <p:bldP spid="26646"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C8D0AD9E-30BD-4527-9D9A-371D55BCF181}" type="slidenum">
              <a:rPr lang="en-US" sz="3200"/>
              <a:pPr/>
              <a:t>21</a:t>
            </a:fld>
            <a:endParaRPr lang="en-US" sz="3200"/>
          </a:p>
        </p:txBody>
      </p:sp>
      <p:sp>
        <p:nvSpPr>
          <p:cNvPr id="27651" name="Rectangle 2"/>
          <p:cNvSpPr>
            <a:spLocks noGrp="1" noChangeArrowheads="1"/>
          </p:cNvSpPr>
          <p:nvPr>
            <p:ph type="ctrTitle" idx="4294967295"/>
          </p:nvPr>
        </p:nvSpPr>
        <p:spPr>
          <a:xfrm>
            <a:off x="685800" y="1073150"/>
            <a:ext cx="7772400" cy="2127250"/>
          </a:xfrm>
        </p:spPr>
        <p:txBody>
          <a:bodyPr/>
          <a:lstStyle/>
          <a:p>
            <a:pPr algn="ctr" eaLnBrk="1" hangingPunct="1"/>
            <a:r>
              <a:rPr lang="en-US" sz="4700"/>
              <a:t>Principles of sharing ISTS charges and losses</a:t>
            </a:r>
            <a:r>
              <a:rPr lang="en-US" sz="5800"/>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A3DFD902-B3F3-44C0-90DE-864DDE163C3A}" type="slidenum">
              <a:rPr lang="en-US" sz="3200"/>
              <a:pPr/>
              <a:t>22</a:t>
            </a:fld>
            <a:endParaRPr lang="en-US" sz="3200"/>
          </a:p>
        </p:txBody>
      </p:sp>
      <p:sp>
        <p:nvSpPr>
          <p:cNvPr id="28675" name="Rectangle 2"/>
          <p:cNvSpPr>
            <a:spLocks noGrp="1" noChangeArrowheads="1"/>
          </p:cNvSpPr>
          <p:nvPr>
            <p:ph type="title" idx="4294967295"/>
          </p:nvPr>
        </p:nvSpPr>
        <p:spPr>
          <a:xfrm>
            <a:off x="609600" y="381000"/>
            <a:ext cx="8534400" cy="685800"/>
          </a:xfrm>
        </p:spPr>
        <p:txBody>
          <a:bodyPr/>
          <a:lstStyle/>
          <a:p>
            <a:pPr eaLnBrk="1" hangingPunct="1"/>
            <a:r>
              <a:rPr lang="en-US" sz="3200"/>
              <a:t>Principles of sharing ISTS charges and losses</a:t>
            </a:r>
            <a:r>
              <a:rPr lang="en-US" sz="4000"/>
              <a:t>	</a:t>
            </a:r>
          </a:p>
        </p:txBody>
      </p:sp>
      <p:sp>
        <p:nvSpPr>
          <p:cNvPr id="28676" name="Rectangle 3"/>
          <p:cNvSpPr>
            <a:spLocks noGrp="1" noChangeArrowheads="1"/>
          </p:cNvSpPr>
          <p:nvPr>
            <p:ph type="body" idx="4294967295"/>
          </p:nvPr>
        </p:nvSpPr>
        <p:spPr>
          <a:xfrm>
            <a:off x="228600" y="1676400"/>
            <a:ext cx="8991600" cy="5978525"/>
          </a:xfrm>
        </p:spPr>
        <p:txBody>
          <a:bodyPr/>
          <a:lstStyle/>
          <a:p>
            <a:pPr eaLnBrk="1" hangingPunct="1">
              <a:lnSpc>
                <a:spcPct val="80000"/>
              </a:lnSpc>
            </a:pPr>
            <a:r>
              <a:rPr lang="en-US" sz="1300" b="1"/>
              <a:t>Factors to be calculated</a:t>
            </a:r>
          </a:p>
          <a:p>
            <a:pPr lvl="1" eaLnBrk="1" hangingPunct="1">
              <a:lnSpc>
                <a:spcPct val="80000"/>
              </a:lnSpc>
            </a:pPr>
            <a:r>
              <a:rPr lang="en-US" sz="1300"/>
              <a:t>Point of connection charges – in terms of</a:t>
            </a:r>
          </a:p>
          <a:p>
            <a:pPr lvl="2" eaLnBrk="1" hangingPunct="1">
              <a:lnSpc>
                <a:spcPct val="80000"/>
              </a:lnSpc>
            </a:pPr>
            <a:r>
              <a:rPr lang="en-US" sz="1300"/>
              <a:t>RS./MW/month for LT/MT access</a:t>
            </a:r>
          </a:p>
          <a:p>
            <a:pPr lvl="2" eaLnBrk="1" hangingPunct="1">
              <a:lnSpc>
                <a:spcPct val="80000"/>
              </a:lnSpc>
            </a:pPr>
            <a:r>
              <a:rPr lang="en-US" sz="1300"/>
              <a:t>paise/kwh for STOA</a:t>
            </a:r>
          </a:p>
          <a:p>
            <a:pPr lvl="1" eaLnBrk="1" hangingPunct="1">
              <a:lnSpc>
                <a:spcPct val="80000"/>
              </a:lnSpc>
            </a:pPr>
            <a:r>
              <a:rPr lang="en-US" sz="1300"/>
              <a:t>Loss allocations factors</a:t>
            </a:r>
          </a:p>
          <a:p>
            <a:pPr lvl="1" eaLnBrk="1" hangingPunct="1">
              <a:lnSpc>
                <a:spcPct val="80000"/>
              </a:lnSpc>
            </a:pPr>
            <a:r>
              <a:rPr lang="en-US" sz="1300"/>
              <a:t>Load flow based methods to be used for calculating above factors</a:t>
            </a:r>
          </a:p>
          <a:p>
            <a:pPr lvl="1" eaLnBrk="1" hangingPunct="1">
              <a:lnSpc>
                <a:spcPct val="80000"/>
              </a:lnSpc>
              <a:buFont typeface="Wingdings" pitchFamily="2" charset="2"/>
              <a:buNone/>
            </a:pPr>
            <a:endParaRPr lang="en-US" sz="1300"/>
          </a:p>
          <a:p>
            <a:pPr eaLnBrk="1" hangingPunct="1">
              <a:lnSpc>
                <a:spcPct val="80000"/>
              </a:lnSpc>
            </a:pPr>
            <a:r>
              <a:rPr lang="en-US" sz="1300" b="1"/>
              <a:t>PoC charges Methodology-Hybrid method &amp; Uniform Charge Sharing Mechanism</a:t>
            </a:r>
          </a:p>
          <a:p>
            <a:pPr lvl="1" eaLnBrk="1" hangingPunct="1">
              <a:lnSpc>
                <a:spcPct val="80000"/>
              </a:lnSpc>
            </a:pPr>
            <a:r>
              <a:rPr lang="en-US" sz="1300"/>
              <a:t>Hybrid Methodology: Cost Allocation through marginal usage; Slack bus identification through Average Participation Method.</a:t>
            </a:r>
          </a:p>
          <a:p>
            <a:pPr lvl="1" eaLnBrk="1" hangingPunct="1">
              <a:lnSpc>
                <a:spcPct val="80000"/>
              </a:lnSpc>
            </a:pPr>
            <a:r>
              <a:rPr lang="en-US" sz="1300"/>
              <a:t>Uniform Charge Sharing Method: Present Methodology of Regional Postage Stamp Method</a:t>
            </a:r>
          </a:p>
          <a:p>
            <a:pPr lvl="1" eaLnBrk="1" hangingPunct="1">
              <a:lnSpc>
                <a:spcPct val="80000"/>
              </a:lnSpc>
            </a:pPr>
            <a:r>
              <a:rPr lang="en-US" sz="1300"/>
              <a:t>For 1</a:t>
            </a:r>
            <a:r>
              <a:rPr lang="en-US" sz="1300" baseline="30000"/>
              <a:t>st</a:t>
            </a:r>
            <a:r>
              <a:rPr lang="en-US" sz="1300"/>
              <a:t> 2 years- 50% charges will be recovered through Hybrid method &amp; 50% through Uniform charge sharing method.</a:t>
            </a:r>
          </a:p>
          <a:p>
            <a:pPr lvl="1" eaLnBrk="1" hangingPunct="1">
              <a:lnSpc>
                <a:spcPct val="80000"/>
              </a:lnSpc>
            </a:pPr>
            <a:r>
              <a:rPr lang="en-US" sz="1300"/>
              <a:t>After 2 years weightage to be reviewed</a:t>
            </a:r>
          </a:p>
          <a:p>
            <a:pPr lvl="1" eaLnBrk="1" hangingPunct="1">
              <a:lnSpc>
                <a:spcPct val="80000"/>
              </a:lnSpc>
              <a:buFont typeface="Wingdings" pitchFamily="2" charset="2"/>
              <a:buNone/>
            </a:pPr>
            <a:endParaRPr lang="en-US" sz="1300"/>
          </a:p>
          <a:p>
            <a:pPr lvl="1" eaLnBrk="1" hangingPunct="1">
              <a:lnSpc>
                <a:spcPct val="80000"/>
              </a:lnSpc>
              <a:buFont typeface="Wingdings" pitchFamily="2" charset="2"/>
              <a:buNone/>
            </a:pPr>
            <a:endParaRPr lang="en-US" sz="1300"/>
          </a:p>
          <a:p>
            <a:pPr eaLnBrk="1" hangingPunct="1">
              <a:lnSpc>
                <a:spcPct val="80000"/>
              </a:lnSpc>
            </a:pPr>
            <a:r>
              <a:rPr lang="en-US" sz="1300"/>
              <a:t>Data to be provided by DIC to IA by end of Nov, each year. Else Commission may authorize IA to obtain such information from alternative sources.- as per Procedure issued by NLDC</a:t>
            </a:r>
          </a:p>
          <a:p>
            <a:pPr eaLnBrk="1" hangingPunct="1">
              <a:lnSpc>
                <a:spcPct val="80000"/>
              </a:lnSpc>
              <a:buFont typeface="Wingdings" pitchFamily="2" charset="2"/>
              <a:buNone/>
            </a:pPr>
            <a:endParaRPr lang="en-US" sz="1300"/>
          </a:p>
          <a:p>
            <a:pPr eaLnBrk="1" hangingPunct="1">
              <a:lnSpc>
                <a:spcPct val="80000"/>
              </a:lnSpc>
            </a:pPr>
            <a:r>
              <a:rPr lang="en-US" sz="1300"/>
              <a:t>The Yearly Transmission Charge of the ISTS Licensees shall be fully and exactly recovered. There shall be periodic truing up of YTC as per actual billing. </a:t>
            </a:r>
          </a:p>
          <a:p>
            <a:pPr eaLnBrk="1" hangingPunct="1">
              <a:lnSpc>
                <a:spcPct val="80000"/>
              </a:lnSpc>
            </a:pPr>
            <a:endParaRPr lang="en-US" sz="1300"/>
          </a:p>
          <a:p>
            <a:pPr eaLnBrk="1" hangingPunct="1">
              <a:lnSpc>
                <a:spcPct val="80000"/>
              </a:lnSpc>
            </a:pPr>
            <a:r>
              <a:rPr lang="en-US" sz="1300" b="1"/>
              <a:t>Solar Based Generation</a:t>
            </a:r>
          </a:p>
          <a:p>
            <a:pPr lvl="1" eaLnBrk="1" hangingPunct="1">
              <a:lnSpc>
                <a:spcPct val="80000"/>
              </a:lnSpc>
            </a:pPr>
            <a:r>
              <a:rPr lang="en-US" sz="1300"/>
              <a:t>No. Tr. Charges/Tr. Losses for use of ISTS for the useful life of the projects commissioned in next 3 yrs. (July 2014)</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A32A68EA-265D-40B0-A708-2B1ADBF33222}" type="slidenum">
              <a:rPr lang="en-US" sz="3200"/>
              <a:pPr/>
              <a:t>23</a:t>
            </a:fld>
            <a:endParaRPr lang="en-US" sz="3200"/>
          </a:p>
        </p:txBody>
      </p:sp>
      <p:sp>
        <p:nvSpPr>
          <p:cNvPr id="29699" name="Text Box 2"/>
          <p:cNvSpPr txBox="1">
            <a:spLocks noChangeArrowheads="1"/>
          </p:cNvSpPr>
          <p:nvPr/>
        </p:nvSpPr>
        <p:spPr bwMode="auto">
          <a:xfrm>
            <a:off x="685800" y="2170113"/>
            <a:ext cx="1882775" cy="396875"/>
          </a:xfrm>
          <a:prstGeom prst="rect">
            <a:avLst/>
          </a:prstGeom>
          <a:noFill/>
          <a:ln w="9525">
            <a:noFill/>
            <a:miter lim="800000"/>
            <a:headEnd/>
            <a:tailEnd/>
          </a:ln>
        </p:spPr>
        <p:txBody>
          <a:bodyPr wrap="none">
            <a:spAutoFit/>
          </a:bodyPr>
          <a:lstStyle/>
          <a:p>
            <a:pPr algn="l"/>
            <a:r>
              <a:rPr lang="en-US" sz="2000" b="1">
                <a:solidFill>
                  <a:schemeClr val="accent2"/>
                </a:solidFill>
                <a:latin typeface="Times New Roman" pitchFamily="18" charset="0"/>
              </a:rPr>
              <a:t>Hybrid Method</a:t>
            </a:r>
            <a:endParaRPr lang="en-IN" altLang="en-US" sz="2000" b="1">
              <a:solidFill>
                <a:schemeClr val="accent2"/>
              </a:solidFill>
              <a:latin typeface="Times New Roman" pitchFamily="18" charset="0"/>
            </a:endParaRPr>
          </a:p>
        </p:txBody>
      </p:sp>
      <p:sp>
        <p:nvSpPr>
          <p:cNvPr id="29700" name="Text Box 3"/>
          <p:cNvSpPr txBox="1">
            <a:spLocks noChangeArrowheads="1"/>
          </p:cNvSpPr>
          <p:nvPr/>
        </p:nvSpPr>
        <p:spPr bwMode="auto">
          <a:xfrm>
            <a:off x="609600" y="2728913"/>
            <a:ext cx="4892675" cy="366712"/>
          </a:xfrm>
          <a:prstGeom prst="rect">
            <a:avLst/>
          </a:prstGeom>
          <a:noFill/>
          <a:ln w="9525">
            <a:noFill/>
            <a:miter lim="800000"/>
            <a:headEnd/>
            <a:tailEnd/>
          </a:ln>
        </p:spPr>
        <p:txBody>
          <a:bodyPr wrap="none">
            <a:spAutoFit/>
          </a:bodyPr>
          <a:lstStyle/>
          <a:p>
            <a:pPr algn="l"/>
            <a:r>
              <a:rPr lang="en-US" sz="1800" b="1">
                <a:latin typeface="Times New Roman" pitchFamily="18" charset="0"/>
              </a:rPr>
              <a:t> Marginal Participation + Average Participation</a:t>
            </a:r>
            <a:endParaRPr lang="en-IN" altLang="en-US" sz="1800" b="1">
              <a:latin typeface="Times New Roman" pitchFamily="18" charset="0"/>
            </a:endParaRPr>
          </a:p>
        </p:txBody>
      </p:sp>
      <p:sp>
        <p:nvSpPr>
          <p:cNvPr id="29701" name="Text Box 4"/>
          <p:cNvSpPr txBox="1">
            <a:spLocks noChangeArrowheads="1"/>
          </p:cNvSpPr>
          <p:nvPr/>
        </p:nvSpPr>
        <p:spPr bwMode="auto">
          <a:xfrm>
            <a:off x="561975" y="422275"/>
            <a:ext cx="8277225" cy="457200"/>
          </a:xfrm>
          <a:prstGeom prst="rect">
            <a:avLst/>
          </a:prstGeom>
          <a:noFill/>
          <a:ln w="9525">
            <a:noFill/>
            <a:miter lim="800000"/>
            <a:headEnd/>
            <a:tailEnd/>
          </a:ln>
        </p:spPr>
        <p:txBody>
          <a:bodyPr wrap="none">
            <a:spAutoFit/>
          </a:bodyPr>
          <a:lstStyle/>
          <a:p>
            <a:pPr algn="l"/>
            <a:r>
              <a:rPr lang="en-US" b="1">
                <a:solidFill>
                  <a:schemeClr val="accent2"/>
                </a:solidFill>
                <a:latin typeface="Times New Roman" pitchFamily="18" charset="0"/>
              </a:rPr>
              <a:t>Methods employed in arriving at Point of Connection Charges</a:t>
            </a:r>
            <a:endParaRPr lang="en-IN" altLang="en-US" b="1">
              <a:solidFill>
                <a:schemeClr val="accent2"/>
              </a:solidFill>
              <a:latin typeface="Times New Roman" pitchFamily="18" charset="0"/>
            </a:endParaRPr>
          </a:p>
        </p:txBody>
      </p:sp>
      <p:sp>
        <p:nvSpPr>
          <p:cNvPr id="29702" name="Text Box 5"/>
          <p:cNvSpPr txBox="1">
            <a:spLocks noChangeArrowheads="1"/>
          </p:cNvSpPr>
          <p:nvPr/>
        </p:nvSpPr>
        <p:spPr bwMode="auto">
          <a:xfrm>
            <a:off x="685800" y="4175125"/>
            <a:ext cx="3181350" cy="396875"/>
          </a:xfrm>
          <a:prstGeom prst="rect">
            <a:avLst/>
          </a:prstGeom>
          <a:noFill/>
          <a:ln w="9525">
            <a:noFill/>
            <a:miter lim="800000"/>
            <a:headEnd/>
            <a:tailEnd/>
          </a:ln>
        </p:spPr>
        <p:txBody>
          <a:bodyPr wrap="none">
            <a:spAutoFit/>
          </a:bodyPr>
          <a:lstStyle/>
          <a:p>
            <a:pPr algn="l"/>
            <a:r>
              <a:rPr lang="en-US" sz="2000" b="1">
                <a:solidFill>
                  <a:schemeClr val="accent2"/>
                </a:solidFill>
                <a:latin typeface="Times New Roman" pitchFamily="18" charset="0"/>
              </a:rPr>
              <a:t>Uniform Charging  Method</a:t>
            </a:r>
            <a:endParaRPr lang="en-IN" altLang="en-US" sz="2000" b="1">
              <a:solidFill>
                <a:schemeClr val="accent2"/>
              </a:solidFill>
              <a:latin typeface="Times New Roman" pitchFamily="18" charset="0"/>
            </a:endParaRPr>
          </a:p>
        </p:txBody>
      </p:sp>
      <p:sp>
        <p:nvSpPr>
          <p:cNvPr id="29703" name="Text Box 6"/>
          <p:cNvSpPr txBox="1">
            <a:spLocks noChangeArrowheads="1"/>
          </p:cNvSpPr>
          <p:nvPr/>
        </p:nvSpPr>
        <p:spPr bwMode="auto">
          <a:xfrm>
            <a:off x="746125" y="3427413"/>
            <a:ext cx="649288" cy="396875"/>
          </a:xfrm>
          <a:prstGeom prst="rect">
            <a:avLst/>
          </a:prstGeom>
          <a:noFill/>
          <a:ln w="9525">
            <a:noFill/>
            <a:miter lim="800000"/>
            <a:headEnd/>
            <a:tailEnd/>
          </a:ln>
        </p:spPr>
        <p:txBody>
          <a:bodyPr wrap="none">
            <a:spAutoFit/>
          </a:bodyPr>
          <a:lstStyle/>
          <a:p>
            <a:pPr algn="l"/>
            <a:r>
              <a:rPr lang="en-US" sz="2000" b="1">
                <a:solidFill>
                  <a:srgbClr val="FF0000"/>
                </a:solidFill>
                <a:latin typeface="Times New Roman" pitchFamily="18" charset="0"/>
              </a:rPr>
              <a:t>Plus</a:t>
            </a:r>
            <a:endParaRPr lang="en-IN" altLang="en-US" sz="2000" b="1">
              <a:solidFill>
                <a:srgbClr val="FF0000"/>
              </a:solidFill>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8F43EE4C-486B-433C-82FC-E3B9008304C6}" type="slidenum">
              <a:rPr lang="en-US" sz="3200"/>
              <a:pPr/>
              <a:t>24</a:t>
            </a:fld>
            <a:endParaRPr lang="en-US" sz="3200"/>
          </a:p>
        </p:txBody>
      </p:sp>
      <p:sp>
        <p:nvSpPr>
          <p:cNvPr id="30723" name="Slide Number Placeholder 3"/>
          <p:cNvSpPr txBox="1">
            <a:spLocks noGrp="1" noChangeArrowheads="1"/>
          </p:cNvSpPr>
          <p:nvPr/>
        </p:nvSpPr>
        <p:spPr bwMode="auto">
          <a:xfrm>
            <a:off x="6553200" y="6248400"/>
            <a:ext cx="2133600" cy="457200"/>
          </a:xfrm>
          <a:prstGeom prst="rect">
            <a:avLst/>
          </a:prstGeom>
          <a:noFill/>
          <a:ln w="9525">
            <a:noFill/>
            <a:miter lim="800000"/>
            <a:headEnd/>
            <a:tailEnd/>
          </a:ln>
        </p:spPr>
        <p:txBody>
          <a:bodyPr/>
          <a:lstStyle/>
          <a:p>
            <a:fld id="{48E59685-158A-44B1-A6E5-F2DA20492D8D}" type="slidenum">
              <a:rPr lang="en-US" sz="1000"/>
              <a:pPr/>
              <a:t>24</a:t>
            </a:fld>
            <a:endParaRPr lang="en-US" sz="1000"/>
          </a:p>
        </p:txBody>
      </p:sp>
      <p:sp>
        <p:nvSpPr>
          <p:cNvPr id="30724" name="Rectangle 2"/>
          <p:cNvSpPr>
            <a:spLocks noChangeArrowheads="1"/>
          </p:cNvSpPr>
          <p:nvPr/>
        </p:nvSpPr>
        <p:spPr bwMode="auto">
          <a:xfrm>
            <a:off x="-227013" y="609600"/>
            <a:ext cx="9371013" cy="6248400"/>
          </a:xfrm>
          <a:prstGeom prst="rect">
            <a:avLst/>
          </a:prstGeom>
          <a:solidFill>
            <a:schemeClr val="tx2"/>
          </a:solidFill>
          <a:ln w="9525">
            <a:solidFill>
              <a:schemeClr val="tx1"/>
            </a:solidFill>
            <a:miter lim="800000"/>
            <a:headEnd/>
            <a:tailEnd/>
          </a:ln>
        </p:spPr>
        <p:txBody>
          <a:bodyPr wrap="none" anchor="ctr"/>
          <a:lstStyle/>
          <a:p>
            <a:pPr algn="ctr"/>
            <a:endParaRPr lang="en-IN" altLang="en-US" sz="1800" b="1">
              <a:solidFill>
                <a:srgbClr val="FFFF00"/>
              </a:solidFill>
              <a:latin typeface="Arial" charset="0"/>
            </a:endParaRPr>
          </a:p>
        </p:txBody>
      </p:sp>
      <p:sp>
        <p:nvSpPr>
          <p:cNvPr id="30725" name="Line 3"/>
          <p:cNvSpPr>
            <a:spLocks noChangeShapeType="1"/>
          </p:cNvSpPr>
          <p:nvPr/>
        </p:nvSpPr>
        <p:spPr bwMode="auto">
          <a:xfrm>
            <a:off x="2362200" y="2514600"/>
            <a:ext cx="914400" cy="914400"/>
          </a:xfrm>
          <a:prstGeom prst="line">
            <a:avLst/>
          </a:prstGeom>
          <a:noFill/>
          <a:ln w="76200">
            <a:solidFill>
              <a:srgbClr val="0000FF"/>
            </a:solidFill>
            <a:round/>
            <a:headEnd/>
            <a:tailEnd/>
          </a:ln>
        </p:spPr>
        <p:txBody>
          <a:bodyPr/>
          <a:lstStyle/>
          <a:p>
            <a:endParaRPr lang="en-IN"/>
          </a:p>
        </p:txBody>
      </p:sp>
      <p:sp>
        <p:nvSpPr>
          <p:cNvPr id="30726" name="Line 4"/>
          <p:cNvSpPr>
            <a:spLocks noChangeShapeType="1"/>
          </p:cNvSpPr>
          <p:nvPr/>
        </p:nvSpPr>
        <p:spPr bwMode="auto">
          <a:xfrm flipV="1">
            <a:off x="2362200" y="3581400"/>
            <a:ext cx="990600" cy="381000"/>
          </a:xfrm>
          <a:prstGeom prst="line">
            <a:avLst/>
          </a:prstGeom>
          <a:noFill/>
          <a:ln w="76200">
            <a:solidFill>
              <a:srgbClr val="0000FF"/>
            </a:solidFill>
            <a:round/>
            <a:headEnd/>
            <a:tailEnd/>
          </a:ln>
        </p:spPr>
        <p:txBody>
          <a:bodyPr/>
          <a:lstStyle/>
          <a:p>
            <a:endParaRPr lang="en-IN"/>
          </a:p>
        </p:txBody>
      </p:sp>
      <p:sp>
        <p:nvSpPr>
          <p:cNvPr id="30727" name="Line 5"/>
          <p:cNvSpPr>
            <a:spLocks noChangeShapeType="1"/>
          </p:cNvSpPr>
          <p:nvPr/>
        </p:nvSpPr>
        <p:spPr bwMode="auto">
          <a:xfrm>
            <a:off x="3352800" y="3581400"/>
            <a:ext cx="1981200" cy="1219200"/>
          </a:xfrm>
          <a:prstGeom prst="line">
            <a:avLst/>
          </a:prstGeom>
          <a:noFill/>
          <a:ln w="76200">
            <a:solidFill>
              <a:srgbClr val="0000FF"/>
            </a:solidFill>
            <a:round/>
            <a:headEnd/>
            <a:tailEnd/>
          </a:ln>
        </p:spPr>
        <p:txBody>
          <a:bodyPr/>
          <a:lstStyle/>
          <a:p>
            <a:endParaRPr lang="en-IN"/>
          </a:p>
        </p:txBody>
      </p:sp>
      <p:sp>
        <p:nvSpPr>
          <p:cNvPr id="30728" name="Line 6"/>
          <p:cNvSpPr>
            <a:spLocks noChangeShapeType="1"/>
          </p:cNvSpPr>
          <p:nvPr/>
        </p:nvSpPr>
        <p:spPr bwMode="auto">
          <a:xfrm>
            <a:off x="2438400" y="2590800"/>
            <a:ext cx="914400" cy="914400"/>
          </a:xfrm>
          <a:prstGeom prst="line">
            <a:avLst/>
          </a:prstGeom>
          <a:noFill/>
          <a:ln w="76200">
            <a:solidFill>
              <a:srgbClr val="FFFF00"/>
            </a:solidFill>
            <a:round/>
            <a:headEnd/>
            <a:tailEnd/>
          </a:ln>
        </p:spPr>
        <p:txBody>
          <a:bodyPr/>
          <a:lstStyle/>
          <a:p>
            <a:endParaRPr lang="en-IN"/>
          </a:p>
        </p:txBody>
      </p:sp>
      <p:sp>
        <p:nvSpPr>
          <p:cNvPr id="30729" name="Line 7"/>
          <p:cNvSpPr>
            <a:spLocks noChangeShapeType="1"/>
          </p:cNvSpPr>
          <p:nvPr/>
        </p:nvSpPr>
        <p:spPr bwMode="auto">
          <a:xfrm flipV="1">
            <a:off x="2362200" y="3581400"/>
            <a:ext cx="990600" cy="381000"/>
          </a:xfrm>
          <a:prstGeom prst="line">
            <a:avLst/>
          </a:prstGeom>
          <a:noFill/>
          <a:ln w="76200">
            <a:solidFill>
              <a:srgbClr val="FF00FF"/>
            </a:solidFill>
            <a:round/>
            <a:headEnd/>
            <a:tailEnd/>
          </a:ln>
        </p:spPr>
        <p:txBody>
          <a:bodyPr/>
          <a:lstStyle/>
          <a:p>
            <a:endParaRPr lang="en-IN"/>
          </a:p>
        </p:txBody>
      </p:sp>
      <p:sp>
        <p:nvSpPr>
          <p:cNvPr id="30730" name="Line 8"/>
          <p:cNvSpPr>
            <a:spLocks noChangeShapeType="1"/>
          </p:cNvSpPr>
          <p:nvPr/>
        </p:nvSpPr>
        <p:spPr bwMode="auto">
          <a:xfrm flipV="1">
            <a:off x="3352800" y="2667000"/>
            <a:ext cx="1371600" cy="762000"/>
          </a:xfrm>
          <a:prstGeom prst="line">
            <a:avLst/>
          </a:prstGeom>
          <a:noFill/>
          <a:ln w="76200">
            <a:solidFill>
              <a:srgbClr val="0000FF"/>
            </a:solidFill>
            <a:round/>
            <a:headEnd/>
            <a:tailEnd/>
          </a:ln>
        </p:spPr>
        <p:txBody>
          <a:bodyPr/>
          <a:lstStyle/>
          <a:p>
            <a:endParaRPr lang="en-IN"/>
          </a:p>
        </p:txBody>
      </p:sp>
      <p:sp>
        <p:nvSpPr>
          <p:cNvPr id="30731" name="Text Box 9"/>
          <p:cNvSpPr txBox="1">
            <a:spLocks noChangeArrowheads="1"/>
          </p:cNvSpPr>
          <p:nvPr/>
        </p:nvSpPr>
        <p:spPr bwMode="auto">
          <a:xfrm rot="2447679">
            <a:off x="2251075" y="2819400"/>
            <a:ext cx="796925" cy="304800"/>
          </a:xfrm>
          <a:prstGeom prst="rect">
            <a:avLst/>
          </a:prstGeom>
          <a:noFill/>
          <a:ln w="9525">
            <a:noFill/>
            <a:miter lim="800000"/>
            <a:headEnd/>
            <a:tailEnd/>
          </a:ln>
        </p:spPr>
        <p:txBody>
          <a:bodyPr wrap="none">
            <a:spAutoFit/>
          </a:bodyPr>
          <a:lstStyle/>
          <a:p>
            <a:pPr algn="l"/>
            <a:r>
              <a:rPr lang="en-US" sz="1400" b="1">
                <a:solidFill>
                  <a:srgbClr val="FF0000"/>
                </a:solidFill>
                <a:latin typeface="Times New Roman" pitchFamily="18" charset="0"/>
              </a:rPr>
              <a:t>200MW</a:t>
            </a:r>
          </a:p>
        </p:txBody>
      </p:sp>
      <p:sp>
        <p:nvSpPr>
          <p:cNvPr id="30732" name="Text Box 10"/>
          <p:cNvSpPr txBox="1">
            <a:spLocks noChangeArrowheads="1"/>
          </p:cNvSpPr>
          <p:nvPr/>
        </p:nvSpPr>
        <p:spPr bwMode="auto">
          <a:xfrm rot="19926163">
            <a:off x="2362200" y="3886200"/>
            <a:ext cx="796925" cy="304800"/>
          </a:xfrm>
          <a:prstGeom prst="rect">
            <a:avLst/>
          </a:prstGeom>
          <a:noFill/>
          <a:ln w="9525">
            <a:noFill/>
            <a:miter lim="800000"/>
            <a:headEnd/>
            <a:tailEnd/>
          </a:ln>
        </p:spPr>
        <p:txBody>
          <a:bodyPr wrap="none">
            <a:spAutoFit/>
          </a:bodyPr>
          <a:lstStyle/>
          <a:p>
            <a:pPr algn="l"/>
            <a:r>
              <a:rPr lang="en-US" sz="1400" b="1">
                <a:solidFill>
                  <a:srgbClr val="FF0000"/>
                </a:solidFill>
                <a:latin typeface="Times New Roman" pitchFamily="18" charset="0"/>
              </a:rPr>
              <a:t>800MW</a:t>
            </a:r>
          </a:p>
        </p:txBody>
      </p:sp>
      <p:sp>
        <p:nvSpPr>
          <p:cNvPr id="30733" name="Text Box 11"/>
          <p:cNvSpPr txBox="1">
            <a:spLocks noChangeArrowheads="1"/>
          </p:cNvSpPr>
          <p:nvPr/>
        </p:nvSpPr>
        <p:spPr bwMode="auto">
          <a:xfrm>
            <a:off x="5070475" y="2057400"/>
            <a:ext cx="796925" cy="304800"/>
          </a:xfrm>
          <a:prstGeom prst="rect">
            <a:avLst/>
          </a:prstGeom>
          <a:noFill/>
          <a:ln w="9525">
            <a:noFill/>
            <a:miter lim="800000"/>
            <a:headEnd/>
            <a:tailEnd/>
          </a:ln>
        </p:spPr>
        <p:txBody>
          <a:bodyPr wrap="none">
            <a:spAutoFit/>
          </a:bodyPr>
          <a:lstStyle/>
          <a:p>
            <a:pPr algn="l"/>
            <a:r>
              <a:rPr lang="en-US" sz="1400" b="1">
                <a:solidFill>
                  <a:schemeClr val="bg1"/>
                </a:solidFill>
                <a:latin typeface="Times New Roman" pitchFamily="18" charset="0"/>
              </a:rPr>
              <a:t>600MW</a:t>
            </a:r>
          </a:p>
        </p:txBody>
      </p:sp>
      <p:sp>
        <p:nvSpPr>
          <p:cNvPr id="30734" name="Text Box 12"/>
          <p:cNvSpPr txBox="1">
            <a:spLocks noChangeArrowheads="1"/>
          </p:cNvSpPr>
          <p:nvPr/>
        </p:nvSpPr>
        <p:spPr bwMode="auto">
          <a:xfrm>
            <a:off x="5791200" y="4419600"/>
            <a:ext cx="796925" cy="304800"/>
          </a:xfrm>
          <a:prstGeom prst="rect">
            <a:avLst/>
          </a:prstGeom>
          <a:noFill/>
          <a:ln w="9525">
            <a:noFill/>
            <a:miter lim="800000"/>
            <a:headEnd/>
            <a:tailEnd/>
          </a:ln>
        </p:spPr>
        <p:txBody>
          <a:bodyPr wrap="none">
            <a:spAutoFit/>
          </a:bodyPr>
          <a:lstStyle/>
          <a:p>
            <a:pPr algn="l"/>
            <a:r>
              <a:rPr lang="en-US" sz="1400" b="1">
                <a:solidFill>
                  <a:schemeClr val="bg1"/>
                </a:solidFill>
                <a:latin typeface="Times New Roman" pitchFamily="18" charset="0"/>
              </a:rPr>
              <a:t>400MW</a:t>
            </a:r>
          </a:p>
        </p:txBody>
      </p:sp>
      <p:sp>
        <p:nvSpPr>
          <p:cNvPr id="30735" name="Text Box 13"/>
          <p:cNvSpPr txBox="1">
            <a:spLocks noChangeArrowheads="1"/>
          </p:cNvSpPr>
          <p:nvPr/>
        </p:nvSpPr>
        <p:spPr bwMode="auto">
          <a:xfrm rot="19926163">
            <a:off x="3886200" y="3048000"/>
            <a:ext cx="796925" cy="304800"/>
          </a:xfrm>
          <a:prstGeom prst="rect">
            <a:avLst/>
          </a:prstGeom>
          <a:noFill/>
          <a:ln w="9525">
            <a:noFill/>
            <a:miter lim="800000"/>
            <a:headEnd/>
            <a:tailEnd/>
          </a:ln>
        </p:spPr>
        <p:txBody>
          <a:bodyPr wrap="none">
            <a:spAutoFit/>
          </a:bodyPr>
          <a:lstStyle/>
          <a:p>
            <a:pPr algn="l"/>
            <a:r>
              <a:rPr lang="en-US" sz="1400" b="1">
                <a:solidFill>
                  <a:srgbClr val="FF0000"/>
                </a:solidFill>
                <a:latin typeface="Times New Roman" pitchFamily="18" charset="0"/>
              </a:rPr>
              <a:t>600MW</a:t>
            </a:r>
          </a:p>
        </p:txBody>
      </p:sp>
      <p:sp>
        <p:nvSpPr>
          <p:cNvPr id="30736" name="Text Box 14"/>
          <p:cNvSpPr txBox="1">
            <a:spLocks noChangeArrowheads="1"/>
          </p:cNvSpPr>
          <p:nvPr/>
        </p:nvSpPr>
        <p:spPr bwMode="auto">
          <a:xfrm rot="2052327">
            <a:off x="4156075" y="3886200"/>
            <a:ext cx="796925" cy="304800"/>
          </a:xfrm>
          <a:prstGeom prst="rect">
            <a:avLst/>
          </a:prstGeom>
          <a:noFill/>
          <a:ln w="9525">
            <a:noFill/>
            <a:miter lim="800000"/>
            <a:headEnd/>
            <a:tailEnd/>
          </a:ln>
        </p:spPr>
        <p:txBody>
          <a:bodyPr wrap="none">
            <a:spAutoFit/>
          </a:bodyPr>
          <a:lstStyle/>
          <a:p>
            <a:pPr algn="l"/>
            <a:r>
              <a:rPr lang="en-US" sz="1400" b="1">
                <a:solidFill>
                  <a:srgbClr val="FF0000"/>
                </a:solidFill>
                <a:latin typeface="Times New Roman" pitchFamily="18" charset="0"/>
              </a:rPr>
              <a:t>400MW</a:t>
            </a:r>
          </a:p>
        </p:txBody>
      </p:sp>
      <p:sp>
        <p:nvSpPr>
          <p:cNvPr id="30737" name="Line 15"/>
          <p:cNvSpPr>
            <a:spLocks noChangeShapeType="1"/>
          </p:cNvSpPr>
          <p:nvPr/>
        </p:nvSpPr>
        <p:spPr bwMode="auto">
          <a:xfrm flipV="1">
            <a:off x="3352800" y="2743200"/>
            <a:ext cx="1371600" cy="762000"/>
          </a:xfrm>
          <a:prstGeom prst="line">
            <a:avLst/>
          </a:prstGeom>
          <a:noFill/>
          <a:ln w="76200">
            <a:solidFill>
              <a:srgbClr val="FF00FF"/>
            </a:solidFill>
            <a:round/>
            <a:headEnd/>
            <a:tailEnd/>
          </a:ln>
        </p:spPr>
        <p:txBody>
          <a:bodyPr/>
          <a:lstStyle/>
          <a:p>
            <a:endParaRPr lang="en-IN"/>
          </a:p>
        </p:txBody>
      </p:sp>
      <p:sp>
        <p:nvSpPr>
          <p:cNvPr id="30738" name="Line 16"/>
          <p:cNvSpPr>
            <a:spLocks noChangeShapeType="1"/>
          </p:cNvSpPr>
          <p:nvPr/>
        </p:nvSpPr>
        <p:spPr bwMode="auto">
          <a:xfrm flipV="1">
            <a:off x="3352800" y="2667000"/>
            <a:ext cx="1371600" cy="762000"/>
          </a:xfrm>
          <a:prstGeom prst="line">
            <a:avLst/>
          </a:prstGeom>
          <a:noFill/>
          <a:ln w="76200">
            <a:solidFill>
              <a:srgbClr val="FFFF00"/>
            </a:solidFill>
            <a:round/>
            <a:headEnd/>
            <a:tailEnd/>
          </a:ln>
        </p:spPr>
        <p:txBody>
          <a:bodyPr/>
          <a:lstStyle/>
          <a:p>
            <a:endParaRPr lang="en-IN"/>
          </a:p>
        </p:txBody>
      </p:sp>
      <p:sp>
        <p:nvSpPr>
          <p:cNvPr id="30739" name="Line 17"/>
          <p:cNvSpPr>
            <a:spLocks noChangeShapeType="1"/>
          </p:cNvSpPr>
          <p:nvPr/>
        </p:nvSpPr>
        <p:spPr bwMode="auto">
          <a:xfrm>
            <a:off x="3352800" y="3505200"/>
            <a:ext cx="2057400" cy="1295400"/>
          </a:xfrm>
          <a:prstGeom prst="line">
            <a:avLst/>
          </a:prstGeom>
          <a:noFill/>
          <a:ln w="76200">
            <a:solidFill>
              <a:srgbClr val="FFFF00"/>
            </a:solidFill>
            <a:round/>
            <a:headEnd/>
            <a:tailEnd/>
          </a:ln>
        </p:spPr>
        <p:txBody>
          <a:bodyPr/>
          <a:lstStyle/>
          <a:p>
            <a:endParaRPr lang="en-IN"/>
          </a:p>
        </p:txBody>
      </p:sp>
      <p:sp>
        <p:nvSpPr>
          <p:cNvPr id="30740" name="Line 18"/>
          <p:cNvSpPr>
            <a:spLocks noChangeShapeType="1"/>
          </p:cNvSpPr>
          <p:nvPr/>
        </p:nvSpPr>
        <p:spPr bwMode="auto">
          <a:xfrm>
            <a:off x="3352800" y="3581400"/>
            <a:ext cx="1981200" cy="1219200"/>
          </a:xfrm>
          <a:prstGeom prst="line">
            <a:avLst/>
          </a:prstGeom>
          <a:noFill/>
          <a:ln w="76200">
            <a:solidFill>
              <a:srgbClr val="FF00FF"/>
            </a:solidFill>
            <a:round/>
            <a:headEnd/>
            <a:tailEnd/>
          </a:ln>
        </p:spPr>
        <p:txBody>
          <a:bodyPr/>
          <a:lstStyle/>
          <a:p>
            <a:endParaRPr lang="en-IN"/>
          </a:p>
        </p:txBody>
      </p:sp>
      <p:grpSp>
        <p:nvGrpSpPr>
          <p:cNvPr id="30741" name="Group 21"/>
          <p:cNvGrpSpPr>
            <a:grpSpLocks/>
          </p:cNvGrpSpPr>
          <p:nvPr/>
        </p:nvGrpSpPr>
        <p:grpSpPr bwMode="auto">
          <a:xfrm>
            <a:off x="5313363" y="4572000"/>
            <a:ext cx="574675" cy="538163"/>
            <a:chOff x="0" y="0"/>
            <a:chExt cx="362" cy="339"/>
          </a:xfrm>
        </p:grpSpPr>
        <p:sp>
          <p:nvSpPr>
            <p:cNvPr id="30742" name="Oval 27"/>
            <p:cNvSpPr>
              <a:spLocks noChangeArrowheads="1"/>
            </p:cNvSpPr>
            <p:nvPr/>
          </p:nvSpPr>
          <p:spPr bwMode="auto">
            <a:xfrm>
              <a:off x="0" y="20"/>
              <a:ext cx="362" cy="319"/>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sp>
          <p:nvSpPr>
            <p:cNvPr id="30743" name="AutoShape 28"/>
            <p:cNvSpPr>
              <a:spLocks noChangeArrowheads="1"/>
            </p:cNvSpPr>
            <p:nvPr/>
          </p:nvSpPr>
          <p:spPr bwMode="auto">
            <a:xfrm>
              <a:off x="13" y="135"/>
              <a:ext cx="168" cy="57"/>
            </a:xfrm>
            <a:prstGeom prst="rightArrow">
              <a:avLst>
                <a:gd name="adj1" fmla="val 50000"/>
                <a:gd name="adj2" fmla="val 73684"/>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44" name="AutoShape 29"/>
            <p:cNvSpPr>
              <a:spLocks noChangeArrowheads="1"/>
            </p:cNvSpPr>
            <p:nvPr/>
          </p:nvSpPr>
          <p:spPr bwMode="auto">
            <a:xfrm rot="10800000">
              <a:off x="181" y="135"/>
              <a:ext cx="168" cy="57"/>
            </a:xfrm>
            <a:prstGeom prst="rightArrow">
              <a:avLst>
                <a:gd name="adj1" fmla="val 50000"/>
                <a:gd name="adj2" fmla="val 73684"/>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45" name="AutoShape 30"/>
            <p:cNvSpPr>
              <a:spLocks noChangeArrowheads="1"/>
            </p:cNvSpPr>
            <p:nvPr/>
          </p:nvSpPr>
          <p:spPr bwMode="auto">
            <a:xfrm rot="5400000">
              <a:off x="94" y="42"/>
              <a:ext cx="151" cy="68"/>
            </a:xfrm>
            <a:prstGeom prst="rightArrow">
              <a:avLst>
                <a:gd name="adj1" fmla="val 50000"/>
                <a:gd name="adj2" fmla="val 55515"/>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46" name="AutoShape 31"/>
            <p:cNvSpPr>
              <a:spLocks noChangeArrowheads="1"/>
            </p:cNvSpPr>
            <p:nvPr/>
          </p:nvSpPr>
          <p:spPr bwMode="auto">
            <a:xfrm rot="16200000">
              <a:off x="94" y="226"/>
              <a:ext cx="151" cy="68"/>
            </a:xfrm>
            <a:prstGeom prst="rightArrow">
              <a:avLst>
                <a:gd name="adj1" fmla="val 50000"/>
                <a:gd name="adj2" fmla="val 55515"/>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sp>
        <p:nvSpPr>
          <p:cNvPr id="30747" name="Rectangle 39"/>
          <p:cNvSpPr>
            <a:spLocks noChangeArrowheads="1"/>
          </p:cNvSpPr>
          <p:nvPr/>
        </p:nvSpPr>
        <p:spPr bwMode="auto">
          <a:xfrm>
            <a:off x="3276600" y="2971800"/>
            <a:ext cx="76200" cy="1143000"/>
          </a:xfrm>
          <a:prstGeom prst="rect">
            <a:avLst/>
          </a:prstGeom>
          <a:solidFill>
            <a:schemeClr val="accent1"/>
          </a:solidFill>
          <a:ln w="9525">
            <a:solidFill>
              <a:schemeClr val="tx1"/>
            </a:solidFill>
            <a:miter lim="800000"/>
            <a:headEnd/>
            <a:tailEnd/>
          </a:ln>
        </p:spPr>
        <p:txBody>
          <a:bodyPr wrap="none" anchor="ctr"/>
          <a:lstStyle/>
          <a:p>
            <a:pPr algn="l"/>
            <a:endParaRPr lang="en-GB" altLang="en-US" sz="1800">
              <a:latin typeface="Arial" charset="0"/>
            </a:endParaRPr>
          </a:p>
        </p:txBody>
      </p:sp>
      <p:sp>
        <p:nvSpPr>
          <p:cNvPr id="30748" name="Text Box 40"/>
          <p:cNvSpPr txBox="1">
            <a:spLocks noChangeArrowheads="1"/>
          </p:cNvSpPr>
          <p:nvPr/>
        </p:nvSpPr>
        <p:spPr bwMode="auto">
          <a:xfrm>
            <a:off x="4419600" y="3048000"/>
            <a:ext cx="1482725" cy="457200"/>
          </a:xfrm>
          <a:prstGeom prst="rect">
            <a:avLst/>
          </a:prstGeom>
          <a:noFill/>
          <a:ln w="9525">
            <a:noFill/>
            <a:miter lim="800000"/>
            <a:headEnd/>
            <a:tailEnd/>
          </a:ln>
        </p:spPr>
        <p:txBody>
          <a:bodyPr wrap="none">
            <a:spAutoFit/>
          </a:bodyPr>
          <a:lstStyle/>
          <a:p>
            <a:pPr algn="l"/>
            <a:r>
              <a:rPr lang="en-US" sz="1200" b="1" u="sng">
                <a:solidFill>
                  <a:srgbClr val="FF00FF"/>
                </a:solidFill>
                <a:latin typeface="Times New Roman" pitchFamily="18" charset="0"/>
              </a:rPr>
              <a:t>600 x 800 </a:t>
            </a:r>
            <a:r>
              <a:rPr lang="en-US" sz="1200" b="1">
                <a:solidFill>
                  <a:srgbClr val="FF00FF"/>
                </a:solidFill>
                <a:latin typeface="Times New Roman" pitchFamily="18" charset="0"/>
              </a:rPr>
              <a:t>= 480MW</a:t>
            </a:r>
          </a:p>
          <a:p>
            <a:pPr algn="l"/>
            <a:r>
              <a:rPr lang="en-US" sz="1200" b="1">
                <a:solidFill>
                  <a:srgbClr val="FF00FF"/>
                </a:solidFill>
                <a:latin typeface="Times New Roman" pitchFamily="18" charset="0"/>
              </a:rPr>
              <a:t>     1000</a:t>
            </a:r>
          </a:p>
        </p:txBody>
      </p:sp>
      <p:sp>
        <p:nvSpPr>
          <p:cNvPr id="30749" name="Text Box 41"/>
          <p:cNvSpPr txBox="1">
            <a:spLocks noChangeArrowheads="1"/>
          </p:cNvSpPr>
          <p:nvPr/>
        </p:nvSpPr>
        <p:spPr bwMode="auto">
          <a:xfrm>
            <a:off x="3505200" y="2133600"/>
            <a:ext cx="1520825" cy="457200"/>
          </a:xfrm>
          <a:prstGeom prst="rect">
            <a:avLst/>
          </a:prstGeom>
          <a:noFill/>
          <a:ln w="9525">
            <a:noFill/>
            <a:miter lim="800000"/>
            <a:headEnd/>
            <a:tailEnd/>
          </a:ln>
        </p:spPr>
        <p:txBody>
          <a:bodyPr wrap="none">
            <a:spAutoFit/>
          </a:bodyPr>
          <a:lstStyle/>
          <a:p>
            <a:pPr algn="l"/>
            <a:r>
              <a:rPr lang="en-US" sz="1200" b="1" u="sng">
                <a:solidFill>
                  <a:srgbClr val="FFFF00"/>
                </a:solidFill>
                <a:latin typeface="Times New Roman" pitchFamily="18" charset="0"/>
              </a:rPr>
              <a:t>600 x 200 </a:t>
            </a:r>
            <a:r>
              <a:rPr lang="en-US" sz="1200" b="1">
                <a:solidFill>
                  <a:srgbClr val="FFFF00"/>
                </a:solidFill>
                <a:latin typeface="Times New Roman" pitchFamily="18" charset="0"/>
              </a:rPr>
              <a:t> = 120MW</a:t>
            </a:r>
          </a:p>
          <a:p>
            <a:pPr algn="l"/>
            <a:r>
              <a:rPr lang="en-US" sz="1200" b="1">
                <a:solidFill>
                  <a:srgbClr val="FFFF00"/>
                </a:solidFill>
                <a:latin typeface="Times New Roman" pitchFamily="18" charset="0"/>
              </a:rPr>
              <a:t>    1000</a:t>
            </a:r>
          </a:p>
        </p:txBody>
      </p:sp>
      <p:sp>
        <p:nvSpPr>
          <p:cNvPr id="30750" name="Text Box 42"/>
          <p:cNvSpPr txBox="1">
            <a:spLocks noChangeArrowheads="1"/>
          </p:cNvSpPr>
          <p:nvPr/>
        </p:nvSpPr>
        <p:spPr bwMode="auto">
          <a:xfrm>
            <a:off x="3489325" y="4572000"/>
            <a:ext cx="1482725" cy="457200"/>
          </a:xfrm>
          <a:prstGeom prst="rect">
            <a:avLst/>
          </a:prstGeom>
          <a:noFill/>
          <a:ln w="9525">
            <a:noFill/>
            <a:miter lim="800000"/>
            <a:headEnd/>
            <a:tailEnd/>
          </a:ln>
        </p:spPr>
        <p:txBody>
          <a:bodyPr wrap="none">
            <a:spAutoFit/>
          </a:bodyPr>
          <a:lstStyle/>
          <a:p>
            <a:pPr algn="l"/>
            <a:r>
              <a:rPr lang="en-US" sz="1200" b="1" u="sng">
                <a:solidFill>
                  <a:srgbClr val="FF00FF"/>
                </a:solidFill>
                <a:latin typeface="Times New Roman" pitchFamily="18" charset="0"/>
              </a:rPr>
              <a:t>400 x 800 </a:t>
            </a:r>
            <a:r>
              <a:rPr lang="en-US" sz="1200" b="1">
                <a:solidFill>
                  <a:srgbClr val="FF00FF"/>
                </a:solidFill>
                <a:latin typeface="Times New Roman" pitchFamily="18" charset="0"/>
              </a:rPr>
              <a:t>= 320MW</a:t>
            </a:r>
          </a:p>
          <a:p>
            <a:pPr algn="l"/>
            <a:r>
              <a:rPr lang="en-US" sz="1200" b="1">
                <a:solidFill>
                  <a:srgbClr val="FF00FF"/>
                </a:solidFill>
                <a:latin typeface="Times New Roman" pitchFamily="18" charset="0"/>
              </a:rPr>
              <a:t>     1000</a:t>
            </a:r>
          </a:p>
        </p:txBody>
      </p:sp>
      <p:sp>
        <p:nvSpPr>
          <p:cNvPr id="30751" name="Text Box 43"/>
          <p:cNvSpPr txBox="1">
            <a:spLocks noChangeArrowheads="1"/>
          </p:cNvSpPr>
          <p:nvPr/>
        </p:nvSpPr>
        <p:spPr bwMode="auto">
          <a:xfrm>
            <a:off x="4937125" y="3810000"/>
            <a:ext cx="1406525" cy="457200"/>
          </a:xfrm>
          <a:prstGeom prst="rect">
            <a:avLst/>
          </a:prstGeom>
          <a:noFill/>
          <a:ln w="9525">
            <a:noFill/>
            <a:miter lim="800000"/>
            <a:headEnd/>
            <a:tailEnd/>
          </a:ln>
        </p:spPr>
        <p:txBody>
          <a:bodyPr wrap="none">
            <a:spAutoFit/>
          </a:bodyPr>
          <a:lstStyle/>
          <a:p>
            <a:pPr algn="l"/>
            <a:r>
              <a:rPr lang="en-US" sz="1200" b="1" u="sng">
                <a:solidFill>
                  <a:srgbClr val="FFFF00"/>
                </a:solidFill>
                <a:latin typeface="Times New Roman" pitchFamily="18" charset="0"/>
              </a:rPr>
              <a:t>400 x 200 </a:t>
            </a:r>
            <a:r>
              <a:rPr lang="en-US" sz="1200" b="1">
                <a:solidFill>
                  <a:srgbClr val="FFFF00"/>
                </a:solidFill>
                <a:latin typeface="Times New Roman" pitchFamily="18" charset="0"/>
              </a:rPr>
              <a:t>= 80MW</a:t>
            </a:r>
          </a:p>
          <a:p>
            <a:pPr algn="l"/>
            <a:r>
              <a:rPr lang="en-US" sz="1200" b="1">
                <a:solidFill>
                  <a:srgbClr val="FFFF00"/>
                </a:solidFill>
                <a:latin typeface="Times New Roman" pitchFamily="18" charset="0"/>
              </a:rPr>
              <a:t>     1000</a:t>
            </a:r>
          </a:p>
        </p:txBody>
      </p:sp>
      <p:sp>
        <p:nvSpPr>
          <p:cNvPr id="30752" name="Text Box 44"/>
          <p:cNvSpPr txBox="1">
            <a:spLocks noChangeArrowheads="1"/>
          </p:cNvSpPr>
          <p:nvPr/>
        </p:nvSpPr>
        <p:spPr bwMode="auto">
          <a:xfrm>
            <a:off x="2819400" y="90488"/>
            <a:ext cx="3530600" cy="519112"/>
          </a:xfrm>
          <a:prstGeom prst="rect">
            <a:avLst/>
          </a:prstGeom>
          <a:noFill/>
          <a:ln w="9525">
            <a:noFill/>
            <a:miter lim="800000"/>
            <a:headEnd/>
            <a:tailEnd/>
          </a:ln>
        </p:spPr>
        <p:txBody>
          <a:bodyPr wrap="none">
            <a:spAutoFit/>
          </a:bodyPr>
          <a:lstStyle/>
          <a:p>
            <a:pPr algn="l"/>
            <a:r>
              <a:rPr lang="en-US" sz="2800" b="1">
                <a:latin typeface="Times New Roman" pitchFamily="18" charset="0"/>
              </a:rPr>
              <a:t>Average Participation</a:t>
            </a:r>
          </a:p>
        </p:txBody>
      </p:sp>
      <p:sp>
        <p:nvSpPr>
          <p:cNvPr id="30753" name="Text Box 45"/>
          <p:cNvSpPr txBox="1">
            <a:spLocks noChangeArrowheads="1"/>
          </p:cNvSpPr>
          <p:nvPr/>
        </p:nvSpPr>
        <p:spPr bwMode="auto">
          <a:xfrm>
            <a:off x="1219200" y="2133600"/>
            <a:ext cx="796925" cy="517525"/>
          </a:xfrm>
          <a:prstGeom prst="rect">
            <a:avLst/>
          </a:prstGeom>
          <a:noFill/>
          <a:ln w="9525">
            <a:noFill/>
            <a:miter lim="800000"/>
            <a:headEnd/>
            <a:tailEnd/>
          </a:ln>
        </p:spPr>
        <p:txBody>
          <a:bodyPr wrap="none">
            <a:spAutoFit/>
          </a:bodyPr>
          <a:lstStyle/>
          <a:p>
            <a:pPr algn="l"/>
            <a:r>
              <a:rPr lang="en-US" sz="1400" b="1">
                <a:solidFill>
                  <a:schemeClr val="bg1"/>
                </a:solidFill>
                <a:latin typeface="Times New Roman" pitchFamily="18" charset="0"/>
              </a:rPr>
              <a:t>A</a:t>
            </a:r>
          </a:p>
          <a:p>
            <a:pPr algn="l"/>
            <a:r>
              <a:rPr lang="en-US" sz="1400" b="1">
                <a:solidFill>
                  <a:schemeClr val="bg1"/>
                </a:solidFill>
                <a:latin typeface="Times New Roman" pitchFamily="18" charset="0"/>
              </a:rPr>
              <a:t>200MW</a:t>
            </a:r>
          </a:p>
        </p:txBody>
      </p:sp>
      <p:sp>
        <p:nvSpPr>
          <p:cNvPr id="30754" name="Text Box 46"/>
          <p:cNvSpPr txBox="1">
            <a:spLocks noChangeArrowheads="1"/>
          </p:cNvSpPr>
          <p:nvPr/>
        </p:nvSpPr>
        <p:spPr bwMode="auto">
          <a:xfrm>
            <a:off x="1143000" y="3810000"/>
            <a:ext cx="796925" cy="517525"/>
          </a:xfrm>
          <a:prstGeom prst="rect">
            <a:avLst/>
          </a:prstGeom>
          <a:noFill/>
          <a:ln w="9525">
            <a:noFill/>
            <a:miter lim="800000"/>
            <a:headEnd/>
            <a:tailEnd/>
          </a:ln>
        </p:spPr>
        <p:txBody>
          <a:bodyPr wrap="none">
            <a:spAutoFit/>
          </a:bodyPr>
          <a:lstStyle/>
          <a:p>
            <a:pPr algn="l"/>
            <a:r>
              <a:rPr lang="en-US" sz="1400" b="1">
                <a:solidFill>
                  <a:schemeClr val="bg1"/>
                </a:solidFill>
                <a:latin typeface="Times New Roman" pitchFamily="18" charset="0"/>
              </a:rPr>
              <a:t>B</a:t>
            </a:r>
          </a:p>
          <a:p>
            <a:pPr algn="l"/>
            <a:r>
              <a:rPr lang="en-US" sz="1400" b="1">
                <a:solidFill>
                  <a:schemeClr val="bg1"/>
                </a:solidFill>
                <a:latin typeface="Times New Roman" pitchFamily="18" charset="0"/>
              </a:rPr>
              <a:t>800MW</a:t>
            </a:r>
          </a:p>
        </p:txBody>
      </p:sp>
      <p:sp>
        <p:nvSpPr>
          <p:cNvPr id="30755" name="Rectangle 47"/>
          <p:cNvSpPr>
            <a:spLocks noChangeArrowheads="1"/>
          </p:cNvSpPr>
          <p:nvPr/>
        </p:nvSpPr>
        <p:spPr bwMode="auto">
          <a:xfrm rot="20893901">
            <a:off x="5106988" y="2260600"/>
            <a:ext cx="1758950" cy="74613"/>
          </a:xfrm>
          <a:prstGeom prst="rect">
            <a:avLst/>
          </a:prstGeom>
          <a:gradFill rotWithShape="1">
            <a:gsLst>
              <a:gs pos="0">
                <a:srgbClr val="FFFF00"/>
              </a:gs>
              <a:gs pos="100000">
                <a:schemeClr val="tx1"/>
              </a:gs>
            </a:gsLst>
            <a:lin ang="0" scaled="1"/>
          </a:gradFill>
          <a:ln w="9525">
            <a:solidFill>
              <a:schemeClr val="tx1"/>
            </a:solidFill>
            <a:miter lim="800000"/>
            <a:headEnd/>
            <a:tailEnd/>
          </a:ln>
        </p:spPr>
        <p:txBody>
          <a:bodyPr wrap="none" anchor="ctr"/>
          <a:lstStyle/>
          <a:p>
            <a:pPr algn="l"/>
            <a:endParaRPr lang="en-GB" altLang="en-US" sz="1800">
              <a:latin typeface="Arial" charset="0"/>
            </a:endParaRPr>
          </a:p>
        </p:txBody>
      </p:sp>
      <p:sp>
        <p:nvSpPr>
          <p:cNvPr id="30756" name="Rectangle 48"/>
          <p:cNvSpPr>
            <a:spLocks noChangeArrowheads="1"/>
          </p:cNvSpPr>
          <p:nvPr/>
        </p:nvSpPr>
        <p:spPr bwMode="auto">
          <a:xfrm rot="20893901">
            <a:off x="5073650" y="2128838"/>
            <a:ext cx="4038600" cy="74612"/>
          </a:xfrm>
          <a:prstGeom prst="rect">
            <a:avLst/>
          </a:prstGeom>
          <a:gradFill rotWithShape="1">
            <a:gsLst>
              <a:gs pos="0">
                <a:srgbClr val="FF00FF"/>
              </a:gs>
              <a:gs pos="100000">
                <a:schemeClr val="tx1"/>
              </a:gs>
            </a:gsLst>
            <a:lin ang="0" scaled="1"/>
          </a:gradFill>
          <a:ln w="9525">
            <a:solidFill>
              <a:schemeClr val="tx1"/>
            </a:solidFill>
            <a:miter lim="800000"/>
            <a:headEnd/>
            <a:tailEnd/>
          </a:ln>
        </p:spPr>
        <p:txBody>
          <a:bodyPr wrap="none" anchor="ctr"/>
          <a:lstStyle/>
          <a:p>
            <a:pPr algn="l"/>
            <a:endParaRPr lang="en-GB" altLang="en-US" sz="1800">
              <a:latin typeface="Arial" charset="0"/>
            </a:endParaRPr>
          </a:p>
        </p:txBody>
      </p:sp>
      <p:grpSp>
        <p:nvGrpSpPr>
          <p:cNvPr id="30757" name="Group 37"/>
          <p:cNvGrpSpPr>
            <a:grpSpLocks/>
          </p:cNvGrpSpPr>
          <p:nvPr/>
        </p:nvGrpSpPr>
        <p:grpSpPr bwMode="auto">
          <a:xfrm>
            <a:off x="4648200" y="2286000"/>
            <a:ext cx="574675" cy="538163"/>
            <a:chOff x="0" y="0"/>
            <a:chExt cx="362" cy="339"/>
          </a:xfrm>
        </p:grpSpPr>
        <p:sp>
          <p:nvSpPr>
            <p:cNvPr id="30758" name="Oval 50"/>
            <p:cNvSpPr>
              <a:spLocks noChangeArrowheads="1"/>
            </p:cNvSpPr>
            <p:nvPr/>
          </p:nvSpPr>
          <p:spPr bwMode="auto">
            <a:xfrm>
              <a:off x="0" y="20"/>
              <a:ext cx="362" cy="319"/>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sp>
          <p:nvSpPr>
            <p:cNvPr id="30759" name="AutoShape 51"/>
            <p:cNvSpPr>
              <a:spLocks noChangeArrowheads="1"/>
            </p:cNvSpPr>
            <p:nvPr/>
          </p:nvSpPr>
          <p:spPr bwMode="auto">
            <a:xfrm>
              <a:off x="13" y="135"/>
              <a:ext cx="168" cy="57"/>
            </a:xfrm>
            <a:prstGeom prst="rightArrow">
              <a:avLst>
                <a:gd name="adj1" fmla="val 50000"/>
                <a:gd name="adj2" fmla="val 73684"/>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60" name="AutoShape 52"/>
            <p:cNvSpPr>
              <a:spLocks noChangeArrowheads="1"/>
            </p:cNvSpPr>
            <p:nvPr/>
          </p:nvSpPr>
          <p:spPr bwMode="auto">
            <a:xfrm rot="10800000">
              <a:off x="181" y="135"/>
              <a:ext cx="168" cy="57"/>
            </a:xfrm>
            <a:prstGeom prst="rightArrow">
              <a:avLst>
                <a:gd name="adj1" fmla="val 50000"/>
                <a:gd name="adj2" fmla="val 73684"/>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61" name="AutoShape 53"/>
            <p:cNvSpPr>
              <a:spLocks noChangeArrowheads="1"/>
            </p:cNvSpPr>
            <p:nvPr/>
          </p:nvSpPr>
          <p:spPr bwMode="auto">
            <a:xfrm rot="5400000">
              <a:off x="94" y="42"/>
              <a:ext cx="151" cy="68"/>
            </a:xfrm>
            <a:prstGeom prst="rightArrow">
              <a:avLst>
                <a:gd name="adj1" fmla="val 50000"/>
                <a:gd name="adj2" fmla="val 55515"/>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62" name="AutoShape 54"/>
            <p:cNvSpPr>
              <a:spLocks noChangeArrowheads="1"/>
            </p:cNvSpPr>
            <p:nvPr/>
          </p:nvSpPr>
          <p:spPr bwMode="auto">
            <a:xfrm rot="16200000">
              <a:off x="94" y="226"/>
              <a:ext cx="151" cy="68"/>
            </a:xfrm>
            <a:prstGeom prst="rightArrow">
              <a:avLst>
                <a:gd name="adj1" fmla="val 50000"/>
                <a:gd name="adj2" fmla="val 55515"/>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sp>
        <p:nvSpPr>
          <p:cNvPr id="30763" name="Rectangle 55"/>
          <p:cNvSpPr>
            <a:spLocks noChangeArrowheads="1"/>
          </p:cNvSpPr>
          <p:nvPr/>
        </p:nvSpPr>
        <p:spPr bwMode="auto">
          <a:xfrm rot="628844">
            <a:off x="5719763" y="5278438"/>
            <a:ext cx="3429000" cy="76200"/>
          </a:xfrm>
          <a:prstGeom prst="rect">
            <a:avLst/>
          </a:prstGeom>
          <a:gradFill rotWithShape="1">
            <a:gsLst>
              <a:gs pos="0">
                <a:srgbClr val="FF00FF"/>
              </a:gs>
              <a:gs pos="100000">
                <a:schemeClr val="tx1"/>
              </a:gs>
            </a:gsLst>
            <a:lin ang="0" scaled="1"/>
          </a:gradFill>
          <a:ln w="9525">
            <a:solidFill>
              <a:schemeClr val="tx1"/>
            </a:solidFill>
            <a:miter lim="800000"/>
            <a:headEnd/>
            <a:tailEnd/>
          </a:ln>
        </p:spPr>
        <p:txBody>
          <a:bodyPr wrap="none" anchor="ctr"/>
          <a:lstStyle/>
          <a:p>
            <a:pPr algn="l"/>
            <a:endParaRPr lang="en-GB" altLang="en-US" sz="1800">
              <a:latin typeface="Arial" charset="0"/>
            </a:endParaRPr>
          </a:p>
        </p:txBody>
      </p:sp>
      <p:sp>
        <p:nvSpPr>
          <p:cNvPr id="30764" name="Rectangle 56"/>
          <p:cNvSpPr>
            <a:spLocks noChangeArrowheads="1"/>
          </p:cNvSpPr>
          <p:nvPr/>
        </p:nvSpPr>
        <p:spPr bwMode="auto">
          <a:xfrm rot="628844">
            <a:off x="5748338" y="5030788"/>
            <a:ext cx="1758950" cy="74612"/>
          </a:xfrm>
          <a:prstGeom prst="rect">
            <a:avLst/>
          </a:prstGeom>
          <a:gradFill rotWithShape="1">
            <a:gsLst>
              <a:gs pos="0">
                <a:srgbClr val="FFFF00"/>
              </a:gs>
              <a:gs pos="100000">
                <a:schemeClr val="tx1"/>
              </a:gs>
            </a:gsLst>
            <a:lin ang="0" scaled="1"/>
          </a:gradFill>
          <a:ln w="9525">
            <a:solidFill>
              <a:schemeClr val="tx1"/>
            </a:solidFill>
            <a:miter lim="800000"/>
            <a:headEnd/>
            <a:tailEnd/>
          </a:ln>
        </p:spPr>
        <p:txBody>
          <a:bodyPr wrap="none" anchor="ctr"/>
          <a:lstStyle/>
          <a:p>
            <a:pPr algn="l"/>
            <a:endParaRPr lang="en-GB" altLang="en-US" sz="1800">
              <a:latin typeface="Arial" charset="0"/>
            </a:endParaRPr>
          </a:p>
        </p:txBody>
      </p:sp>
      <p:sp>
        <p:nvSpPr>
          <p:cNvPr id="30765" name="AutoShape 57"/>
          <p:cNvSpPr>
            <a:spLocks noChangeArrowheads="1"/>
          </p:cNvSpPr>
          <p:nvPr/>
        </p:nvSpPr>
        <p:spPr bwMode="auto">
          <a:xfrm rot="17196460">
            <a:off x="1753394" y="1091407"/>
            <a:ext cx="5486400" cy="4284662"/>
          </a:xfrm>
          <a:prstGeom prst="triangle">
            <a:avLst>
              <a:gd name="adj" fmla="val 50000"/>
            </a:avLst>
          </a:prstGeom>
          <a:gradFill rotWithShape="1">
            <a:gsLst>
              <a:gs pos="0">
                <a:srgbClr val="FFFF00">
                  <a:alpha val="73000"/>
                </a:srgbClr>
              </a:gs>
              <a:gs pos="100000">
                <a:schemeClr val="tx1"/>
              </a:gs>
            </a:gsLst>
            <a:lin ang="5400000" scaled="1"/>
          </a:gradFill>
          <a:ln w="9525">
            <a:noFill/>
            <a:miter lim="800000"/>
            <a:headEnd/>
            <a:tailEnd/>
          </a:ln>
        </p:spPr>
        <p:txBody>
          <a:bodyPr wrap="none" anchor="ctr"/>
          <a:lstStyle/>
          <a:p>
            <a:pPr algn="l"/>
            <a:endParaRPr lang="en-GB" altLang="en-US" sz="1800">
              <a:latin typeface="Arial" charset="0"/>
            </a:endParaRPr>
          </a:p>
        </p:txBody>
      </p:sp>
      <p:sp>
        <p:nvSpPr>
          <p:cNvPr id="30766" name="AutoShape 58"/>
          <p:cNvSpPr>
            <a:spLocks noChangeArrowheads="1"/>
          </p:cNvSpPr>
          <p:nvPr/>
        </p:nvSpPr>
        <p:spPr bwMode="auto">
          <a:xfrm rot="15835415">
            <a:off x="2665413" y="298450"/>
            <a:ext cx="5943600" cy="6553200"/>
          </a:xfrm>
          <a:prstGeom prst="triangle">
            <a:avLst>
              <a:gd name="adj" fmla="val 50000"/>
            </a:avLst>
          </a:prstGeom>
          <a:gradFill rotWithShape="1">
            <a:gsLst>
              <a:gs pos="0">
                <a:srgbClr val="FF00FF">
                  <a:alpha val="73000"/>
                </a:srgbClr>
              </a:gs>
              <a:gs pos="100000">
                <a:schemeClr val="tx1"/>
              </a:gs>
            </a:gsLst>
            <a:lin ang="5400000" scaled="1"/>
          </a:gradFill>
          <a:ln w="9525">
            <a:noFill/>
            <a:miter lim="800000"/>
            <a:headEnd/>
            <a:tailEnd/>
          </a:ln>
        </p:spPr>
        <p:txBody>
          <a:bodyPr wrap="none" anchor="ctr"/>
          <a:lstStyle/>
          <a:p>
            <a:pPr algn="l"/>
            <a:endParaRPr lang="en-GB" altLang="en-US" sz="1800">
              <a:latin typeface="Arial" charset="0"/>
            </a:endParaRPr>
          </a:p>
        </p:txBody>
      </p:sp>
      <p:sp>
        <p:nvSpPr>
          <p:cNvPr id="30767" name="Text Box 59"/>
          <p:cNvSpPr txBox="1">
            <a:spLocks noChangeArrowheads="1"/>
          </p:cNvSpPr>
          <p:nvPr/>
        </p:nvSpPr>
        <p:spPr bwMode="auto">
          <a:xfrm>
            <a:off x="228600" y="6262688"/>
            <a:ext cx="2044700" cy="396875"/>
          </a:xfrm>
          <a:prstGeom prst="rect">
            <a:avLst/>
          </a:prstGeom>
          <a:noFill/>
          <a:ln w="9525">
            <a:noFill/>
            <a:miter lim="800000"/>
            <a:headEnd/>
            <a:tailEnd/>
          </a:ln>
        </p:spPr>
        <p:txBody>
          <a:bodyPr wrap="none">
            <a:spAutoFit/>
          </a:bodyPr>
          <a:lstStyle/>
          <a:p>
            <a:pPr algn="l"/>
            <a:r>
              <a:rPr lang="en-US" sz="2000" b="1">
                <a:solidFill>
                  <a:schemeClr val="bg1"/>
                </a:solidFill>
                <a:latin typeface="Times New Roman" pitchFamily="18" charset="0"/>
              </a:rPr>
              <a:t>Area of influence</a:t>
            </a:r>
          </a:p>
        </p:txBody>
      </p:sp>
      <p:grpSp>
        <p:nvGrpSpPr>
          <p:cNvPr id="30768" name="Group 48"/>
          <p:cNvGrpSpPr>
            <a:grpSpLocks/>
          </p:cNvGrpSpPr>
          <p:nvPr/>
        </p:nvGrpSpPr>
        <p:grpSpPr bwMode="auto">
          <a:xfrm>
            <a:off x="2133600" y="2209800"/>
            <a:ext cx="533400" cy="457200"/>
            <a:chOff x="0" y="0"/>
            <a:chExt cx="624" cy="672"/>
          </a:xfrm>
        </p:grpSpPr>
        <p:sp>
          <p:nvSpPr>
            <p:cNvPr id="30769" name="Oval 20"/>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0770" name="Group 50"/>
            <p:cNvGrpSpPr>
              <a:grpSpLocks/>
            </p:cNvGrpSpPr>
            <p:nvPr/>
          </p:nvGrpSpPr>
          <p:grpSpPr bwMode="auto">
            <a:xfrm>
              <a:off x="0" y="0"/>
              <a:ext cx="624" cy="672"/>
              <a:chOff x="0" y="0"/>
              <a:chExt cx="768" cy="912"/>
            </a:xfrm>
          </p:grpSpPr>
          <p:sp>
            <p:nvSpPr>
              <p:cNvPr id="30771" name="AutoShape 22"/>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72" name="AutoShape 23"/>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73" name="AutoShape 24"/>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74" name="AutoShape 25"/>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0775" name="Group 55"/>
          <p:cNvGrpSpPr>
            <a:grpSpLocks/>
          </p:cNvGrpSpPr>
          <p:nvPr/>
        </p:nvGrpSpPr>
        <p:grpSpPr bwMode="auto">
          <a:xfrm>
            <a:off x="1905000" y="3810000"/>
            <a:ext cx="533400" cy="457200"/>
            <a:chOff x="0" y="0"/>
            <a:chExt cx="624" cy="672"/>
          </a:xfrm>
        </p:grpSpPr>
        <p:sp>
          <p:nvSpPr>
            <p:cNvPr id="30776" name="Oval 33"/>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0777" name="Group 57"/>
            <p:cNvGrpSpPr>
              <a:grpSpLocks/>
            </p:cNvGrpSpPr>
            <p:nvPr/>
          </p:nvGrpSpPr>
          <p:grpSpPr bwMode="auto">
            <a:xfrm>
              <a:off x="0" y="0"/>
              <a:ext cx="624" cy="672"/>
              <a:chOff x="0" y="0"/>
              <a:chExt cx="768" cy="912"/>
            </a:xfrm>
          </p:grpSpPr>
          <p:sp>
            <p:nvSpPr>
              <p:cNvPr id="30778" name="AutoShape 35"/>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79" name="AutoShape 36"/>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80" name="AutoShape 37"/>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0781" name="AutoShape 38"/>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sp>
        <p:nvSpPr>
          <p:cNvPr id="30782" name="Rectangle 60"/>
          <p:cNvSpPr>
            <a:spLocks noChangeArrowheads="1"/>
          </p:cNvSpPr>
          <p:nvPr/>
        </p:nvSpPr>
        <p:spPr bwMode="auto">
          <a:xfrm>
            <a:off x="7848600" y="228600"/>
            <a:ext cx="1295400" cy="381000"/>
          </a:xfrm>
          <a:prstGeom prst="rect">
            <a:avLst/>
          </a:prstGeom>
          <a:solidFill>
            <a:schemeClr val="bg1"/>
          </a:solidFill>
          <a:ln w="9525">
            <a:noFill/>
            <a:miter lim="800000"/>
            <a:headEnd/>
            <a:tailEnd/>
          </a:ln>
        </p:spPr>
        <p:txBody>
          <a:bodyPr wrap="none" anchor="ctr"/>
          <a:lstStyle/>
          <a:p>
            <a:pPr algn="l"/>
            <a:endParaRPr lang="en-GB" altLang="en-US" sz="1800">
              <a:latin typeface="Arial" charset="0"/>
            </a:endParaRPr>
          </a:p>
        </p:txBody>
      </p:sp>
      <p:sp>
        <p:nvSpPr>
          <p:cNvPr id="30783" name="Rectangle 65"/>
          <p:cNvSpPr>
            <a:spLocks noChangeArrowheads="1"/>
          </p:cNvSpPr>
          <p:nvPr/>
        </p:nvSpPr>
        <p:spPr bwMode="auto">
          <a:xfrm>
            <a:off x="1828800" y="2590800"/>
            <a:ext cx="914400" cy="914400"/>
          </a:xfrm>
          <a:prstGeom prst="rect">
            <a:avLst/>
          </a:prstGeom>
          <a:noFill/>
          <a:ln w="9525">
            <a:noFill/>
            <a:miter lim="800000"/>
            <a:headEnd/>
            <a:tailEnd/>
          </a:ln>
        </p:spPr>
        <p:txBody>
          <a:bodyPr wrap="none" anchor="ctr"/>
          <a:lstStyle/>
          <a:p>
            <a:endParaRPr lang="en-I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fade">
                                      <p:cBhvr>
                                        <p:cTn id="7" dur="1000"/>
                                        <p:tgtEl>
                                          <p:spTgt spid="30725"/>
                                        </p:tgtEl>
                                      </p:cBhvr>
                                    </p:animEffect>
                                  </p:childTnLst>
                                </p:cTn>
                              </p:par>
                              <p:par>
                                <p:cTn id="8" presetID="10" presetClass="entr" presetSubtype="0" fill="hold" nodeType="withEffect">
                                  <p:stCondLst>
                                    <p:cond delay="0"/>
                                  </p:stCondLst>
                                  <p:childTnLst>
                                    <p:set>
                                      <p:cBhvr>
                                        <p:cTn id="9" dur="1" fill="hold">
                                          <p:stCondLst>
                                            <p:cond delay="0"/>
                                          </p:stCondLst>
                                        </p:cTn>
                                        <p:tgtEl>
                                          <p:spTgt spid="30768"/>
                                        </p:tgtEl>
                                        <p:attrNameLst>
                                          <p:attrName>style.visibility</p:attrName>
                                        </p:attrNameLst>
                                      </p:cBhvr>
                                      <p:to>
                                        <p:strVal val="visible"/>
                                      </p:to>
                                    </p:set>
                                    <p:animEffect transition="in" filter="fade">
                                      <p:cBhvr>
                                        <p:cTn id="10" dur="1000"/>
                                        <p:tgtEl>
                                          <p:spTgt spid="3076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747"/>
                                        </p:tgtEl>
                                        <p:attrNameLst>
                                          <p:attrName>style.visibility</p:attrName>
                                        </p:attrNameLst>
                                      </p:cBhvr>
                                      <p:to>
                                        <p:strVal val="visible"/>
                                      </p:to>
                                    </p:set>
                                    <p:animEffect transition="in" filter="fade">
                                      <p:cBhvr>
                                        <p:cTn id="13" dur="1000"/>
                                        <p:tgtEl>
                                          <p:spTgt spid="307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726"/>
                                        </p:tgtEl>
                                        <p:attrNameLst>
                                          <p:attrName>style.visibility</p:attrName>
                                        </p:attrNameLst>
                                      </p:cBhvr>
                                      <p:to>
                                        <p:strVal val="visible"/>
                                      </p:to>
                                    </p:set>
                                    <p:animEffect transition="in" filter="fade">
                                      <p:cBhvr>
                                        <p:cTn id="16" dur="1000"/>
                                        <p:tgtEl>
                                          <p:spTgt spid="30726"/>
                                        </p:tgtEl>
                                      </p:cBhvr>
                                    </p:animEffect>
                                  </p:childTnLst>
                                </p:cTn>
                              </p:par>
                              <p:par>
                                <p:cTn id="17" presetID="10" presetClass="entr" presetSubtype="0" fill="hold" nodeType="withEffect">
                                  <p:stCondLst>
                                    <p:cond delay="0"/>
                                  </p:stCondLst>
                                  <p:childTnLst>
                                    <p:set>
                                      <p:cBhvr>
                                        <p:cTn id="18" dur="1" fill="hold">
                                          <p:stCondLst>
                                            <p:cond delay="0"/>
                                          </p:stCondLst>
                                        </p:cTn>
                                        <p:tgtEl>
                                          <p:spTgt spid="30775"/>
                                        </p:tgtEl>
                                        <p:attrNameLst>
                                          <p:attrName>style.visibility</p:attrName>
                                        </p:attrNameLst>
                                      </p:cBhvr>
                                      <p:to>
                                        <p:strVal val="visible"/>
                                      </p:to>
                                    </p:set>
                                    <p:animEffect transition="in" filter="fade">
                                      <p:cBhvr>
                                        <p:cTn id="19" dur="1000"/>
                                        <p:tgtEl>
                                          <p:spTgt spid="3077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730"/>
                                        </p:tgtEl>
                                        <p:attrNameLst>
                                          <p:attrName>style.visibility</p:attrName>
                                        </p:attrNameLst>
                                      </p:cBhvr>
                                      <p:to>
                                        <p:strVal val="visible"/>
                                      </p:to>
                                    </p:set>
                                    <p:animEffect transition="in" filter="fade">
                                      <p:cBhvr>
                                        <p:cTn id="22" dur="1000"/>
                                        <p:tgtEl>
                                          <p:spTgt spid="30730"/>
                                        </p:tgtEl>
                                      </p:cBhvr>
                                    </p:animEffect>
                                  </p:childTnLst>
                                </p:cTn>
                              </p:par>
                              <p:par>
                                <p:cTn id="23" presetID="10" presetClass="entr" presetSubtype="0" fill="hold" nodeType="withEffect">
                                  <p:stCondLst>
                                    <p:cond delay="0"/>
                                  </p:stCondLst>
                                  <p:childTnLst>
                                    <p:set>
                                      <p:cBhvr>
                                        <p:cTn id="24" dur="1" fill="hold">
                                          <p:stCondLst>
                                            <p:cond delay="0"/>
                                          </p:stCondLst>
                                        </p:cTn>
                                        <p:tgtEl>
                                          <p:spTgt spid="30757"/>
                                        </p:tgtEl>
                                        <p:attrNameLst>
                                          <p:attrName>style.visibility</p:attrName>
                                        </p:attrNameLst>
                                      </p:cBhvr>
                                      <p:to>
                                        <p:strVal val="visible"/>
                                      </p:to>
                                    </p:set>
                                    <p:animEffect transition="in" filter="fade">
                                      <p:cBhvr>
                                        <p:cTn id="25" dur="1000"/>
                                        <p:tgtEl>
                                          <p:spTgt spid="3075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733"/>
                                        </p:tgtEl>
                                        <p:attrNameLst>
                                          <p:attrName>style.visibility</p:attrName>
                                        </p:attrNameLst>
                                      </p:cBhvr>
                                      <p:to>
                                        <p:strVal val="visible"/>
                                      </p:to>
                                    </p:set>
                                    <p:animEffect transition="in" filter="fade">
                                      <p:cBhvr>
                                        <p:cTn id="28" dur="1000"/>
                                        <p:tgtEl>
                                          <p:spTgt spid="3073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732"/>
                                        </p:tgtEl>
                                        <p:attrNameLst>
                                          <p:attrName>style.visibility</p:attrName>
                                        </p:attrNameLst>
                                      </p:cBhvr>
                                      <p:to>
                                        <p:strVal val="visible"/>
                                      </p:to>
                                    </p:set>
                                    <p:animEffect transition="in" filter="fade">
                                      <p:cBhvr>
                                        <p:cTn id="31" dur="2000"/>
                                        <p:tgtEl>
                                          <p:spTgt spid="307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731"/>
                                        </p:tgtEl>
                                        <p:attrNameLst>
                                          <p:attrName>style.visibility</p:attrName>
                                        </p:attrNameLst>
                                      </p:cBhvr>
                                      <p:to>
                                        <p:strVal val="visible"/>
                                      </p:to>
                                    </p:set>
                                    <p:animEffect transition="in" filter="fade">
                                      <p:cBhvr>
                                        <p:cTn id="34" dur="2000"/>
                                        <p:tgtEl>
                                          <p:spTgt spid="3073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735"/>
                                        </p:tgtEl>
                                        <p:attrNameLst>
                                          <p:attrName>style.visibility</p:attrName>
                                        </p:attrNameLst>
                                      </p:cBhvr>
                                      <p:to>
                                        <p:strVal val="visible"/>
                                      </p:to>
                                    </p:set>
                                    <p:animEffect transition="in" filter="fade">
                                      <p:cBhvr>
                                        <p:cTn id="37" dur="2000"/>
                                        <p:tgtEl>
                                          <p:spTgt spid="3073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0753"/>
                                        </p:tgtEl>
                                        <p:attrNameLst>
                                          <p:attrName>style.visibility</p:attrName>
                                        </p:attrNameLst>
                                      </p:cBhvr>
                                      <p:to>
                                        <p:strVal val="visible"/>
                                      </p:to>
                                    </p:set>
                                    <p:animEffect transition="in" filter="fade">
                                      <p:cBhvr>
                                        <p:cTn id="40" dur="1000"/>
                                        <p:tgtEl>
                                          <p:spTgt spid="3075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754"/>
                                        </p:tgtEl>
                                        <p:attrNameLst>
                                          <p:attrName>style.visibility</p:attrName>
                                        </p:attrNameLst>
                                      </p:cBhvr>
                                      <p:to>
                                        <p:strVal val="visible"/>
                                      </p:to>
                                    </p:set>
                                    <p:animEffect transition="in" filter="fade">
                                      <p:cBhvr>
                                        <p:cTn id="43" dur="1000"/>
                                        <p:tgtEl>
                                          <p:spTgt spid="3075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736"/>
                                        </p:tgtEl>
                                        <p:attrNameLst>
                                          <p:attrName>style.visibility</p:attrName>
                                        </p:attrNameLst>
                                      </p:cBhvr>
                                      <p:to>
                                        <p:strVal val="visible"/>
                                      </p:to>
                                    </p:set>
                                    <p:animEffect transition="in" filter="fade">
                                      <p:cBhvr>
                                        <p:cTn id="46" dur="2000"/>
                                        <p:tgtEl>
                                          <p:spTgt spid="307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0734"/>
                                        </p:tgtEl>
                                        <p:attrNameLst>
                                          <p:attrName>style.visibility</p:attrName>
                                        </p:attrNameLst>
                                      </p:cBhvr>
                                      <p:to>
                                        <p:strVal val="visible"/>
                                      </p:to>
                                    </p:set>
                                    <p:animEffect transition="in" filter="fade">
                                      <p:cBhvr>
                                        <p:cTn id="49" dur="1000"/>
                                        <p:tgtEl>
                                          <p:spTgt spid="30734"/>
                                        </p:tgtEl>
                                      </p:cBhvr>
                                    </p:animEffect>
                                  </p:childTnLst>
                                </p:cTn>
                              </p:par>
                              <p:par>
                                <p:cTn id="50" presetID="10" presetClass="entr" presetSubtype="0" fill="hold" nodeType="withEffect">
                                  <p:stCondLst>
                                    <p:cond delay="0"/>
                                  </p:stCondLst>
                                  <p:childTnLst>
                                    <p:set>
                                      <p:cBhvr>
                                        <p:cTn id="51" dur="1" fill="hold">
                                          <p:stCondLst>
                                            <p:cond delay="0"/>
                                          </p:stCondLst>
                                        </p:cTn>
                                        <p:tgtEl>
                                          <p:spTgt spid="30741"/>
                                        </p:tgtEl>
                                        <p:attrNameLst>
                                          <p:attrName>style.visibility</p:attrName>
                                        </p:attrNameLst>
                                      </p:cBhvr>
                                      <p:to>
                                        <p:strVal val="visible"/>
                                      </p:to>
                                    </p:set>
                                    <p:animEffect transition="in" filter="fade">
                                      <p:cBhvr>
                                        <p:cTn id="52" dur="1000"/>
                                        <p:tgtEl>
                                          <p:spTgt spid="3074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727"/>
                                        </p:tgtEl>
                                        <p:attrNameLst>
                                          <p:attrName>style.visibility</p:attrName>
                                        </p:attrNameLst>
                                      </p:cBhvr>
                                      <p:to>
                                        <p:strVal val="visible"/>
                                      </p:to>
                                    </p:set>
                                    <p:animEffect transition="in" filter="fade">
                                      <p:cBhvr>
                                        <p:cTn id="55" dur="1000"/>
                                        <p:tgtEl>
                                          <p:spTgt spid="3072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0728"/>
                                        </p:tgtEl>
                                        <p:attrNameLst>
                                          <p:attrName>style.visibility</p:attrName>
                                        </p:attrNameLst>
                                      </p:cBhvr>
                                      <p:to>
                                        <p:strVal val="visible"/>
                                      </p:to>
                                    </p:set>
                                    <p:animEffect transition="in" filter="wipe(left)">
                                      <p:cBhvr>
                                        <p:cTn id="60" dur="500"/>
                                        <p:tgtEl>
                                          <p:spTgt spid="3072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0729"/>
                                        </p:tgtEl>
                                        <p:attrNameLst>
                                          <p:attrName>style.visibility</p:attrName>
                                        </p:attrNameLst>
                                      </p:cBhvr>
                                      <p:to>
                                        <p:strVal val="visible"/>
                                      </p:to>
                                    </p:set>
                                    <p:animEffect transition="in" filter="wipe(left)">
                                      <p:cBhvr>
                                        <p:cTn id="63" dur="500"/>
                                        <p:tgtEl>
                                          <p:spTgt spid="30729"/>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30738"/>
                                        </p:tgtEl>
                                        <p:attrNameLst>
                                          <p:attrName>style.visibility</p:attrName>
                                        </p:attrNameLst>
                                      </p:cBhvr>
                                      <p:to>
                                        <p:strVal val="visible"/>
                                      </p:to>
                                    </p:set>
                                    <p:animEffect transition="in" filter="wipe(left)">
                                      <p:cBhvr>
                                        <p:cTn id="67" dur="500"/>
                                        <p:tgtEl>
                                          <p:spTgt spid="30738"/>
                                        </p:tgtEl>
                                      </p:cBhvr>
                                    </p:animEffect>
                                  </p:childTnLst>
                                </p:cTn>
                              </p:par>
                              <p:par>
                                <p:cTn id="68" presetID="22" presetClass="entr" presetSubtype="8" fill="hold" grpId="1" nodeType="withEffect">
                                  <p:stCondLst>
                                    <p:cond delay="0"/>
                                  </p:stCondLst>
                                  <p:childTnLst>
                                    <p:set>
                                      <p:cBhvr>
                                        <p:cTn id="69" dur="1" fill="hold">
                                          <p:stCondLst>
                                            <p:cond delay="0"/>
                                          </p:stCondLst>
                                        </p:cTn>
                                        <p:tgtEl>
                                          <p:spTgt spid="30730"/>
                                        </p:tgtEl>
                                        <p:attrNameLst>
                                          <p:attrName>style.visibility</p:attrName>
                                        </p:attrNameLst>
                                      </p:cBhvr>
                                      <p:to>
                                        <p:strVal val="visible"/>
                                      </p:to>
                                    </p:set>
                                    <p:animEffect transition="in" filter="wipe(left)">
                                      <p:cBhvr>
                                        <p:cTn id="70" dur="500"/>
                                        <p:tgtEl>
                                          <p:spTgt spid="30730"/>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0737"/>
                                        </p:tgtEl>
                                        <p:attrNameLst>
                                          <p:attrName>style.visibility</p:attrName>
                                        </p:attrNameLst>
                                      </p:cBhvr>
                                      <p:to>
                                        <p:strVal val="visible"/>
                                      </p:to>
                                    </p:set>
                                    <p:animEffect transition="in" filter="wipe(left)">
                                      <p:cBhvr>
                                        <p:cTn id="73" dur="500"/>
                                        <p:tgtEl>
                                          <p:spTgt spid="30737"/>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0739"/>
                                        </p:tgtEl>
                                        <p:attrNameLst>
                                          <p:attrName>style.visibility</p:attrName>
                                        </p:attrNameLst>
                                      </p:cBhvr>
                                      <p:to>
                                        <p:strVal val="visible"/>
                                      </p:to>
                                    </p:set>
                                    <p:animEffect transition="in" filter="wipe(left)">
                                      <p:cBhvr>
                                        <p:cTn id="76" dur="500"/>
                                        <p:tgtEl>
                                          <p:spTgt spid="30739"/>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0740"/>
                                        </p:tgtEl>
                                        <p:attrNameLst>
                                          <p:attrName>style.visibility</p:attrName>
                                        </p:attrNameLst>
                                      </p:cBhvr>
                                      <p:to>
                                        <p:strVal val="visible"/>
                                      </p:to>
                                    </p:set>
                                    <p:animEffect transition="in" filter="wipe(left)">
                                      <p:cBhvr>
                                        <p:cTn id="79" dur="500"/>
                                        <p:tgtEl>
                                          <p:spTgt spid="30740"/>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0749"/>
                                        </p:tgtEl>
                                        <p:attrNameLst>
                                          <p:attrName>style.visibility</p:attrName>
                                        </p:attrNameLst>
                                      </p:cBhvr>
                                      <p:to>
                                        <p:strVal val="visible"/>
                                      </p:to>
                                    </p:set>
                                    <p:animEffect transition="in" filter="fade">
                                      <p:cBhvr>
                                        <p:cTn id="84" dur="1000"/>
                                        <p:tgtEl>
                                          <p:spTgt spid="3074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0748"/>
                                        </p:tgtEl>
                                        <p:attrNameLst>
                                          <p:attrName>style.visibility</p:attrName>
                                        </p:attrNameLst>
                                      </p:cBhvr>
                                      <p:to>
                                        <p:strVal val="visible"/>
                                      </p:to>
                                    </p:set>
                                    <p:animEffect transition="in" filter="fade">
                                      <p:cBhvr>
                                        <p:cTn id="87" dur="1000"/>
                                        <p:tgtEl>
                                          <p:spTgt spid="3074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0751"/>
                                        </p:tgtEl>
                                        <p:attrNameLst>
                                          <p:attrName>style.visibility</p:attrName>
                                        </p:attrNameLst>
                                      </p:cBhvr>
                                      <p:to>
                                        <p:strVal val="visible"/>
                                      </p:to>
                                    </p:set>
                                    <p:animEffect transition="in" filter="fade">
                                      <p:cBhvr>
                                        <p:cTn id="90" dur="1000"/>
                                        <p:tgtEl>
                                          <p:spTgt spid="3075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0750"/>
                                        </p:tgtEl>
                                        <p:attrNameLst>
                                          <p:attrName>style.visibility</p:attrName>
                                        </p:attrNameLst>
                                      </p:cBhvr>
                                      <p:to>
                                        <p:strVal val="visible"/>
                                      </p:to>
                                    </p:set>
                                    <p:animEffect transition="in" filter="fade">
                                      <p:cBhvr>
                                        <p:cTn id="93" dur="1000"/>
                                        <p:tgtEl>
                                          <p:spTgt spid="3075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30755"/>
                                        </p:tgtEl>
                                        <p:attrNameLst>
                                          <p:attrName>style.visibility</p:attrName>
                                        </p:attrNameLst>
                                      </p:cBhvr>
                                      <p:to>
                                        <p:strVal val="visible"/>
                                      </p:to>
                                    </p:set>
                                    <p:animEffect transition="in" filter="wipe(left)">
                                      <p:cBhvr>
                                        <p:cTn id="98" dur="500"/>
                                        <p:tgtEl>
                                          <p:spTgt spid="30755"/>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30756"/>
                                        </p:tgtEl>
                                        <p:attrNameLst>
                                          <p:attrName>style.visibility</p:attrName>
                                        </p:attrNameLst>
                                      </p:cBhvr>
                                      <p:to>
                                        <p:strVal val="visible"/>
                                      </p:to>
                                    </p:set>
                                    <p:animEffect transition="in" filter="wipe(left)">
                                      <p:cBhvr>
                                        <p:cTn id="101" dur="500"/>
                                        <p:tgtEl>
                                          <p:spTgt spid="30756"/>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30764"/>
                                        </p:tgtEl>
                                        <p:attrNameLst>
                                          <p:attrName>style.visibility</p:attrName>
                                        </p:attrNameLst>
                                      </p:cBhvr>
                                      <p:to>
                                        <p:strVal val="visible"/>
                                      </p:to>
                                    </p:set>
                                    <p:animEffect transition="in" filter="wipe(left)">
                                      <p:cBhvr>
                                        <p:cTn id="104" dur="500"/>
                                        <p:tgtEl>
                                          <p:spTgt spid="30764"/>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0763"/>
                                        </p:tgtEl>
                                        <p:attrNameLst>
                                          <p:attrName>style.visibility</p:attrName>
                                        </p:attrNameLst>
                                      </p:cBhvr>
                                      <p:to>
                                        <p:strVal val="visible"/>
                                      </p:to>
                                    </p:set>
                                    <p:animEffect transition="in" filter="wipe(left)">
                                      <p:cBhvr>
                                        <p:cTn id="107" dur="500"/>
                                        <p:tgtEl>
                                          <p:spTgt spid="30763"/>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30767"/>
                                        </p:tgtEl>
                                        <p:attrNameLst>
                                          <p:attrName>style.visibility</p:attrName>
                                        </p:attrNameLst>
                                      </p:cBhvr>
                                      <p:to>
                                        <p:strVal val="visible"/>
                                      </p:to>
                                    </p:set>
                                    <p:animEffect transition="in" filter="fade">
                                      <p:cBhvr>
                                        <p:cTn id="112" dur="2000"/>
                                        <p:tgtEl>
                                          <p:spTgt spid="3076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30765"/>
                                        </p:tgtEl>
                                        <p:attrNameLst>
                                          <p:attrName>style.visibility</p:attrName>
                                        </p:attrNameLst>
                                      </p:cBhvr>
                                      <p:to>
                                        <p:strVal val="visible"/>
                                      </p:to>
                                    </p:set>
                                    <p:animEffect transition="in" filter="wipe(left)">
                                      <p:cBhvr>
                                        <p:cTn id="117" dur="500"/>
                                        <p:tgtEl>
                                          <p:spTgt spid="30765"/>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30766"/>
                                        </p:tgtEl>
                                        <p:attrNameLst>
                                          <p:attrName>style.visibility</p:attrName>
                                        </p:attrNameLst>
                                      </p:cBhvr>
                                      <p:to>
                                        <p:strVal val="visible"/>
                                      </p:to>
                                    </p:set>
                                    <p:animEffect transition="in" filter="wipe(left)">
                                      <p:cBhvr>
                                        <p:cTn id="122" dur="500"/>
                                        <p:tgtEl>
                                          <p:spTgt spid="30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nimBg="1"/>
      <p:bldP spid="30726" grpId="0" animBg="1"/>
      <p:bldP spid="30727" grpId="0" animBg="1"/>
      <p:bldP spid="30728" grpId="0" animBg="1"/>
      <p:bldP spid="30729" grpId="0" animBg="1"/>
      <p:bldP spid="30730" grpId="0" animBg="1"/>
      <p:bldP spid="30730" grpId="1" animBg="1"/>
      <p:bldP spid="30731" grpId="0" autoUpdateAnimBg="0"/>
      <p:bldP spid="30732" grpId="0" autoUpdateAnimBg="0"/>
      <p:bldP spid="30733" grpId="0" autoUpdateAnimBg="0"/>
      <p:bldP spid="30734" grpId="0" autoUpdateAnimBg="0"/>
      <p:bldP spid="30735" grpId="0" autoUpdateAnimBg="0"/>
      <p:bldP spid="30736" grpId="0" autoUpdateAnimBg="0"/>
      <p:bldP spid="30737" grpId="0" animBg="1"/>
      <p:bldP spid="30738" grpId="0" animBg="1"/>
      <p:bldP spid="30739" grpId="0" animBg="1"/>
      <p:bldP spid="30740" grpId="0" animBg="1"/>
      <p:bldP spid="30747" grpId="0" animBg="1" autoUpdateAnimBg="0"/>
      <p:bldP spid="30748" grpId="0" autoUpdateAnimBg="0"/>
      <p:bldP spid="30749" grpId="0" autoUpdateAnimBg="0"/>
      <p:bldP spid="30750" grpId="0" autoUpdateAnimBg="0"/>
      <p:bldP spid="30751" grpId="0" autoUpdateAnimBg="0"/>
      <p:bldP spid="30753" grpId="0" autoUpdateAnimBg="0"/>
      <p:bldP spid="30754" grpId="0" autoUpdateAnimBg="0"/>
      <p:bldP spid="30755" grpId="0" animBg="1" autoUpdateAnimBg="0"/>
      <p:bldP spid="30756" grpId="0" animBg="1" autoUpdateAnimBg="0"/>
      <p:bldP spid="30763" grpId="0" animBg="1" autoUpdateAnimBg="0"/>
      <p:bldP spid="30764" grpId="0" animBg="1" autoUpdateAnimBg="0"/>
      <p:bldP spid="30765" grpId="0" animBg="1" autoUpdateAnimBg="0"/>
      <p:bldP spid="30766" grpId="0" animBg="1" autoUpdateAnimBg="0"/>
      <p:bldP spid="3076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C55CF054-D64B-4369-8D36-BC20ACD3650F}" type="slidenum">
              <a:rPr lang="en-US" sz="3200"/>
              <a:pPr/>
              <a:t>25</a:t>
            </a:fld>
            <a:endParaRPr lang="en-US" sz="3200"/>
          </a:p>
        </p:txBody>
      </p:sp>
      <p:sp>
        <p:nvSpPr>
          <p:cNvPr id="31747" name="Text Box 2"/>
          <p:cNvSpPr txBox="1">
            <a:spLocks noChangeArrowheads="1"/>
          </p:cNvSpPr>
          <p:nvPr/>
        </p:nvSpPr>
        <p:spPr bwMode="auto">
          <a:xfrm>
            <a:off x="7391400" y="3657600"/>
            <a:ext cx="862013" cy="611188"/>
          </a:xfrm>
          <a:prstGeom prst="rect">
            <a:avLst/>
          </a:prstGeom>
          <a:noFill/>
          <a:ln w="9525">
            <a:noFill/>
            <a:miter lim="800000"/>
            <a:headEnd/>
            <a:tailEnd/>
          </a:ln>
        </p:spPr>
        <p:txBody>
          <a:bodyPr wrap="none">
            <a:spAutoFit/>
          </a:bodyPr>
          <a:lstStyle/>
          <a:p>
            <a:pPr algn="ctr"/>
            <a:r>
              <a:rPr lang="en-US" sz="1800" b="1">
                <a:latin typeface="Times New Roman" pitchFamily="18" charset="0"/>
              </a:rPr>
              <a:t>G2 </a:t>
            </a:r>
          </a:p>
          <a:p>
            <a:pPr algn="ctr"/>
            <a:r>
              <a:rPr lang="en-US" sz="1600">
                <a:latin typeface="Times New Roman" pitchFamily="18" charset="0"/>
              </a:rPr>
              <a:t>500MW</a:t>
            </a:r>
          </a:p>
        </p:txBody>
      </p:sp>
      <p:sp>
        <p:nvSpPr>
          <p:cNvPr id="31748" name="Text Box 3"/>
          <p:cNvSpPr txBox="1">
            <a:spLocks noChangeArrowheads="1"/>
          </p:cNvSpPr>
          <p:nvPr/>
        </p:nvSpPr>
        <p:spPr bwMode="auto">
          <a:xfrm>
            <a:off x="2286000" y="3962400"/>
            <a:ext cx="862013" cy="611188"/>
          </a:xfrm>
          <a:prstGeom prst="rect">
            <a:avLst/>
          </a:prstGeom>
          <a:noFill/>
          <a:ln w="9525">
            <a:noFill/>
            <a:miter lim="800000"/>
            <a:headEnd/>
            <a:tailEnd/>
          </a:ln>
        </p:spPr>
        <p:txBody>
          <a:bodyPr wrap="none">
            <a:spAutoFit/>
          </a:bodyPr>
          <a:lstStyle/>
          <a:p>
            <a:pPr algn="ctr"/>
            <a:r>
              <a:rPr lang="en-US" sz="1800" b="1">
                <a:latin typeface="Times New Roman" pitchFamily="18" charset="0"/>
              </a:rPr>
              <a:t>G1 </a:t>
            </a:r>
          </a:p>
          <a:p>
            <a:pPr algn="ctr"/>
            <a:r>
              <a:rPr lang="en-US" sz="1600">
                <a:latin typeface="Times New Roman" pitchFamily="18" charset="0"/>
              </a:rPr>
              <a:t>600MW</a:t>
            </a:r>
          </a:p>
        </p:txBody>
      </p:sp>
      <p:sp>
        <p:nvSpPr>
          <p:cNvPr id="31749" name="Text Box 4"/>
          <p:cNvSpPr txBox="1">
            <a:spLocks noChangeArrowheads="1"/>
          </p:cNvSpPr>
          <p:nvPr/>
        </p:nvSpPr>
        <p:spPr bwMode="auto">
          <a:xfrm>
            <a:off x="5257800" y="5105400"/>
            <a:ext cx="862013" cy="611188"/>
          </a:xfrm>
          <a:prstGeom prst="rect">
            <a:avLst/>
          </a:prstGeom>
          <a:noFill/>
          <a:ln w="9525">
            <a:noFill/>
            <a:miter lim="800000"/>
            <a:headEnd/>
            <a:tailEnd/>
          </a:ln>
        </p:spPr>
        <p:txBody>
          <a:bodyPr wrap="none">
            <a:spAutoFit/>
          </a:bodyPr>
          <a:lstStyle/>
          <a:p>
            <a:pPr algn="ctr"/>
            <a:r>
              <a:rPr lang="en-US" sz="1800" b="1">
                <a:latin typeface="Times New Roman" pitchFamily="18" charset="0"/>
              </a:rPr>
              <a:t>D3 </a:t>
            </a:r>
          </a:p>
          <a:p>
            <a:pPr algn="ctr"/>
            <a:r>
              <a:rPr lang="en-US" sz="1600">
                <a:latin typeface="Times New Roman" pitchFamily="18" charset="0"/>
              </a:rPr>
              <a:t>400MW</a:t>
            </a:r>
          </a:p>
        </p:txBody>
      </p:sp>
      <p:sp>
        <p:nvSpPr>
          <p:cNvPr id="31750" name="Text Box 5"/>
          <p:cNvSpPr txBox="1">
            <a:spLocks noChangeArrowheads="1"/>
          </p:cNvSpPr>
          <p:nvPr/>
        </p:nvSpPr>
        <p:spPr bwMode="auto">
          <a:xfrm>
            <a:off x="5257800" y="2057400"/>
            <a:ext cx="862013" cy="611188"/>
          </a:xfrm>
          <a:prstGeom prst="rect">
            <a:avLst/>
          </a:prstGeom>
          <a:noFill/>
          <a:ln w="9525">
            <a:noFill/>
            <a:miter lim="800000"/>
            <a:headEnd/>
            <a:tailEnd/>
          </a:ln>
        </p:spPr>
        <p:txBody>
          <a:bodyPr wrap="none">
            <a:spAutoFit/>
          </a:bodyPr>
          <a:lstStyle/>
          <a:p>
            <a:pPr algn="ctr"/>
            <a:r>
              <a:rPr lang="en-US" sz="1800" b="1">
                <a:latin typeface="Times New Roman" pitchFamily="18" charset="0"/>
              </a:rPr>
              <a:t>D2 </a:t>
            </a:r>
          </a:p>
          <a:p>
            <a:pPr algn="ctr"/>
            <a:r>
              <a:rPr lang="en-US" sz="1600">
                <a:latin typeface="Times New Roman" pitchFamily="18" charset="0"/>
              </a:rPr>
              <a:t>100MW</a:t>
            </a:r>
          </a:p>
        </p:txBody>
      </p:sp>
      <p:sp>
        <p:nvSpPr>
          <p:cNvPr id="31751" name="Text Box 6"/>
          <p:cNvSpPr txBox="1">
            <a:spLocks noChangeArrowheads="1"/>
          </p:cNvSpPr>
          <p:nvPr/>
        </p:nvSpPr>
        <p:spPr bwMode="auto">
          <a:xfrm>
            <a:off x="2262188" y="1066800"/>
            <a:ext cx="862012" cy="611188"/>
          </a:xfrm>
          <a:prstGeom prst="rect">
            <a:avLst/>
          </a:prstGeom>
          <a:noFill/>
          <a:ln w="9525">
            <a:noFill/>
            <a:miter lim="800000"/>
            <a:headEnd/>
            <a:tailEnd/>
          </a:ln>
        </p:spPr>
        <p:txBody>
          <a:bodyPr>
            <a:spAutoFit/>
          </a:bodyPr>
          <a:lstStyle/>
          <a:p>
            <a:pPr algn="ctr"/>
            <a:r>
              <a:rPr lang="en-US" sz="1800" b="1">
                <a:latin typeface="Times New Roman" pitchFamily="18" charset="0"/>
              </a:rPr>
              <a:t>D1 </a:t>
            </a:r>
          </a:p>
          <a:p>
            <a:pPr algn="ctr"/>
            <a:r>
              <a:rPr lang="en-US" sz="1600">
                <a:latin typeface="Times New Roman" pitchFamily="18" charset="0"/>
              </a:rPr>
              <a:t>600MW</a:t>
            </a:r>
          </a:p>
        </p:txBody>
      </p:sp>
      <p:sp>
        <p:nvSpPr>
          <p:cNvPr id="31752" name="Line 7"/>
          <p:cNvSpPr>
            <a:spLocks noChangeShapeType="1"/>
          </p:cNvSpPr>
          <p:nvPr/>
        </p:nvSpPr>
        <p:spPr bwMode="auto">
          <a:xfrm>
            <a:off x="2819400" y="2209800"/>
            <a:ext cx="228600" cy="1524000"/>
          </a:xfrm>
          <a:prstGeom prst="line">
            <a:avLst/>
          </a:prstGeom>
          <a:noFill/>
          <a:ln w="38100">
            <a:solidFill>
              <a:srgbClr val="0000FF"/>
            </a:solidFill>
            <a:round/>
            <a:headEnd type="triangle" w="med" len="med"/>
            <a:tailEnd/>
          </a:ln>
        </p:spPr>
        <p:txBody>
          <a:bodyPr/>
          <a:lstStyle/>
          <a:p>
            <a:endParaRPr lang="en-IN"/>
          </a:p>
        </p:txBody>
      </p:sp>
      <p:sp>
        <p:nvSpPr>
          <p:cNvPr id="31753" name="Line 8"/>
          <p:cNvSpPr>
            <a:spLocks noChangeShapeType="1"/>
          </p:cNvSpPr>
          <p:nvPr/>
        </p:nvSpPr>
        <p:spPr bwMode="auto">
          <a:xfrm>
            <a:off x="2971800" y="2057400"/>
            <a:ext cx="2286000" cy="838200"/>
          </a:xfrm>
          <a:prstGeom prst="line">
            <a:avLst/>
          </a:prstGeom>
          <a:noFill/>
          <a:ln w="38100">
            <a:solidFill>
              <a:srgbClr val="0000FF"/>
            </a:solidFill>
            <a:round/>
            <a:headEnd type="triangle" w="med" len="med"/>
            <a:tailEnd/>
          </a:ln>
        </p:spPr>
        <p:txBody>
          <a:bodyPr/>
          <a:lstStyle/>
          <a:p>
            <a:endParaRPr lang="en-IN"/>
          </a:p>
        </p:txBody>
      </p:sp>
      <p:sp>
        <p:nvSpPr>
          <p:cNvPr id="31754" name="Line 9"/>
          <p:cNvSpPr>
            <a:spLocks noChangeShapeType="1"/>
          </p:cNvSpPr>
          <p:nvPr/>
        </p:nvSpPr>
        <p:spPr bwMode="auto">
          <a:xfrm>
            <a:off x="2895600" y="2209800"/>
            <a:ext cx="2438400" cy="2590800"/>
          </a:xfrm>
          <a:prstGeom prst="line">
            <a:avLst/>
          </a:prstGeom>
          <a:noFill/>
          <a:ln w="38100">
            <a:solidFill>
              <a:srgbClr val="0000FF"/>
            </a:solidFill>
            <a:round/>
            <a:headEnd type="triangle" w="med" len="med"/>
            <a:tailEnd/>
          </a:ln>
        </p:spPr>
        <p:txBody>
          <a:bodyPr/>
          <a:lstStyle/>
          <a:p>
            <a:endParaRPr lang="en-IN"/>
          </a:p>
        </p:txBody>
      </p:sp>
      <p:sp>
        <p:nvSpPr>
          <p:cNvPr id="31755" name="Line 10"/>
          <p:cNvSpPr>
            <a:spLocks noChangeShapeType="1"/>
          </p:cNvSpPr>
          <p:nvPr/>
        </p:nvSpPr>
        <p:spPr bwMode="auto">
          <a:xfrm>
            <a:off x="5715000" y="3124200"/>
            <a:ext cx="1295400" cy="609600"/>
          </a:xfrm>
          <a:prstGeom prst="line">
            <a:avLst/>
          </a:prstGeom>
          <a:noFill/>
          <a:ln w="38100">
            <a:solidFill>
              <a:srgbClr val="0000FF"/>
            </a:solidFill>
            <a:round/>
            <a:headEnd type="triangle" w="med" len="med"/>
            <a:tailEnd/>
          </a:ln>
        </p:spPr>
        <p:txBody>
          <a:bodyPr/>
          <a:lstStyle/>
          <a:p>
            <a:endParaRPr lang="en-IN"/>
          </a:p>
        </p:txBody>
      </p:sp>
      <p:sp>
        <p:nvSpPr>
          <p:cNvPr id="31756" name="Line 11"/>
          <p:cNvSpPr>
            <a:spLocks noChangeShapeType="1"/>
          </p:cNvSpPr>
          <p:nvPr/>
        </p:nvSpPr>
        <p:spPr bwMode="auto">
          <a:xfrm flipV="1">
            <a:off x="5791200" y="3962400"/>
            <a:ext cx="990600" cy="762000"/>
          </a:xfrm>
          <a:prstGeom prst="line">
            <a:avLst/>
          </a:prstGeom>
          <a:noFill/>
          <a:ln w="38100">
            <a:solidFill>
              <a:srgbClr val="0000FF"/>
            </a:solidFill>
            <a:round/>
            <a:headEnd type="triangle" w="med" len="med"/>
            <a:tailEnd/>
          </a:ln>
        </p:spPr>
        <p:txBody>
          <a:bodyPr/>
          <a:lstStyle/>
          <a:p>
            <a:endParaRPr lang="en-IN"/>
          </a:p>
        </p:txBody>
      </p:sp>
      <p:grpSp>
        <p:nvGrpSpPr>
          <p:cNvPr id="31757" name="Group 13"/>
          <p:cNvGrpSpPr>
            <a:grpSpLocks/>
          </p:cNvGrpSpPr>
          <p:nvPr/>
        </p:nvGrpSpPr>
        <p:grpSpPr bwMode="auto">
          <a:xfrm>
            <a:off x="2819400" y="3657600"/>
            <a:ext cx="533400" cy="457200"/>
            <a:chOff x="0" y="0"/>
            <a:chExt cx="624" cy="672"/>
          </a:xfrm>
        </p:grpSpPr>
        <p:sp>
          <p:nvSpPr>
            <p:cNvPr id="31758" name="Oval 13"/>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1759" name="Group 15"/>
            <p:cNvGrpSpPr>
              <a:grpSpLocks/>
            </p:cNvGrpSpPr>
            <p:nvPr/>
          </p:nvGrpSpPr>
          <p:grpSpPr bwMode="auto">
            <a:xfrm>
              <a:off x="0" y="0"/>
              <a:ext cx="624" cy="672"/>
              <a:chOff x="0" y="0"/>
              <a:chExt cx="768" cy="912"/>
            </a:xfrm>
          </p:grpSpPr>
          <p:sp>
            <p:nvSpPr>
              <p:cNvPr id="31760" name="AutoShape 15"/>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61" name="AutoShape 16"/>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62" name="AutoShape 17"/>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63" name="AutoShape 18"/>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1764" name="Group 20"/>
          <p:cNvGrpSpPr>
            <a:grpSpLocks/>
          </p:cNvGrpSpPr>
          <p:nvPr/>
        </p:nvGrpSpPr>
        <p:grpSpPr bwMode="auto">
          <a:xfrm>
            <a:off x="5029200" y="2590800"/>
            <a:ext cx="838200" cy="685800"/>
            <a:chOff x="0" y="0"/>
            <a:chExt cx="912" cy="912"/>
          </a:xfrm>
        </p:grpSpPr>
        <p:sp>
          <p:nvSpPr>
            <p:cNvPr id="31765" name="Oval 20"/>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1766" name="Group 22"/>
            <p:cNvGrpSpPr>
              <a:grpSpLocks/>
            </p:cNvGrpSpPr>
            <p:nvPr/>
          </p:nvGrpSpPr>
          <p:grpSpPr bwMode="auto">
            <a:xfrm>
              <a:off x="0" y="0"/>
              <a:ext cx="912" cy="912"/>
              <a:chOff x="0" y="0"/>
              <a:chExt cx="1152" cy="1248"/>
            </a:xfrm>
          </p:grpSpPr>
          <p:sp>
            <p:nvSpPr>
              <p:cNvPr id="31767" name="AutoShape 22"/>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68" name="AutoShape 23"/>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69" name="AutoShape 24"/>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70" name="AutoShape 25"/>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1771" name="Group 27"/>
          <p:cNvGrpSpPr>
            <a:grpSpLocks/>
          </p:cNvGrpSpPr>
          <p:nvPr/>
        </p:nvGrpSpPr>
        <p:grpSpPr bwMode="auto">
          <a:xfrm>
            <a:off x="5105400" y="4495800"/>
            <a:ext cx="838200" cy="685800"/>
            <a:chOff x="0" y="0"/>
            <a:chExt cx="912" cy="912"/>
          </a:xfrm>
        </p:grpSpPr>
        <p:sp>
          <p:nvSpPr>
            <p:cNvPr id="31772" name="Oval 27"/>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1773" name="Group 29"/>
            <p:cNvGrpSpPr>
              <a:grpSpLocks/>
            </p:cNvGrpSpPr>
            <p:nvPr/>
          </p:nvGrpSpPr>
          <p:grpSpPr bwMode="auto">
            <a:xfrm>
              <a:off x="0" y="0"/>
              <a:ext cx="912" cy="912"/>
              <a:chOff x="0" y="0"/>
              <a:chExt cx="1152" cy="1248"/>
            </a:xfrm>
          </p:grpSpPr>
          <p:sp>
            <p:nvSpPr>
              <p:cNvPr id="31774" name="AutoShape 29"/>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75" name="AutoShape 30"/>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76" name="AutoShape 31"/>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77" name="AutoShape 32"/>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1778" name="Group 34"/>
          <p:cNvGrpSpPr>
            <a:grpSpLocks/>
          </p:cNvGrpSpPr>
          <p:nvPr/>
        </p:nvGrpSpPr>
        <p:grpSpPr bwMode="auto">
          <a:xfrm>
            <a:off x="2286000" y="1600200"/>
            <a:ext cx="838200" cy="685800"/>
            <a:chOff x="0" y="0"/>
            <a:chExt cx="912" cy="912"/>
          </a:xfrm>
        </p:grpSpPr>
        <p:sp>
          <p:nvSpPr>
            <p:cNvPr id="31779" name="Oval 34"/>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1780" name="Group 36"/>
            <p:cNvGrpSpPr>
              <a:grpSpLocks/>
            </p:cNvGrpSpPr>
            <p:nvPr/>
          </p:nvGrpSpPr>
          <p:grpSpPr bwMode="auto">
            <a:xfrm>
              <a:off x="0" y="0"/>
              <a:ext cx="912" cy="912"/>
              <a:chOff x="0" y="0"/>
              <a:chExt cx="1152" cy="1248"/>
            </a:xfrm>
          </p:grpSpPr>
          <p:sp>
            <p:nvSpPr>
              <p:cNvPr id="31781" name="AutoShape 36"/>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82" name="AutoShape 37"/>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83" name="AutoShape 38"/>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84" name="AutoShape 39"/>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1785" name="Group 41"/>
          <p:cNvGrpSpPr>
            <a:grpSpLocks/>
          </p:cNvGrpSpPr>
          <p:nvPr/>
        </p:nvGrpSpPr>
        <p:grpSpPr bwMode="auto">
          <a:xfrm>
            <a:off x="6781800" y="3657600"/>
            <a:ext cx="533400" cy="457200"/>
            <a:chOff x="0" y="0"/>
            <a:chExt cx="624" cy="672"/>
          </a:xfrm>
        </p:grpSpPr>
        <p:sp>
          <p:nvSpPr>
            <p:cNvPr id="31786" name="Oval 41"/>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1787" name="Group 43"/>
            <p:cNvGrpSpPr>
              <a:grpSpLocks/>
            </p:cNvGrpSpPr>
            <p:nvPr/>
          </p:nvGrpSpPr>
          <p:grpSpPr bwMode="auto">
            <a:xfrm>
              <a:off x="0" y="0"/>
              <a:ext cx="624" cy="672"/>
              <a:chOff x="0" y="0"/>
              <a:chExt cx="768" cy="912"/>
            </a:xfrm>
          </p:grpSpPr>
          <p:sp>
            <p:nvSpPr>
              <p:cNvPr id="31788" name="AutoShape 43"/>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89" name="AutoShape 44"/>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90" name="AutoShape 45"/>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1791" name="AutoShape 46"/>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sp>
        <p:nvSpPr>
          <p:cNvPr id="31792" name="Text Box 47"/>
          <p:cNvSpPr txBox="1">
            <a:spLocks noChangeArrowheads="1"/>
          </p:cNvSpPr>
          <p:nvPr/>
        </p:nvSpPr>
        <p:spPr bwMode="auto">
          <a:xfrm>
            <a:off x="6324600" y="4343400"/>
            <a:ext cx="522288" cy="336550"/>
          </a:xfrm>
          <a:prstGeom prst="rect">
            <a:avLst/>
          </a:prstGeom>
          <a:noFill/>
          <a:ln w="9525">
            <a:noFill/>
            <a:miter lim="800000"/>
            <a:headEnd/>
            <a:tailEnd/>
          </a:ln>
        </p:spPr>
        <p:txBody>
          <a:bodyPr wrap="none">
            <a:spAutoFit/>
          </a:bodyPr>
          <a:lstStyle/>
          <a:p>
            <a:pPr algn="l"/>
            <a:r>
              <a:rPr lang="en-US" sz="1600">
                <a:latin typeface="Arial" charset="0"/>
              </a:rPr>
              <a:t>250</a:t>
            </a:r>
          </a:p>
        </p:txBody>
      </p:sp>
      <p:sp>
        <p:nvSpPr>
          <p:cNvPr id="31793" name="Text Box 48"/>
          <p:cNvSpPr txBox="1">
            <a:spLocks noChangeArrowheads="1"/>
          </p:cNvSpPr>
          <p:nvPr/>
        </p:nvSpPr>
        <p:spPr bwMode="auto">
          <a:xfrm>
            <a:off x="2362200" y="3124200"/>
            <a:ext cx="522288" cy="336550"/>
          </a:xfrm>
          <a:prstGeom prst="rect">
            <a:avLst/>
          </a:prstGeom>
          <a:noFill/>
          <a:ln w="9525">
            <a:noFill/>
            <a:miter lim="800000"/>
            <a:headEnd/>
            <a:tailEnd/>
          </a:ln>
        </p:spPr>
        <p:txBody>
          <a:bodyPr wrap="none">
            <a:spAutoFit/>
          </a:bodyPr>
          <a:lstStyle/>
          <a:p>
            <a:pPr algn="l"/>
            <a:r>
              <a:rPr lang="en-US" sz="1600">
                <a:latin typeface="Arial" charset="0"/>
              </a:rPr>
              <a:t>400</a:t>
            </a:r>
          </a:p>
        </p:txBody>
      </p:sp>
      <p:sp>
        <p:nvSpPr>
          <p:cNvPr id="31794" name="Text Box 49"/>
          <p:cNvSpPr txBox="1">
            <a:spLocks noChangeArrowheads="1"/>
          </p:cNvSpPr>
          <p:nvPr/>
        </p:nvSpPr>
        <p:spPr bwMode="auto">
          <a:xfrm>
            <a:off x="4191000" y="2209800"/>
            <a:ext cx="522288" cy="336550"/>
          </a:xfrm>
          <a:prstGeom prst="rect">
            <a:avLst/>
          </a:prstGeom>
          <a:noFill/>
          <a:ln w="9525">
            <a:noFill/>
            <a:miter lim="800000"/>
            <a:headEnd/>
            <a:tailEnd/>
          </a:ln>
        </p:spPr>
        <p:txBody>
          <a:bodyPr wrap="none">
            <a:spAutoFit/>
          </a:bodyPr>
          <a:lstStyle/>
          <a:p>
            <a:pPr algn="l"/>
            <a:r>
              <a:rPr lang="en-US" sz="1600">
                <a:latin typeface="Arial" charset="0"/>
              </a:rPr>
              <a:t>150</a:t>
            </a:r>
          </a:p>
        </p:txBody>
      </p:sp>
      <p:sp>
        <p:nvSpPr>
          <p:cNvPr id="31795" name="Text Box 50"/>
          <p:cNvSpPr txBox="1">
            <a:spLocks noChangeArrowheads="1"/>
          </p:cNvSpPr>
          <p:nvPr/>
        </p:nvSpPr>
        <p:spPr bwMode="auto">
          <a:xfrm>
            <a:off x="4191000" y="3276600"/>
            <a:ext cx="409575" cy="336550"/>
          </a:xfrm>
          <a:prstGeom prst="rect">
            <a:avLst/>
          </a:prstGeom>
          <a:noFill/>
          <a:ln w="9525">
            <a:noFill/>
            <a:miter lim="800000"/>
            <a:headEnd/>
            <a:tailEnd/>
          </a:ln>
        </p:spPr>
        <p:txBody>
          <a:bodyPr wrap="none">
            <a:spAutoFit/>
          </a:bodyPr>
          <a:lstStyle/>
          <a:p>
            <a:pPr algn="l"/>
            <a:r>
              <a:rPr lang="en-US" sz="1600">
                <a:latin typeface="Arial" charset="0"/>
              </a:rPr>
              <a:t>50</a:t>
            </a:r>
          </a:p>
        </p:txBody>
      </p:sp>
      <p:sp>
        <p:nvSpPr>
          <p:cNvPr id="31796" name="Text Box 51"/>
          <p:cNvSpPr txBox="1">
            <a:spLocks noChangeArrowheads="1"/>
          </p:cNvSpPr>
          <p:nvPr/>
        </p:nvSpPr>
        <p:spPr bwMode="auto">
          <a:xfrm>
            <a:off x="3733800" y="4572000"/>
            <a:ext cx="522288" cy="336550"/>
          </a:xfrm>
          <a:prstGeom prst="rect">
            <a:avLst/>
          </a:prstGeom>
          <a:noFill/>
          <a:ln w="9525">
            <a:noFill/>
            <a:miter lim="800000"/>
            <a:headEnd/>
            <a:tailEnd/>
          </a:ln>
        </p:spPr>
        <p:txBody>
          <a:bodyPr wrap="none">
            <a:spAutoFit/>
          </a:bodyPr>
          <a:lstStyle/>
          <a:p>
            <a:pPr algn="l"/>
            <a:r>
              <a:rPr lang="en-US" sz="1600">
                <a:latin typeface="Arial" charset="0"/>
              </a:rPr>
              <a:t>200</a:t>
            </a:r>
          </a:p>
        </p:txBody>
      </p:sp>
      <p:sp>
        <p:nvSpPr>
          <p:cNvPr id="31797" name="Text Box 52"/>
          <p:cNvSpPr txBox="1">
            <a:spLocks noChangeArrowheads="1"/>
          </p:cNvSpPr>
          <p:nvPr/>
        </p:nvSpPr>
        <p:spPr bwMode="auto">
          <a:xfrm>
            <a:off x="6096000" y="2971800"/>
            <a:ext cx="522288" cy="336550"/>
          </a:xfrm>
          <a:prstGeom prst="rect">
            <a:avLst/>
          </a:prstGeom>
          <a:noFill/>
          <a:ln w="9525">
            <a:noFill/>
            <a:miter lim="800000"/>
            <a:headEnd/>
            <a:tailEnd/>
          </a:ln>
        </p:spPr>
        <p:txBody>
          <a:bodyPr wrap="none">
            <a:spAutoFit/>
          </a:bodyPr>
          <a:lstStyle/>
          <a:p>
            <a:pPr algn="l"/>
            <a:r>
              <a:rPr lang="en-US" sz="1600">
                <a:latin typeface="Arial" charset="0"/>
              </a:rPr>
              <a:t>250</a:t>
            </a:r>
          </a:p>
        </p:txBody>
      </p:sp>
      <p:sp>
        <p:nvSpPr>
          <p:cNvPr id="31798" name="Text Box 53"/>
          <p:cNvSpPr txBox="1">
            <a:spLocks noChangeArrowheads="1"/>
          </p:cNvSpPr>
          <p:nvPr/>
        </p:nvSpPr>
        <p:spPr bwMode="auto">
          <a:xfrm>
            <a:off x="0" y="6400800"/>
            <a:ext cx="2001838" cy="457200"/>
          </a:xfrm>
          <a:prstGeom prst="rect">
            <a:avLst/>
          </a:prstGeom>
          <a:noFill/>
          <a:ln w="9525">
            <a:noFill/>
            <a:miter lim="800000"/>
            <a:headEnd/>
            <a:tailEnd/>
          </a:ln>
        </p:spPr>
        <p:txBody>
          <a:bodyPr wrap="none">
            <a:spAutoFit/>
          </a:bodyPr>
          <a:lstStyle/>
          <a:p>
            <a:pPr algn="l"/>
            <a:r>
              <a:rPr lang="en-US" sz="1200">
                <a:latin typeface="Arial" charset="0"/>
              </a:rPr>
              <a:t>*Indicative only</a:t>
            </a:r>
          </a:p>
          <a:p>
            <a:pPr algn="l"/>
            <a:r>
              <a:rPr lang="en-US" sz="1200">
                <a:latin typeface="Arial" charset="0"/>
              </a:rPr>
              <a:t> Power flow in lines in MW </a:t>
            </a:r>
          </a:p>
        </p:txBody>
      </p:sp>
      <p:sp>
        <p:nvSpPr>
          <p:cNvPr id="31799" name="Text Box 54"/>
          <p:cNvSpPr txBox="1">
            <a:spLocks noChangeArrowheads="1"/>
          </p:cNvSpPr>
          <p:nvPr/>
        </p:nvSpPr>
        <p:spPr bwMode="auto">
          <a:xfrm>
            <a:off x="152400" y="441325"/>
            <a:ext cx="2813050" cy="396875"/>
          </a:xfrm>
          <a:prstGeom prst="rect">
            <a:avLst/>
          </a:prstGeom>
          <a:noFill/>
          <a:ln w="9525">
            <a:noFill/>
            <a:miter lim="800000"/>
            <a:headEnd/>
            <a:tailEnd/>
          </a:ln>
        </p:spPr>
        <p:txBody>
          <a:bodyPr wrap="none">
            <a:spAutoFit/>
          </a:bodyPr>
          <a:lstStyle/>
          <a:p>
            <a:pPr algn="l"/>
            <a:r>
              <a:rPr lang="en-US" sz="2000" b="1">
                <a:latin typeface="Book Antiqua" pitchFamily="18" charset="0"/>
              </a:rPr>
              <a:t>Marginal Participation</a:t>
            </a:r>
          </a:p>
        </p:txBody>
      </p:sp>
      <p:sp>
        <p:nvSpPr>
          <p:cNvPr id="31800" name="Line 55"/>
          <p:cNvSpPr>
            <a:spLocks noChangeShapeType="1"/>
          </p:cNvSpPr>
          <p:nvPr/>
        </p:nvSpPr>
        <p:spPr bwMode="auto">
          <a:xfrm>
            <a:off x="3200400" y="4038600"/>
            <a:ext cx="1981200" cy="838200"/>
          </a:xfrm>
          <a:prstGeom prst="line">
            <a:avLst/>
          </a:prstGeom>
          <a:noFill/>
          <a:ln w="38100">
            <a:solidFill>
              <a:srgbClr val="0000FF"/>
            </a:solidFill>
            <a:round/>
            <a:headEnd/>
            <a:tailEnd type="triangle" w="med" len="med"/>
          </a:ln>
        </p:spPr>
        <p:txBody>
          <a:bodyPr/>
          <a:lstStyle/>
          <a:p>
            <a:endParaRPr lang="en-IN"/>
          </a:p>
        </p:txBody>
      </p:sp>
      <p:sp>
        <p:nvSpPr>
          <p:cNvPr id="31801" name="Text Box 56"/>
          <p:cNvSpPr txBox="1">
            <a:spLocks noChangeArrowheads="1"/>
          </p:cNvSpPr>
          <p:nvPr/>
        </p:nvSpPr>
        <p:spPr bwMode="auto">
          <a:xfrm>
            <a:off x="3048000" y="4159250"/>
            <a:ext cx="330200" cy="336550"/>
          </a:xfrm>
          <a:prstGeom prst="rect">
            <a:avLst/>
          </a:prstGeom>
          <a:solidFill>
            <a:srgbClr val="C0C0C0"/>
          </a:solidFill>
          <a:ln w="9525">
            <a:noFill/>
            <a:miter lim="800000"/>
            <a:headEnd/>
            <a:tailEnd/>
          </a:ln>
        </p:spPr>
        <p:txBody>
          <a:bodyPr wrap="none">
            <a:spAutoFit/>
          </a:bodyPr>
          <a:lstStyle/>
          <a:p>
            <a:pPr algn="l"/>
            <a:r>
              <a:rPr lang="en-US" sz="1600" b="1">
                <a:latin typeface="Arial" charset="0"/>
              </a:rPr>
              <a:t>A</a:t>
            </a:r>
          </a:p>
        </p:txBody>
      </p:sp>
      <p:sp>
        <p:nvSpPr>
          <p:cNvPr id="31802" name="Text Box 57"/>
          <p:cNvSpPr txBox="1">
            <a:spLocks noChangeArrowheads="1"/>
          </p:cNvSpPr>
          <p:nvPr/>
        </p:nvSpPr>
        <p:spPr bwMode="auto">
          <a:xfrm>
            <a:off x="4953000" y="4953000"/>
            <a:ext cx="330200" cy="336550"/>
          </a:xfrm>
          <a:prstGeom prst="rect">
            <a:avLst/>
          </a:prstGeom>
          <a:solidFill>
            <a:srgbClr val="C0C0C0"/>
          </a:solidFill>
          <a:ln w="9525">
            <a:noFill/>
            <a:miter lim="800000"/>
            <a:headEnd/>
            <a:tailEnd/>
          </a:ln>
        </p:spPr>
        <p:txBody>
          <a:bodyPr wrap="none">
            <a:spAutoFit/>
          </a:bodyPr>
          <a:lstStyle/>
          <a:p>
            <a:pPr algn="l"/>
            <a:r>
              <a:rPr lang="en-US" sz="1600" b="1">
                <a:latin typeface="Arial" charset="0"/>
              </a:rPr>
              <a:t>B</a:t>
            </a:r>
          </a:p>
        </p:txBody>
      </p:sp>
      <p:sp>
        <p:nvSpPr>
          <p:cNvPr id="31803" name="AutoShape 58"/>
          <p:cNvSpPr>
            <a:spLocks/>
          </p:cNvSpPr>
          <p:nvPr/>
        </p:nvSpPr>
        <p:spPr bwMode="auto">
          <a:xfrm rot="21219587">
            <a:off x="1905000" y="3810000"/>
            <a:ext cx="685800" cy="228600"/>
          </a:xfrm>
          <a:custGeom>
            <a:avLst/>
            <a:gdLst>
              <a:gd name="T0" fmla="*/ 3375 w 21600"/>
              <a:gd name="T1" fmla="*/ 5400 h 21600"/>
              <a:gd name="T2" fmla="*/ 18900 w 21600"/>
              <a:gd name="T3" fmla="*/ 16200 h 21600"/>
            </a:gdLst>
            <a:ahLst/>
            <a:cxnLst>
              <a:cxn ang="0">
                <a:pos x="16200" y="0"/>
              </a:cxn>
              <a:cxn ang="0">
                <a:pos x="16200" y="5400"/>
              </a:cxn>
              <a:cxn ang="0">
                <a:pos x="3375" y="5400"/>
              </a:cxn>
              <a:cxn ang="0">
                <a:pos x="3375" y="16200"/>
              </a:cxn>
              <a:cxn ang="0">
                <a:pos x="16200" y="16200"/>
              </a:cxn>
              <a:cxn ang="0">
                <a:pos x="16200" y="21600"/>
              </a:cxn>
              <a:cxn ang="0">
                <a:pos x="21600" y="10800"/>
              </a:cxn>
              <a:cxn ang="0">
                <a:pos x="1350" y="5400"/>
              </a:cxn>
              <a:cxn ang="0">
                <a:pos x="1350" y="16200"/>
              </a:cxn>
              <a:cxn ang="0">
                <a:pos x="2700" y="16200"/>
              </a:cxn>
              <a:cxn ang="0">
                <a:pos x="2700" y="5400"/>
              </a:cxn>
              <a:cxn ang="0">
                <a:pos x="0" y="5400"/>
              </a:cxn>
              <a:cxn ang="0">
                <a:pos x="0" y="16200"/>
              </a:cxn>
              <a:cxn ang="0">
                <a:pos x="675" y="16200"/>
              </a:cxn>
              <a:cxn ang="0">
                <a:pos x="675" y="5400"/>
              </a:cxn>
            </a:cxnLst>
            <a:rect l="T0" t="T1" r="T2" b="T3"/>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bg1"/>
              </a:gs>
              <a:gs pos="100000">
                <a:srgbClr val="FF0000"/>
              </a:gs>
            </a:gsLst>
            <a:lin ang="0" scaled="1"/>
          </a:gradFill>
          <a:ln w="9525">
            <a:noFill/>
            <a:round/>
            <a:headEnd/>
            <a:tailEnd/>
          </a:ln>
        </p:spPr>
        <p:txBody>
          <a:bodyPr wrap="none" anchor="ctr"/>
          <a:lstStyle/>
          <a:p>
            <a:endParaRPr lang="en-IN"/>
          </a:p>
        </p:txBody>
      </p:sp>
      <p:sp>
        <p:nvSpPr>
          <p:cNvPr id="31804" name="Text Box 59"/>
          <p:cNvSpPr txBox="1">
            <a:spLocks noChangeArrowheads="1"/>
          </p:cNvSpPr>
          <p:nvPr/>
        </p:nvSpPr>
        <p:spPr bwMode="auto">
          <a:xfrm>
            <a:off x="1219200" y="3794125"/>
            <a:ext cx="590550" cy="244475"/>
          </a:xfrm>
          <a:prstGeom prst="rect">
            <a:avLst/>
          </a:prstGeom>
          <a:noFill/>
          <a:ln w="9525">
            <a:noFill/>
            <a:miter lim="800000"/>
            <a:headEnd/>
            <a:tailEnd/>
          </a:ln>
        </p:spPr>
        <p:txBody>
          <a:bodyPr wrap="none">
            <a:spAutoFit/>
          </a:bodyPr>
          <a:lstStyle/>
          <a:p>
            <a:pPr algn="l"/>
            <a:r>
              <a:rPr lang="en-US" sz="1000">
                <a:latin typeface="Arial" charset="0"/>
              </a:rPr>
              <a:t>+ 1MW</a:t>
            </a:r>
          </a:p>
        </p:txBody>
      </p:sp>
      <p:sp>
        <p:nvSpPr>
          <p:cNvPr id="31805" name="Text Box 60"/>
          <p:cNvSpPr txBox="1">
            <a:spLocks noChangeArrowheads="1"/>
          </p:cNvSpPr>
          <p:nvPr/>
        </p:nvSpPr>
        <p:spPr bwMode="auto">
          <a:xfrm>
            <a:off x="5334000" y="5715000"/>
            <a:ext cx="646113" cy="304800"/>
          </a:xfrm>
          <a:prstGeom prst="rect">
            <a:avLst/>
          </a:prstGeom>
          <a:noFill/>
          <a:ln w="9525">
            <a:noFill/>
            <a:miter lim="800000"/>
            <a:headEnd/>
            <a:tailEnd/>
          </a:ln>
        </p:spPr>
        <p:txBody>
          <a:bodyPr wrap="none">
            <a:spAutoFit/>
          </a:bodyPr>
          <a:lstStyle/>
          <a:p>
            <a:pPr algn="l"/>
            <a:r>
              <a:rPr lang="en-US" sz="1400" b="1">
                <a:solidFill>
                  <a:srgbClr val="009900"/>
                </a:solidFill>
                <a:latin typeface="Arial" charset="0"/>
              </a:rPr>
              <a:t>(4/11)</a:t>
            </a:r>
          </a:p>
        </p:txBody>
      </p:sp>
      <p:sp>
        <p:nvSpPr>
          <p:cNvPr id="31806" name="Text Box 61"/>
          <p:cNvSpPr txBox="1">
            <a:spLocks noChangeArrowheads="1"/>
          </p:cNvSpPr>
          <p:nvPr/>
        </p:nvSpPr>
        <p:spPr bwMode="auto">
          <a:xfrm>
            <a:off x="5486400" y="1752600"/>
            <a:ext cx="646113" cy="304800"/>
          </a:xfrm>
          <a:prstGeom prst="rect">
            <a:avLst/>
          </a:prstGeom>
          <a:noFill/>
          <a:ln w="9525">
            <a:noFill/>
            <a:miter lim="800000"/>
            <a:headEnd/>
            <a:tailEnd/>
          </a:ln>
        </p:spPr>
        <p:txBody>
          <a:bodyPr wrap="none">
            <a:spAutoFit/>
          </a:bodyPr>
          <a:lstStyle/>
          <a:p>
            <a:pPr algn="l"/>
            <a:r>
              <a:rPr lang="en-US" sz="1400" b="1">
                <a:solidFill>
                  <a:srgbClr val="009900"/>
                </a:solidFill>
                <a:latin typeface="Arial" charset="0"/>
              </a:rPr>
              <a:t>(1/11)</a:t>
            </a:r>
          </a:p>
        </p:txBody>
      </p:sp>
      <p:sp>
        <p:nvSpPr>
          <p:cNvPr id="31807" name="Text Box 62"/>
          <p:cNvSpPr txBox="1">
            <a:spLocks noChangeArrowheads="1"/>
          </p:cNvSpPr>
          <p:nvPr/>
        </p:nvSpPr>
        <p:spPr bwMode="auto">
          <a:xfrm>
            <a:off x="3124200" y="1371600"/>
            <a:ext cx="646113" cy="304800"/>
          </a:xfrm>
          <a:prstGeom prst="rect">
            <a:avLst/>
          </a:prstGeom>
          <a:noFill/>
          <a:ln w="9525">
            <a:noFill/>
            <a:miter lim="800000"/>
            <a:headEnd/>
            <a:tailEnd/>
          </a:ln>
        </p:spPr>
        <p:txBody>
          <a:bodyPr wrap="none">
            <a:spAutoFit/>
          </a:bodyPr>
          <a:lstStyle/>
          <a:p>
            <a:pPr algn="l"/>
            <a:r>
              <a:rPr lang="en-US" sz="1400" b="1">
                <a:solidFill>
                  <a:srgbClr val="009900"/>
                </a:solidFill>
                <a:latin typeface="Arial" charset="0"/>
              </a:rPr>
              <a:t>(6/11)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801"/>
                                        </p:tgtEl>
                                        <p:attrNameLst>
                                          <p:attrName>style.visibility</p:attrName>
                                        </p:attrNameLst>
                                      </p:cBhvr>
                                      <p:to>
                                        <p:strVal val="visible"/>
                                      </p:to>
                                    </p:set>
                                    <p:animEffect transition="in" filter="fade">
                                      <p:cBhvr>
                                        <p:cTn id="7" dur="500"/>
                                        <p:tgtEl>
                                          <p:spTgt spid="3180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802"/>
                                        </p:tgtEl>
                                        <p:attrNameLst>
                                          <p:attrName>style.visibility</p:attrName>
                                        </p:attrNameLst>
                                      </p:cBhvr>
                                      <p:to>
                                        <p:strVal val="visible"/>
                                      </p:to>
                                    </p:set>
                                    <p:animEffect transition="in" filter="fade">
                                      <p:cBhvr>
                                        <p:cTn id="10" dur="500"/>
                                        <p:tgtEl>
                                          <p:spTgt spid="3180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1804"/>
                                        </p:tgtEl>
                                        <p:attrNameLst>
                                          <p:attrName>style.visibility</p:attrName>
                                        </p:attrNameLst>
                                      </p:cBhvr>
                                      <p:to>
                                        <p:strVal val="visible"/>
                                      </p:to>
                                    </p:set>
                                    <p:animEffect transition="in" filter="wipe(left)">
                                      <p:cBhvr>
                                        <p:cTn id="15" dur="500"/>
                                        <p:tgtEl>
                                          <p:spTgt spid="3180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1803"/>
                                        </p:tgtEl>
                                        <p:attrNameLst>
                                          <p:attrName>style.visibility</p:attrName>
                                        </p:attrNameLst>
                                      </p:cBhvr>
                                      <p:to>
                                        <p:strVal val="visible"/>
                                      </p:to>
                                    </p:set>
                                    <p:animEffect transition="in" filter="wipe(left)">
                                      <p:cBhvr>
                                        <p:cTn id="18" dur="500"/>
                                        <p:tgtEl>
                                          <p:spTgt spid="3180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31806"/>
                                        </p:tgtEl>
                                        <p:attrNameLst>
                                          <p:attrName>style.visibility</p:attrName>
                                        </p:attrNameLst>
                                      </p:cBhvr>
                                      <p:to>
                                        <p:strVal val="visible"/>
                                      </p:to>
                                    </p:set>
                                    <p:anim calcmode="lin" valueType="num">
                                      <p:cBhvr>
                                        <p:cTn id="23" dur="500" fill="hold"/>
                                        <p:tgtEl>
                                          <p:spTgt spid="31806"/>
                                        </p:tgtEl>
                                        <p:attrNameLst>
                                          <p:attrName>ppt_w</p:attrName>
                                        </p:attrNameLst>
                                      </p:cBhvr>
                                      <p:tavLst>
                                        <p:tav tm="0">
                                          <p:val>
                                            <p:strVal val="4*#ppt_w"/>
                                          </p:val>
                                        </p:tav>
                                        <p:tav tm="100000">
                                          <p:val>
                                            <p:strVal val="#ppt_w"/>
                                          </p:val>
                                        </p:tav>
                                      </p:tavLst>
                                    </p:anim>
                                    <p:anim calcmode="lin" valueType="num">
                                      <p:cBhvr>
                                        <p:cTn id="24" dur="500" fill="hold"/>
                                        <p:tgtEl>
                                          <p:spTgt spid="31806"/>
                                        </p:tgtEl>
                                        <p:attrNameLst>
                                          <p:attrName>ppt_h</p:attrName>
                                        </p:attrNameLst>
                                      </p:cBhvr>
                                      <p:tavLst>
                                        <p:tav tm="0">
                                          <p:val>
                                            <p:strVal val="4*#ppt_h"/>
                                          </p:val>
                                        </p:tav>
                                        <p:tav tm="100000">
                                          <p:val>
                                            <p:strVal val="#ppt_h"/>
                                          </p:val>
                                        </p:tav>
                                      </p:tavLst>
                                    </p:anim>
                                  </p:childTnLst>
                                </p:cTn>
                              </p:par>
                              <p:par>
                                <p:cTn id="25" presetID="23" presetClass="entr" presetSubtype="32" fill="hold" grpId="0" nodeType="withEffect">
                                  <p:stCondLst>
                                    <p:cond delay="0"/>
                                  </p:stCondLst>
                                  <p:childTnLst>
                                    <p:set>
                                      <p:cBhvr>
                                        <p:cTn id="26" dur="1" fill="hold">
                                          <p:stCondLst>
                                            <p:cond delay="0"/>
                                          </p:stCondLst>
                                        </p:cTn>
                                        <p:tgtEl>
                                          <p:spTgt spid="31805"/>
                                        </p:tgtEl>
                                        <p:attrNameLst>
                                          <p:attrName>style.visibility</p:attrName>
                                        </p:attrNameLst>
                                      </p:cBhvr>
                                      <p:to>
                                        <p:strVal val="visible"/>
                                      </p:to>
                                    </p:set>
                                    <p:anim calcmode="lin" valueType="num">
                                      <p:cBhvr>
                                        <p:cTn id="27" dur="500" fill="hold"/>
                                        <p:tgtEl>
                                          <p:spTgt spid="31805"/>
                                        </p:tgtEl>
                                        <p:attrNameLst>
                                          <p:attrName>ppt_w</p:attrName>
                                        </p:attrNameLst>
                                      </p:cBhvr>
                                      <p:tavLst>
                                        <p:tav tm="0">
                                          <p:val>
                                            <p:strVal val="4*#ppt_w"/>
                                          </p:val>
                                        </p:tav>
                                        <p:tav tm="100000">
                                          <p:val>
                                            <p:strVal val="#ppt_w"/>
                                          </p:val>
                                        </p:tav>
                                      </p:tavLst>
                                    </p:anim>
                                    <p:anim calcmode="lin" valueType="num">
                                      <p:cBhvr>
                                        <p:cTn id="28" dur="500" fill="hold"/>
                                        <p:tgtEl>
                                          <p:spTgt spid="31805"/>
                                        </p:tgtEl>
                                        <p:attrNameLst>
                                          <p:attrName>ppt_h</p:attrName>
                                        </p:attrNameLst>
                                      </p:cBhvr>
                                      <p:tavLst>
                                        <p:tav tm="0">
                                          <p:val>
                                            <p:strVal val="4*#ppt_h"/>
                                          </p:val>
                                        </p:tav>
                                        <p:tav tm="100000">
                                          <p:val>
                                            <p:strVal val="#ppt_h"/>
                                          </p:val>
                                        </p:tav>
                                      </p:tavLst>
                                    </p:anim>
                                  </p:childTnLst>
                                </p:cTn>
                              </p:par>
                              <p:par>
                                <p:cTn id="29" presetID="23" presetClass="entr" presetSubtype="32" fill="hold" grpId="0" nodeType="withEffect">
                                  <p:stCondLst>
                                    <p:cond delay="0"/>
                                  </p:stCondLst>
                                  <p:childTnLst>
                                    <p:set>
                                      <p:cBhvr>
                                        <p:cTn id="30" dur="1" fill="hold">
                                          <p:stCondLst>
                                            <p:cond delay="0"/>
                                          </p:stCondLst>
                                        </p:cTn>
                                        <p:tgtEl>
                                          <p:spTgt spid="31807"/>
                                        </p:tgtEl>
                                        <p:attrNameLst>
                                          <p:attrName>style.visibility</p:attrName>
                                        </p:attrNameLst>
                                      </p:cBhvr>
                                      <p:to>
                                        <p:strVal val="visible"/>
                                      </p:to>
                                    </p:set>
                                    <p:anim calcmode="lin" valueType="num">
                                      <p:cBhvr>
                                        <p:cTn id="31" dur="500" fill="hold"/>
                                        <p:tgtEl>
                                          <p:spTgt spid="31807"/>
                                        </p:tgtEl>
                                        <p:attrNameLst>
                                          <p:attrName>ppt_w</p:attrName>
                                        </p:attrNameLst>
                                      </p:cBhvr>
                                      <p:tavLst>
                                        <p:tav tm="0">
                                          <p:val>
                                            <p:strVal val="4*#ppt_w"/>
                                          </p:val>
                                        </p:tav>
                                        <p:tav tm="100000">
                                          <p:val>
                                            <p:strVal val="#ppt_w"/>
                                          </p:val>
                                        </p:tav>
                                      </p:tavLst>
                                    </p:anim>
                                    <p:anim calcmode="lin" valueType="num">
                                      <p:cBhvr>
                                        <p:cTn id="32" dur="500" fill="hold"/>
                                        <p:tgtEl>
                                          <p:spTgt spid="31807"/>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36" presetClass="emph" presetSubtype="0" repeatCount="indefinite" fill="hold" grpId="0" nodeType="clickEffect">
                                  <p:stCondLst>
                                    <p:cond delay="0"/>
                                  </p:stCondLst>
                                  <p:endCondLst>
                                    <p:cond evt="onNext" delay="0">
                                      <p:tgtEl>
                                        <p:sldTgt/>
                                      </p:tgtEl>
                                    </p:cond>
                                  </p:endCondLst>
                                  <p:iterate type="lt">
                                    <p:tmPct val="10000"/>
                                  </p:iterate>
                                  <p:childTnLst>
                                    <p:animScale>
                                      <p:cBhvr>
                                        <p:cTn id="36" dur="250" autoRev="1" fill="hold">
                                          <p:stCondLst>
                                            <p:cond delay="0"/>
                                          </p:stCondLst>
                                        </p:cTn>
                                        <p:tgtEl>
                                          <p:spTgt spid="31793"/>
                                        </p:tgtEl>
                                      </p:cBhvr>
                                      <p:to x="80000" y="100000"/>
                                    </p:animScale>
                                    <p:anim by="(#ppt_w*0.10)" calcmode="lin" valueType="num">
                                      <p:cBhvr>
                                        <p:cTn id="37" dur="250" autoRev="1" fill="hold">
                                          <p:stCondLst>
                                            <p:cond delay="0"/>
                                          </p:stCondLst>
                                        </p:cTn>
                                        <p:tgtEl>
                                          <p:spTgt spid="31793"/>
                                        </p:tgtEl>
                                        <p:attrNameLst>
                                          <p:attrName>ppt_x</p:attrName>
                                        </p:attrNameLst>
                                      </p:cBhvr>
                                    </p:anim>
                                    <p:anim by="(-#ppt_w*0.10)" calcmode="lin" valueType="num">
                                      <p:cBhvr>
                                        <p:cTn id="38" dur="250" autoRev="1" fill="hold">
                                          <p:stCondLst>
                                            <p:cond delay="0"/>
                                          </p:stCondLst>
                                        </p:cTn>
                                        <p:tgtEl>
                                          <p:spTgt spid="31793"/>
                                        </p:tgtEl>
                                        <p:attrNameLst>
                                          <p:attrName>ppt_y</p:attrName>
                                        </p:attrNameLst>
                                      </p:cBhvr>
                                    </p:anim>
                                    <p:animRot by="-479940">
                                      <p:cBhvr>
                                        <p:cTn id="39" dur="250" autoRev="1" fill="hold">
                                          <p:stCondLst>
                                            <p:cond delay="0"/>
                                          </p:stCondLst>
                                        </p:cTn>
                                        <p:tgtEl>
                                          <p:spTgt spid="31793"/>
                                        </p:tgtEl>
                                        <p:attrNameLst>
                                          <p:attrName>r</p:attrName>
                                        </p:attrNameLst>
                                      </p:cBhvr>
                                    </p:animRot>
                                  </p:childTnLst>
                                </p:cTn>
                              </p:par>
                              <p:par>
                                <p:cTn id="40"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41" dur="250" autoRev="1" fill="hold">
                                          <p:stCondLst>
                                            <p:cond delay="0"/>
                                          </p:stCondLst>
                                        </p:cTn>
                                        <p:tgtEl>
                                          <p:spTgt spid="31796"/>
                                        </p:tgtEl>
                                      </p:cBhvr>
                                      <p:to x="80000" y="100000"/>
                                    </p:animScale>
                                    <p:anim by="(#ppt_w*0.10)" calcmode="lin" valueType="num">
                                      <p:cBhvr>
                                        <p:cTn id="42" dur="250" autoRev="1" fill="hold">
                                          <p:stCondLst>
                                            <p:cond delay="0"/>
                                          </p:stCondLst>
                                        </p:cTn>
                                        <p:tgtEl>
                                          <p:spTgt spid="31796"/>
                                        </p:tgtEl>
                                        <p:attrNameLst>
                                          <p:attrName>ppt_x</p:attrName>
                                        </p:attrNameLst>
                                      </p:cBhvr>
                                    </p:anim>
                                    <p:anim by="(-#ppt_w*0.10)" calcmode="lin" valueType="num">
                                      <p:cBhvr>
                                        <p:cTn id="43" dur="250" autoRev="1" fill="hold">
                                          <p:stCondLst>
                                            <p:cond delay="0"/>
                                          </p:stCondLst>
                                        </p:cTn>
                                        <p:tgtEl>
                                          <p:spTgt spid="31796"/>
                                        </p:tgtEl>
                                        <p:attrNameLst>
                                          <p:attrName>ppt_y</p:attrName>
                                        </p:attrNameLst>
                                      </p:cBhvr>
                                    </p:anim>
                                    <p:animRot by="-479940">
                                      <p:cBhvr>
                                        <p:cTn id="44" dur="250" autoRev="1" fill="hold">
                                          <p:stCondLst>
                                            <p:cond delay="0"/>
                                          </p:stCondLst>
                                        </p:cTn>
                                        <p:tgtEl>
                                          <p:spTgt spid="31796"/>
                                        </p:tgtEl>
                                        <p:attrNameLst>
                                          <p:attrName>r</p:attrName>
                                        </p:attrNameLst>
                                      </p:cBhvr>
                                    </p:animRot>
                                  </p:childTnLst>
                                </p:cTn>
                              </p:par>
                              <p:par>
                                <p:cTn id="45"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46" dur="250" autoRev="1" fill="hold">
                                          <p:stCondLst>
                                            <p:cond delay="0"/>
                                          </p:stCondLst>
                                        </p:cTn>
                                        <p:tgtEl>
                                          <p:spTgt spid="31795"/>
                                        </p:tgtEl>
                                      </p:cBhvr>
                                      <p:to x="80000" y="100000"/>
                                    </p:animScale>
                                    <p:anim by="(#ppt_w*0.10)" calcmode="lin" valueType="num">
                                      <p:cBhvr>
                                        <p:cTn id="47" dur="250" autoRev="1" fill="hold">
                                          <p:stCondLst>
                                            <p:cond delay="0"/>
                                          </p:stCondLst>
                                        </p:cTn>
                                        <p:tgtEl>
                                          <p:spTgt spid="31795"/>
                                        </p:tgtEl>
                                        <p:attrNameLst>
                                          <p:attrName>ppt_x</p:attrName>
                                        </p:attrNameLst>
                                      </p:cBhvr>
                                    </p:anim>
                                    <p:anim by="(-#ppt_w*0.10)" calcmode="lin" valueType="num">
                                      <p:cBhvr>
                                        <p:cTn id="48" dur="250" autoRev="1" fill="hold">
                                          <p:stCondLst>
                                            <p:cond delay="0"/>
                                          </p:stCondLst>
                                        </p:cTn>
                                        <p:tgtEl>
                                          <p:spTgt spid="31795"/>
                                        </p:tgtEl>
                                        <p:attrNameLst>
                                          <p:attrName>ppt_y</p:attrName>
                                        </p:attrNameLst>
                                      </p:cBhvr>
                                    </p:anim>
                                    <p:animRot by="-479940">
                                      <p:cBhvr>
                                        <p:cTn id="49" dur="250" autoRev="1" fill="hold">
                                          <p:stCondLst>
                                            <p:cond delay="0"/>
                                          </p:stCondLst>
                                        </p:cTn>
                                        <p:tgtEl>
                                          <p:spTgt spid="31795"/>
                                        </p:tgtEl>
                                        <p:attrNameLst>
                                          <p:attrName>r</p:attrName>
                                        </p:attrNameLst>
                                      </p:cBhvr>
                                    </p:animRot>
                                  </p:childTnLst>
                                </p:cTn>
                              </p:par>
                              <p:par>
                                <p:cTn id="50"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51" dur="250" autoRev="1" fill="hold">
                                          <p:stCondLst>
                                            <p:cond delay="0"/>
                                          </p:stCondLst>
                                        </p:cTn>
                                        <p:tgtEl>
                                          <p:spTgt spid="31794"/>
                                        </p:tgtEl>
                                      </p:cBhvr>
                                      <p:to x="80000" y="100000"/>
                                    </p:animScale>
                                    <p:anim by="(#ppt_w*0.10)" calcmode="lin" valueType="num">
                                      <p:cBhvr>
                                        <p:cTn id="52" dur="250" autoRev="1" fill="hold">
                                          <p:stCondLst>
                                            <p:cond delay="0"/>
                                          </p:stCondLst>
                                        </p:cTn>
                                        <p:tgtEl>
                                          <p:spTgt spid="31794"/>
                                        </p:tgtEl>
                                        <p:attrNameLst>
                                          <p:attrName>ppt_x</p:attrName>
                                        </p:attrNameLst>
                                      </p:cBhvr>
                                    </p:anim>
                                    <p:anim by="(-#ppt_w*0.10)" calcmode="lin" valueType="num">
                                      <p:cBhvr>
                                        <p:cTn id="53" dur="250" autoRev="1" fill="hold">
                                          <p:stCondLst>
                                            <p:cond delay="0"/>
                                          </p:stCondLst>
                                        </p:cTn>
                                        <p:tgtEl>
                                          <p:spTgt spid="31794"/>
                                        </p:tgtEl>
                                        <p:attrNameLst>
                                          <p:attrName>ppt_y</p:attrName>
                                        </p:attrNameLst>
                                      </p:cBhvr>
                                    </p:anim>
                                    <p:animRot by="-479940">
                                      <p:cBhvr>
                                        <p:cTn id="54" dur="250" autoRev="1" fill="hold">
                                          <p:stCondLst>
                                            <p:cond delay="0"/>
                                          </p:stCondLst>
                                        </p:cTn>
                                        <p:tgtEl>
                                          <p:spTgt spid="31794"/>
                                        </p:tgtEl>
                                        <p:attrNameLst>
                                          <p:attrName>r</p:attrName>
                                        </p:attrNameLst>
                                      </p:cBhvr>
                                    </p:animRot>
                                  </p:childTnLst>
                                </p:cTn>
                              </p:par>
                              <p:par>
                                <p:cTn id="55"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56" dur="250" autoRev="1" fill="hold">
                                          <p:stCondLst>
                                            <p:cond delay="0"/>
                                          </p:stCondLst>
                                        </p:cTn>
                                        <p:tgtEl>
                                          <p:spTgt spid="31797"/>
                                        </p:tgtEl>
                                      </p:cBhvr>
                                      <p:to x="80000" y="100000"/>
                                    </p:animScale>
                                    <p:anim by="(#ppt_w*0.10)" calcmode="lin" valueType="num">
                                      <p:cBhvr>
                                        <p:cTn id="57" dur="250" autoRev="1" fill="hold">
                                          <p:stCondLst>
                                            <p:cond delay="0"/>
                                          </p:stCondLst>
                                        </p:cTn>
                                        <p:tgtEl>
                                          <p:spTgt spid="31797"/>
                                        </p:tgtEl>
                                        <p:attrNameLst>
                                          <p:attrName>ppt_x</p:attrName>
                                        </p:attrNameLst>
                                      </p:cBhvr>
                                    </p:anim>
                                    <p:anim by="(-#ppt_w*0.10)" calcmode="lin" valueType="num">
                                      <p:cBhvr>
                                        <p:cTn id="58" dur="250" autoRev="1" fill="hold">
                                          <p:stCondLst>
                                            <p:cond delay="0"/>
                                          </p:stCondLst>
                                        </p:cTn>
                                        <p:tgtEl>
                                          <p:spTgt spid="31797"/>
                                        </p:tgtEl>
                                        <p:attrNameLst>
                                          <p:attrName>ppt_y</p:attrName>
                                        </p:attrNameLst>
                                      </p:cBhvr>
                                    </p:anim>
                                    <p:animRot by="-479940">
                                      <p:cBhvr>
                                        <p:cTn id="59" dur="250" autoRev="1" fill="hold">
                                          <p:stCondLst>
                                            <p:cond delay="0"/>
                                          </p:stCondLst>
                                        </p:cTn>
                                        <p:tgtEl>
                                          <p:spTgt spid="31797"/>
                                        </p:tgtEl>
                                        <p:attrNameLst>
                                          <p:attrName>r</p:attrName>
                                        </p:attrNameLst>
                                      </p:cBhvr>
                                    </p:animRot>
                                  </p:childTnLst>
                                </p:cTn>
                              </p:par>
                              <p:par>
                                <p:cTn id="60"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61" dur="250" autoRev="1" fill="hold">
                                          <p:stCondLst>
                                            <p:cond delay="0"/>
                                          </p:stCondLst>
                                        </p:cTn>
                                        <p:tgtEl>
                                          <p:spTgt spid="31792"/>
                                        </p:tgtEl>
                                      </p:cBhvr>
                                      <p:to x="80000" y="100000"/>
                                    </p:animScale>
                                    <p:anim by="(#ppt_w*0.10)" calcmode="lin" valueType="num">
                                      <p:cBhvr>
                                        <p:cTn id="62" dur="250" autoRev="1" fill="hold">
                                          <p:stCondLst>
                                            <p:cond delay="0"/>
                                          </p:stCondLst>
                                        </p:cTn>
                                        <p:tgtEl>
                                          <p:spTgt spid="31792"/>
                                        </p:tgtEl>
                                        <p:attrNameLst>
                                          <p:attrName>ppt_x</p:attrName>
                                        </p:attrNameLst>
                                      </p:cBhvr>
                                    </p:anim>
                                    <p:anim by="(-#ppt_w*0.10)" calcmode="lin" valueType="num">
                                      <p:cBhvr>
                                        <p:cTn id="63" dur="250" autoRev="1" fill="hold">
                                          <p:stCondLst>
                                            <p:cond delay="0"/>
                                          </p:stCondLst>
                                        </p:cTn>
                                        <p:tgtEl>
                                          <p:spTgt spid="31792"/>
                                        </p:tgtEl>
                                        <p:attrNameLst>
                                          <p:attrName>ppt_y</p:attrName>
                                        </p:attrNameLst>
                                      </p:cBhvr>
                                    </p:anim>
                                    <p:animRot by="-479940">
                                      <p:cBhvr>
                                        <p:cTn id="64" dur="250" autoRev="1" fill="hold">
                                          <p:stCondLst>
                                            <p:cond delay="0"/>
                                          </p:stCondLst>
                                        </p:cTn>
                                        <p:tgtEl>
                                          <p:spTgt spid="3179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92" grpId="0" autoUpdateAnimBg="0"/>
      <p:bldP spid="31793" grpId="0" autoUpdateAnimBg="0"/>
      <p:bldP spid="31794" grpId="0" autoUpdateAnimBg="0"/>
      <p:bldP spid="31795" grpId="0" autoUpdateAnimBg="0"/>
      <p:bldP spid="31796" grpId="0" autoUpdateAnimBg="0"/>
      <p:bldP spid="31797" grpId="0" autoUpdateAnimBg="0"/>
      <p:bldP spid="31801" grpId="0" animBg="1" autoUpdateAnimBg="0"/>
      <p:bldP spid="31802" grpId="0" animBg="1" autoUpdateAnimBg="0"/>
      <p:bldP spid="31803" grpId="0" animBg="1"/>
      <p:bldP spid="31804" grpId="0" autoUpdateAnimBg="0"/>
      <p:bldP spid="31805" grpId="0" autoUpdateAnimBg="0"/>
      <p:bldP spid="31806" grpId="0" autoUpdateAnimBg="0"/>
      <p:bldP spid="3180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276FAEAD-9D92-4159-B9FD-C916A6EEC949}" type="slidenum">
              <a:rPr lang="en-US" sz="3200"/>
              <a:pPr/>
              <a:t>26</a:t>
            </a:fld>
            <a:endParaRPr lang="en-US" sz="3200"/>
          </a:p>
        </p:txBody>
      </p:sp>
      <p:sp>
        <p:nvSpPr>
          <p:cNvPr id="32771" name="Text Box 2"/>
          <p:cNvSpPr txBox="1">
            <a:spLocks noChangeArrowheads="1"/>
          </p:cNvSpPr>
          <p:nvPr/>
        </p:nvSpPr>
        <p:spPr bwMode="auto">
          <a:xfrm>
            <a:off x="7391400" y="3657600"/>
            <a:ext cx="862013" cy="611188"/>
          </a:xfrm>
          <a:prstGeom prst="rect">
            <a:avLst/>
          </a:prstGeom>
          <a:noFill/>
          <a:ln w="9525">
            <a:noFill/>
            <a:miter lim="800000"/>
            <a:headEnd/>
            <a:tailEnd/>
          </a:ln>
        </p:spPr>
        <p:txBody>
          <a:bodyPr wrap="none">
            <a:spAutoFit/>
          </a:bodyPr>
          <a:lstStyle/>
          <a:p>
            <a:pPr algn="ctr"/>
            <a:r>
              <a:rPr lang="en-US" sz="1800" b="1">
                <a:latin typeface="Times New Roman" pitchFamily="18" charset="0"/>
              </a:rPr>
              <a:t>G2 </a:t>
            </a:r>
          </a:p>
          <a:p>
            <a:pPr algn="ctr"/>
            <a:r>
              <a:rPr lang="en-US" sz="1600">
                <a:latin typeface="Times New Roman" pitchFamily="18" charset="0"/>
              </a:rPr>
              <a:t>500MW</a:t>
            </a:r>
          </a:p>
        </p:txBody>
      </p:sp>
      <p:sp>
        <p:nvSpPr>
          <p:cNvPr id="32772" name="Text Box 3"/>
          <p:cNvSpPr txBox="1">
            <a:spLocks noChangeArrowheads="1"/>
          </p:cNvSpPr>
          <p:nvPr/>
        </p:nvSpPr>
        <p:spPr bwMode="auto">
          <a:xfrm>
            <a:off x="2286000" y="3962400"/>
            <a:ext cx="862013" cy="611188"/>
          </a:xfrm>
          <a:prstGeom prst="rect">
            <a:avLst/>
          </a:prstGeom>
          <a:noFill/>
          <a:ln w="9525">
            <a:noFill/>
            <a:miter lim="800000"/>
            <a:headEnd/>
            <a:tailEnd/>
          </a:ln>
        </p:spPr>
        <p:txBody>
          <a:bodyPr wrap="none">
            <a:spAutoFit/>
          </a:bodyPr>
          <a:lstStyle/>
          <a:p>
            <a:pPr algn="ctr"/>
            <a:r>
              <a:rPr lang="en-US" sz="1800" b="1">
                <a:latin typeface="Times New Roman" pitchFamily="18" charset="0"/>
              </a:rPr>
              <a:t>G1 </a:t>
            </a:r>
          </a:p>
          <a:p>
            <a:pPr algn="ctr"/>
            <a:r>
              <a:rPr lang="en-US" sz="1600">
                <a:latin typeface="Times New Roman" pitchFamily="18" charset="0"/>
              </a:rPr>
              <a:t>600MW</a:t>
            </a:r>
          </a:p>
        </p:txBody>
      </p:sp>
      <p:sp>
        <p:nvSpPr>
          <p:cNvPr id="32773" name="Text Box 4"/>
          <p:cNvSpPr txBox="1">
            <a:spLocks noChangeArrowheads="1"/>
          </p:cNvSpPr>
          <p:nvPr/>
        </p:nvSpPr>
        <p:spPr bwMode="auto">
          <a:xfrm>
            <a:off x="5257800" y="5105400"/>
            <a:ext cx="862013" cy="611188"/>
          </a:xfrm>
          <a:prstGeom prst="rect">
            <a:avLst/>
          </a:prstGeom>
          <a:noFill/>
          <a:ln w="9525">
            <a:noFill/>
            <a:miter lim="800000"/>
            <a:headEnd/>
            <a:tailEnd/>
          </a:ln>
        </p:spPr>
        <p:txBody>
          <a:bodyPr wrap="none">
            <a:spAutoFit/>
          </a:bodyPr>
          <a:lstStyle/>
          <a:p>
            <a:pPr algn="ctr"/>
            <a:r>
              <a:rPr lang="en-US" sz="1800" b="1">
                <a:latin typeface="Times New Roman" pitchFamily="18" charset="0"/>
              </a:rPr>
              <a:t>D3 </a:t>
            </a:r>
          </a:p>
          <a:p>
            <a:pPr algn="ctr"/>
            <a:r>
              <a:rPr lang="en-US" sz="1600">
                <a:latin typeface="Times New Roman" pitchFamily="18" charset="0"/>
              </a:rPr>
              <a:t>400MW</a:t>
            </a:r>
          </a:p>
        </p:txBody>
      </p:sp>
      <p:sp>
        <p:nvSpPr>
          <p:cNvPr id="32774" name="Text Box 5"/>
          <p:cNvSpPr txBox="1">
            <a:spLocks noChangeArrowheads="1"/>
          </p:cNvSpPr>
          <p:nvPr/>
        </p:nvSpPr>
        <p:spPr bwMode="auto">
          <a:xfrm>
            <a:off x="5257800" y="2057400"/>
            <a:ext cx="862013" cy="611188"/>
          </a:xfrm>
          <a:prstGeom prst="rect">
            <a:avLst/>
          </a:prstGeom>
          <a:noFill/>
          <a:ln w="9525">
            <a:noFill/>
            <a:miter lim="800000"/>
            <a:headEnd/>
            <a:tailEnd/>
          </a:ln>
        </p:spPr>
        <p:txBody>
          <a:bodyPr wrap="none">
            <a:spAutoFit/>
          </a:bodyPr>
          <a:lstStyle/>
          <a:p>
            <a:pPr algn="ctr"/>
            <a:r>
              <a:rPr lang="en-US" sz="1800" b="1">
                <a:latin typeface="Times New Roman" pitchFamily="18" charset="0"/>
              </a:rPr>
              <a:t>D2 </a:t>
            </a:r>
          </a:p>
          <a:p>
            <a:pPr algn="ctr"/>
            <a:r>
              <a:rPr lang="en-US" sz="1600">
                <a:latin typeface="Times New Roman" pitchFamily="18" charset="0"/>
              </a:rPr>
              <a:t>100MW</a:t>
            </a:r>
          </a:p>
        </p:txBody>
      </p:sp>
      <p:sp>
        <p:nvSpPr>
          <p:cNvPr id="32775" name="Text Box 6"/>
          <p:cNvSpPr txBox="1">
            <a:spLocks noChangeArrowheads="1"/>
          </p:cNvSpPr>
          <p:nvPr/>
        </p:nvSpPr>
        <p:spPr bwMode="auto">
          <a:xfrm>
            <a:off x="2262188" y="1066800"/>
            <a:ext cx="862012" cy="611188"/>
          </a:xfrm>
          <a:prstGeom prst="rect">
            <a:avLst/>
          </a:prstGeom>
          <a:noFill/>
          <a:ln w="9525">
            <a:noFill/>
            <a:miter lim="800000"/>
            <a:headEnd/>
            <a:tailEnd/>
          </a:ln>
        </p:spPr>
        <p:txBody>
          <a:bodyPr>
            <a:spAutoFit/>
          </a:bodyPr>
          <a:lstStyle/>
          <a:p>
            <a:pPr algn="ctr"/>
            <a:r>
              <a:rPr lang="en-US" sz="1800" b="1">
                <a:latin typeface="Times New Roman" pitchFamily="18" charset="0"/>
              </a:rPr>
              <a:t>D1 </a:t>
            </a:r>
          </a:p>
          <a:p>
            <a:pPr algn="ctr"/>
            <a:r>
              <a:rPr lang="en-US" sz="1600">
                <a:latin typeface="Times New Roman" pitchFamily="18" charset="0"/>
              </a:rPr>
              <a:t>600MW</a:t>
            </a:r>
          </a:p>
        </p:txBody>
      </p:sp>
      <p:sp>
        <p:nvSpPr>
          <p:cNvPr id="32776" name="Line 7"/>
          <p:cNvSpPr>
            <a:spLocks noChangeShapeType="1"/>
          </p:cNvSpPr>
          <p:nvPr/>
        </p:nvSpPr>
        <p:spPr bwMode="auto">
          <a:xfrm>
            <a:off x="2819400" y="2209800"/>
            <a:ext cx="228600" cy="1524000"/>
          </a:xfrm>
          <a:prstGeom prst="line">
            <a:avLst/>
          </a:prstGeom>
          <a:noFill/>
          <a:ln w="38100">
            <a:solidFill>
              <a:srgbClr val="0000FF"/>
            </a:solidFill>
            <a:round/>
            <a:headEnd type="triangle" w="med" len="med"/>
            <a:tailEnd/>
          </a:ln>
        </p:spPr>
        <p:txBody>
          <a:bodyPr/>
          <a:lstStyle/>
          <a:p>
            <a:endParaRPr lang="en-IN"/>
          </a:p>
        </p:txBody>
      </p:sp>
      <p:sp>
        <p:nvSpPr>
          <p:cNvPr id="32777" name="Line 8"/>
          <p:cNvSpPr>
            <a:spLocks noChangeShapeType="1"/>
          </p:cNvSpPr>
          <p:nvPr/>
        </p:nvSpPr>
        <p:spPr bwMode="auto">
          <a:xfrm>
            <a:off x="2971800" y="2057400"/>
            <a:ext cx="2286000" cy="838200"/>
          </a:xfrm>
          <a:prstGeom prst="line">
            <a:avLst/>
          </a:prstGeom>
          <a:noFill/>
          <a:ln w="38100">
            <a:solidFill>
              <a:srgbClr val="0000FF"/>
            </a:solidFill>
            <a:round/>
            <a:headEnd type="triangle" w="med" len="med"/>
            <a:tailEnd/>
          </a:ln>
        </p:spPr>
        <p:txBody>
          <a:bodyPr/>
          <a:lstStyle/>
          <a:p>
            <a:endParaRPr lang="en-IN"/>
          </a:p>
        </p:txBody>
      </p:sp>
      <p:sp>
        <p:nvSpPr>
          <p:cNvPr id="32778" name="Line 9"/>
          <p:cNvSpPr>
            <a:spLocks noChangeShapeType="1"/>
          </p:cNvSpPr>
          <p:nvPr/>
        </p:nvSpPr>
        <p:spPr bwMode="auto">
          <a:xfrm>
            <a:off x="2895600" y="2209800"/>
            <a:ext cx="2438400" cy="2590800"/>
          </a:xfrm>
          <a:prstGeom prst="line">
            <a:avLst/>
          </a:prstGeom>
          <a:noFill/>
          <a:ln w="38100">
            <a:solidFill>
              <a:srgbClr val="0000FF"/>
            </a:solidFill>
            <a:round/>
            <a:headEnd type="triangle" w="med" len="med"/>
            <a:tailEnd/>
          </a:ln>
        </p:spPr>
        <p:txBody>
          <a:bodyPr/>
          <a:lstStyle/>
          <a:p>
            <a:endParaRPr lang="en-IN"/>
          </a:p>
        </p:txBody>
      </p:sp>
      <p:sp>
        <p:nvSpPr>
          <p:cNvPr id="32779" name="Line 10"/>
          <p:cNvSpPr>
            <a:spLocks noChangeShapeType="1"/>
          </p:cNvSpPr>
          <p:nvPr/>
        </p:nvSpPr>
        <p:spPr bwMode="auto">
          <a:xfrm>
            <a:off x="5715000" y="3124200"/>
            <a:ext cx="1295400" cy="609600"/>
          </a:xfrm>
          <a:prstGeom prst="line">
            <a:avLst/>
          </a:prstGeom>
          <a:noFill/>
          <a:ln w="38100">
            <a:solidFill>
              <a:srgbClr val="0000FF"/>
            </a:solidFill>
            <a:round/>
            <a:headEnd type="triangle" w="med" len="med"/>
            <a:tailEnd/>
          </a:ln>
        </p:spPr>
        <p:txBody>
          <a:bodyPr/>
          <a:lstStyle/>
          <a:p>
            <a:endParaRPr lang="en-IN"/>
          </a:p>
        </p:txBody>
      </p:sp>
      <p:sp>
        <p:nvSpPr>
          <p:cNvPr id="32780" name="Line 11"/>
          <p:cNvSpPr>
            <a:spLocks noChangeShapeType="1"/>
          </p:cNvSpPr>
          <p:nvPr/>
        </p:nvSpPr>
        <p:spPr bwMode="auto">
          <a:xfrm flipV="1">
            <a:off x="5791200" y="3962400"/>
            <a:ext cx="990600" cy="762000"/>
          </a:xfrm>
          <a:prstGeom prst="line">
            <a:avLst/>
          </a:prstGeom>
          <a:noFill/>
          <a:ln w="38100">
            <a:solidFill>
              <a:srgbClr val="0000FF"/>
            </a:solidFill>
            <a:round/>
            <a:headEnd type="triangle" w="med" len="med"/>
            <a:tailEnd/>
          </a:ln>
        </p:spPr>
        <p:txBody>
          <a:bodyPr/>
          <a:lstStyle/>
          <a:p>
            <a:endParaRPr lang="en-IN"/>
          </a:p>
        </p:txBody>
      </p:sp>
      <p:grpSp>
        <p:nvGrpSpPr>
          <p:cNvPr id="32781" name="Group 13"/>
          <p:cNvGrpSpPr>
            <a:grpSpLocks/>
          </p:cNvGrpSpPr>
          <p:nvPr/>
        </p:nvGrpSpPr>
        <p:grpSpPr bwMode="auto">
          <a:xfrm>
            <a:off x="2819400" y="3657600"/>
            <a:ext cx="533400" cy="457200"/>
            <a:chOff x="0" y="0"/>
            <a:chExt cx="624" cy="672"/>
          </a:xfrm>
        </p:grpSpPr>
        <p:sp>
          <p:nvSpPr>
            <p:cNvPr id="32782" name="Oval 13"/>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2783" name="Group 15"/>
            <p:cNvGrpSpPr>
              <a:grpSpLocks/>
            </p:cNvGrpSpPr>
            <p:nvPr/>
          </p:nvGrpSpPr>
          <p:grpSpPr bwMode="auto">
            <a:xfrm>
              <a:off x="0" y="0"/>
              <a:ext cx="624" cy="672"/>
              <a:chOff x="0" y="0"/>
              <a:chExt cx="768" cy="912"/>
            </a:xfrm>
          </p:grpSpPr>
          <p:sp>
            <p:nvSpPr>
              <p:cNvPr id="32784" name="AutoShape 15"/>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785" name="AutoShape 16"/>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786" name="AutoShape 17"/>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787" name="AutoShape 18"/>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2788" name="Group 20"/>
          <p:cNvGrpSpPr>
            <a:grpSpLocks/>
          </p:cNvGrpSpPr>
          <p:nvPr/>
        </p:nvGrpSpPr>
        <p:grpSpPr bwMode="auto">
          <a:xfrm>
            <a:off x="5029200" y="2590800"/>
            <a:ext cx="838200" cy="685800"/>
            <a:chOff x="0" y="0"/>
            <a:chExt cx="912" cy="912"/>
          </a:xfrm>
        </p:grpSpPr>
        <p:sp>
          <p:nvSpPr>
            <p:cNvPr id="32789" name="Oval 20"/>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2790" name="Group 22"/>
            <p:cNvGrpSpPr>
              <a:grpSpLocks/>
            </p:cNvGrpSpPr>
            <p:nvPr/>
          </p:nvGrpSpPr>
          <p:grpSpPr bwMode="auto">
            <a:xfrm>
              <a:off x="0" y="0"/>
              <a:ext cx="912" cy="912"/>
              <a:chOff x="0" y="0"/>
              <a:chExt cx="1152" cy="1248"/>
            </a:xfrm>
          </p:grpSpPr>
          <p:sp>
            <p:nvSpPr>
              <p:cNvPr id="32791" name="AutoShape 22"/>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792" name="AutoShape 23"/>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793" name="AutoShape 24"/>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794" name="AutoShape 25"/>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2795" name="Group 27"/>
          <p:cNvGrpSpPr>
            <a:grpSpLocks/>
          </p:cNvGrpSpPr>
          <p:nvPr/>
        </p:nvGrpSpPr>
        <p:grpSpPr bwMode="auto">
          <a:xfrm>
            <a:off x="5105400" y="4495800"/>
            <a:ext cx="838200" cy="685800"/>
            <a:chOff x="0" y="0"/>
            <a:chExt cx="912" cy="912"/>
          </a:xfrm>
        </p:grpSpPr>
        <p:sp>
          <p:nvSpPr>
            <p:cNvPr id="32796" name="Oval 27"/>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2797" name="Group 29"/>
            <p:cNvGrpSpPr>
              <a:grpSpLocks/>
            </p:cNvGrpSpPr>
            <p:nvPr/>
          </p:nvGrpSpPr>
          <p:grpSpPr bwMode="auto">
            <a:xfrm>
              <a:off x="0" y="0"/>
              <a:ext cx="912" cy="912"/>
              <a:chOff x="0" y="0"/>
              <a:chExt cx="1152" cy="1248"/>
            </a:xfrm>
          </p:grpSpPr>
          <p:sp>
            <p:nvSpPr>
              <p:cNvPr id="32798" name="AutoShape 29"/>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799" name="AutoShape 30"/>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800" name="AutoShape 31"/>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801" name="AutoShape 32"/>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2802" name="Group 34"/>
          <p:cNvGrpSpPr>
            <a:grpSpLocks/>
          </p:cNvGrpSpPr>
          <p:nvPr/>
        </p:nvGrpSpPr>
        <p:grpSpPr bwMode="auto">
          <a:xfrm>
            <a:off x="2286000" y="1600200"/>
            <a:ext cx="838200" cy="685800"/>
            <a:chOff x="0" y="0"/>
            <a:chExt cx="912" cy="912"/>
          </a:xfrm>
        </p:grpSpPr>
        <p:sp>
          <p:nvSpPr>
            <p:cNvPr id="32803" name="Oval 34"/>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2804" name="Group 36"/>
            <p:cNvGrpSpPr>
              <a:grpSpLocks/>
            </p:cNvGrpSpPr>
            <p:nvPr/>
          </p:nvGrpSpPr>
          <p:grpSpPr bwMode="auto">
            <a:xfrm>
              <a:off x="0" y="0"/>
              <a:ext cx="912" cy="912"/>
              <a:chOff x="0" y="0"/>
              <a:chExt cx="1152" cy="1248"/>
            </a:xfrm>
          </p:grpSpPr>
          <p:sp>
            <p:nvSpPr>
              <p:cNvPr id="32805" name="AutoShape 36"/>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806" name="AutoShape 37"/>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807" name="AutoShape 38"/>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808" name="AutoShape 39"/>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2809" name="Group 41"/>
          <p:cNvGrpSpPr>
            <a:grpSpLocks/>
          </p:cNvGrpSpPr>
          <p:nvPr/>
        </p:nvGrpSpPr>
        <p:grpSpPr bwMode="auto">
          <a:xfrm>
            <a:off x="6781800" y="3657600"/>
            <a:ext cx="533400" cy="457200"/>
            <a:chOff x="0" y="0"/>
            <a:chExt cx="624" cy="672"/>
          </a:xfrm>
        </p:grpSpPr>
        <p:sp>
          <p:nvSpPr>
            <p:cNvPr id="32810" name="Oval 41"/>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2811" name="Group 43"/>
            <p:cNvGrpSpPr>
              <a:grpSpLocks/>
            </p:cNvGrpSpPr>
            <p:nvPr/>
          </p:nvGrpSpPr>
          <p:grpSpPr bwMode="auto">
            <a:xfrm>
              <a:off x="0" y="0"/>
              <a:ext cx="624" cy="672"/>
              <a:chOff x="0" y="0"/>
              <a:chExt cx="768" cy="912"/>
            </a:xfrm>
          </p:grpSpPr>
          <p:sp>
            <p:nvSpPr>
              <p:cNvPr id="32812" name="AutoShape 43"/>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813" name="AutoShape 44"/>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814" name="AutoShape 45"/>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2815" name="AutoShape 46"/>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sp>
        <p:nvSpPr>
          <p:cNvPr id="32816" name="Text Box 47"/>
          <p:cNvSpPr txBox="1">
            <a:spLocks noChangeArrowheads="1"/>
          </p:cNvSpPr>
          <p:nvPr/>
        </p:nvSpPr>
        <p:spPr bwMode="auto">
          <a:xfrm>
            <a:off x="6324600" y="4343400"/>
            <a:ext cx="522288" cy="336550"/>
          </a:xfrm>
          <a:prstGeom prst="rect">
            <a:avLst/>
          </a:prstGeom>
          <a:noFill/>
          <a:ln w="9525">
            <a:noFill/>
            <a:miter lim="800000"/>
            <a:headEnd/>
            <a:tailEnd/>
          </a:ln>
        </p:spPr>
        <p:txBody>
          <a:bodyPr wrap="none">
            <a:spAutoFit/>
          </a:bodyPr>
          <a:lstStyle/>
          <a:p>
            <a:pPr algn="l"/>
            <a:r>
              <a:rPr lang="en-US" sz="1600">
                <a:latin typeface="Arial" charset="0"/>
              </a:rPr>
              <a:t>250</a:t>
            </a:r>
          </a:p>
        </p:txBody>
      </p:sp>
      <p:sp>
        <p:nvSpPr>
          <p:cNvPr id="32817" name="Text Box 48"/>
          <p:cNvSpPr txBox="1">
            <a:spLocks noChangeArrowheads="1"/>
          </p:cNvSpPr>
          <p:nvPr/>
        </p:nvSpPr>
        <p:spPr bwMode="auto">
          <a:xfrm>
            <a:off x="2362200" y="3124200"/>
            <a:ext cx="522288" cy="336550"/>
          </a:xfrm>
          <a:prstGeom prst="rect">
            <a:avLst/>
          </a:prstGeom>
          <a:noFill/>
          <a:ln w="9525">
            <a:noFill/>
            <a:miter lim="800000"/>
            <a:headEnd/>
            <a:tailEnd/>
          </a:ln>
        </p:spPr>
        <p:txBody>
          <a:bodyPr wrap="none">
            <a:spAutoFit/>
          </a:bodyPr>
          <a:lstStyle/>
          <a:p>
            <a:pPr algn="l"/>
            <a:r>
              <a:rPr lang="en-US" sz="1600">
                <a:latin typeface="Arial" charset="0"/>
              </a:rPr>
              <a:t>400</a:t>
            </a:r>
          </a:p>
        </p:txBody>
      </p:sp>
      <p:sp>
        <p:nvSpPr>
          <p:cNvPr id="32818" name="Text Box 49"/>
          <p:cNvSpPr txBox="1">
            <a:spLocks noChangeArrowheads="1"/>
          </p:cNvSpPr>
          <p:nvPr/>
        </p:nvSpPr>
        <p:spPr bwMode="auto">
          <a:xfrm>
            <a:off x="4191000" y="2209800"/>
            <a:ext cx="522288" cy="336550"/>
          </a:xfrm>
          <a:prstGeom prst="rect">
            <a:avLst/>
          </a:prstGeom>
          <a:noFill/>
          <a:ln w="9525">
            <a:noFill/>
            <a:miter lim="800000"/>
            <a:headEnd/>
            <a:tailEnd/>
          </a:ln>
        </p:spPr>
        <p:txBody>
          <a:bodyPr wrap="none">
            <a:spAutoFit/>
          </a:bodyPr>
          <a:lstStyle/>
          <a:p>
            <a:pPr algn="l"/>
            <a:r>
              <a:rPr lang="en-US" sz="1600">
                <a:latin typeface="Arial" charset="0"/>
              </a:rPr>
              <a:t>150</a:t>
            </a:r>
          </a:p>
        </p:txBody>
      </p:sp>
      <p:sp>
        <p:nvSpPr>
          <p:cNvPr id="32819" name="Text Box 50"/>
          <p:cNvSpPr txBox="1">
            <a:spLocks noChangeArrowheads="1"/>
          </p:cNvSpPr>
          <p:nvPr/>
        </p:nvSpPr>
        <p:spPr bwMode="auto">
          <a:xfrm>
            <a:off x="4191000" y="3276600"/>
            <a:ext cx="409575" cy="336550"/>
          </a:xfrm>
          <a:prstGeom prst="rect">
            <a:avLst/>
          </a:prstGeom>
          <a:noFill/>
          <a:ln w="9525">
            <a:noFill/>
            <a:miter lim="800000"/>
            <a:headEnd/>
            <a:tailEnd/>
          </a:ln>
        </p:spPr>
        <p:txBody>
          <a:bodyPr wrap="none">
            <a:spAutoFit/>
          </a:bodyPr>
          <a:lstStyle/>
          <a:p>
            <a:pPr algn="l"/>
            <a:r>
              <a:rPr lang="en-US" sz="1600">
                <a:latin typeface="Arial" charset="0"/>
              </a:rPr>
              <a:t>50</a:t>
            </a:r>
          </a:p>
        </p:txBody>
      </p:sp>
      <p:sp>
        <p:nvSpPr>
          <p:cNvPr id="32820" name="Text Box 51"/>
          <p:cNvSpPr txBox="1">
            <a:spLocks noChangeArrowheads="1"/>
          </p:cNvSpPr>
          <p:nvPr/>
        </p:nvSpPr>
        <p:spPr bwMode="auto">
          <a:xfrm>
            <a:off x="3733800" y="4572000"/>
            <a:ext cx="522288" cy="336550"/>
          </a:xfrm>
          <a:prstGeom prst="rect">
            <a:avLst/>
          </a:prstGeom>
          <a:noFill/>
          <a:ln w="9525">
            <a:noFill/>
            <a:miter lim="800000"/>
            <a:headEnd/>
            <a:tailEnd/>
          </a:ln>
        </p:spPr>
        <p:txBody>
          <a:bodyPr wrap="none">
            <a:spAutoFit/>
          </a:bodyPr>
          <a:lstStyle/>
          <a:p>
            <a:pPr algn="l"/>
            <a:r>
              <a:rPr lang="en-US" sz="1600">
                <a:latin typeface="Arial" charset="0"/>
              </a:rPr>
              <a:t>200</a:t>
            </a:r>
          </a:p>
        </p:txBody>
      </p:sp>
      <p:sp>
        <p:nvSpPr>
          <p:cNvPr id="32821" name="Text Box 52"/>
          <p:cNvSpPr txBox="1">
            <a:spLocks noChangeArrowheads="1"/>
          </p:cNvSpPr>
          <p:nvPr/>
        </p:nvSpPr>
        <p:spPr bwMode="auto">
          <a:xfrm>
            <a:off x="6096000" y="2971800"/>
            <a:ext cx="522288" cy="336550"/>
          </a:xfrm>
          <a:prstGeom prst="rect">
            <a:avLst/>
          </a:prstGeom>
          <a:noFill/>
          <a:ln w="9525">
            <a:noFill/>
            <a:miter lim="800000"/>
            <a:headEnd/>
            <a:tailEnd/>
          </a:ln>
        </p:spPr>
        <p:txBody>
          <a:bodyPr wrap="none">
            <a:spAutoFit/>
          </a:bodyPr>
          <a:lstStyle/>
          <a:p>
            <a:pPr algn="l"/>
            <a:r>
              <a:rPr lang="en-US" sz="1600">
                <a:latin typeface="Arial" charset="0"/>
              </a:rPr>
              <a:t>250</a:t>
            </a:r>
          </a:p>
        </p:txBody>
      </p:sp>
      <p:sp>
        <p:nvSpPr>
          <p:cNvPr id="32822" name="Text Box 53"/>
          <p:cNvSpPr txBox="1">
            <a:spLocks noChangeArrowheads="1"/>
          </p:cNvSpPr>
          <p:nvPr/>
        </p:nvSpPr>
        <p:spPr bwMode="auto">
          <a:xfrm>
            <a:off x="0" y="6400800"/>
            <a:ext cx="2001838" cy="457200"/>
          </a:xfrm>
          <a:prstGeom prst="rect">
            <a:avLst/>
          </a:prstGeom>
          <a:noFill/>
          <a:ln w="9525">
            <a:noFill/>
            <a:miter lim="800000"/>
            <a:headEnd/>
            <a:tailEnd/>
          </a:ln>
        </p:spPr>
        <p:txBody>
          <a:bodyPr wrap="none">
            <a:spAutoFit/>
          </a:bodyPr>
          <a:lstStyle/>
          <a:p>
            <a:pPr algn="l"/>
            <a:r>
              <a:rPr lang="en-US" sz="1200">
                <a:latin typeface="Arial" charset="0"/>
              </a:rPr>
              <a:t>*Indicative only</a:t>
            </a:r>
          </a:p>
          <a:p>
            <a:pPr algn="l"/>
            <a:r>
              <a:rPr lang="en-US" sz="1200">
                <a:latin typeface="Arial" charset="0"/>
              </a:rPr>
              <a:t> Power flow in lines in MW </a:t>
            </a:r>
          </a:p>
        </p:txBody>
      </p:sp>
      <p:sp>
        <p:nvSpPr>
          <p:cNvPr id="32823" name="Text Box 54"/>
          <p:cNvSpPr txBox="1">
            <a:spLocks noChangeArrowheads="1"/>
          </p:cNvSpPr>
          <p:nvPr/>
        </p:nvSpPr>
        <p:spPr bwMode="auto">
          <a:xfrm>
            <a:off x="152400" y="441325"/>
            <a:ext cx="2813050" cy="396875"/>
          </a:xfrm>
          <a:prstGeom prst="rect">
            <a:avLst/>
          </a:prstGeom>
          <a:noFill/>
          <a:ln w="9525">
            <a:noFill/>
            <a:miter lim="800000"/>
            <a:headEnd/>
            <a:tailEnd/>
          </a:ln>
        </p:spPr>
        <p:txBody>
          <a:bodyPr wrap="none">
            <a:spAutoFit/>
          </a:bodyPr>
          <a:lstStyle/>
          <a:p>
            <a:pPr algn="l"/>
            <a:r>
              <a:rPr lang="en-US" sz="2000" b="1">
                <a:latin typeface="Book Antiqua" pitchFamily="18" charset="0"/>
              </a:rPr>
              <a:t>Marginal Participation</a:t>
            </a:r>
          </a:p>
        </p:txBody>
      </p:sp>
      <p:sp>
        <p:nvSpPr>
          <p:cNvPr id="32824" name="Line 55"/>
          <p:cNvSpPr>
            <a:spLocks noChangeShapeType="1"/>
          </p:cNvSpPr>
          <p:nvPr/>
        </p:nvSpPr>
        <p:spPr bwMode="auto">
          <a:xfrm>
            <a:off x="3200400" y="4038600"/>
            <a:ext cx="1981200" cy="838200"/>
          </a:xfrm>
          <a:prstGeom prst="line">
            <a:avLst/>
          </a:prstGeom>
          <a:noFill/>
          <a:ln w="38100">
            <a:solidFill>
              <a:srgbClr val="0000FF"/>
            </a:solidFill>
            <a:round/>
            <a:headEnd/>
            <a:tailEnd type="triangle" w="med" len="med"/>
          </a:ln>
        </p:spPr>
        <p:txBody>
          <a:bodyPr/>
          <a:lstStyle/>
          <a:p>
            <a:endParaRPr lang="en-IN"/>
          </a:p>
        </p:txBody>
      </p:sp>
      <p:sp>
        <p:nvSpPr>
          <p:cNvPr id="32825" name="Text Box 56"/>
          <p:cNvSpPr txBox="1">
            <a:spLocks noChangeArrowheads="1"/>
          </p:cNvSpPr>
          <p:nvPr/>
        </p:nvSpPr>
        <p:spPr bwMode="auto">
          <a:xfrm>
            <a:off x="3048000" y="4159250"/>
            <a:ext cx="330200" cy="336550"/>
          </a:xfrm>
          <a:prstGeom prst="rect">
            <a:avLst/>
          </a:prstGeom>
          <a:solidFill>
            <a:srgbClr val="C0C0C0"/>
          </a:solidFill>
          <a:ln w="9525">
            <a:noFill/>
            <a:miter lim="800000"/>
            <a:headEnd/>
            <a:tailEnd/>
          </a:ln>
        </p:spPr>
        <p:txBody>
          <a:bodyPr wrap="none">
            <a:spAutoFit/>
          </a:bodyPr>
          <a:lstStyle/>
          <a:p>
            <a:pPr algn="l"/>
            <a:r>
              <a:rPr lang="en-US" sz="1600" b="1">
                <a:latin typeface="Arial" charset="0"/>
              </a:rPr>
              <a:t>A</a:t>
            </a:r>
          </a:p>
        </p:txBody>
      </p:sp>
      <p:sp>
        <p:nvSpPr>
          <p:cNvPr id="32826" name="Text Box 57"/>
          <p:cNvSpPr txBox="1">
            <a:spLocks noChangeArrowheads="1"/>
          </p:cNvSpPr>
          <p:nvPr/>
        </p:nvSpPr>
        <p:spPr bwMode="auto">
          <a:xfrm>
            <a:off x="4953000" y="4953000"/>
            <a:ext cx="330200" cy="336550"/>
          </a:xfrm>
          <a:prstGeom prst="rect">
            <a:avLst/>
          </a:prstGeom>
          <a:solidFill>
            <a:srgbClr val="C0C0C0"/>
          </a:solidFill>
          <a:ln w="9525">
            <a:noFill/>
            <a:miter lim="800000"/>
            <a:headEnd/>
            <a:tailEnd/>
          </a:ln>
        </p:spPr>
        <p:txBody>
          <a:bodyPr wrap="none">
            <a:spAutoFit/>
          </a:bodyPr>
          <a:lstStyle/>
          <a:p>
            <a:pPr algn="l"/>
            <a:r>
              <a:rPr lang="en-US" sz="1600" b="1">
                <a:latin typeface="Arial" charset="0"/>
              </a:rPr>
              <a:t>B</a:t>
            </a:r>
          </a:p>
        </p:txBody>
      </p:sp>
      <p:sp>
        <p:nvSpPr>
          <p:cNvPr id="32827" name="AutoShape 58"/>
          <p:cNvSpPr>
            <a:spLocks/>
          </p:cNvSpPr>
          <p:nvPr/>
        </p:nvSpPr>
        <p:spPr bwMode="auto">
          <a:xfrm rot="10564759">
            <a:off x="1752600" y="1844675"/>
            <a:ext cx="685800" cy="228600"/>
          </a:xfrm>
          <a:custGeom>
            <a:avLst/>
            <a:gdLst>
              <a:gd name="T0" fmla="*/ 3375 w 21600"/>
              <a:gd name="T1" fmla="*/ 5400 h 21600"/>
              <a:gd name="T2" fmla="*/ 18900 w 21600"/>
              <a:gd name="T3" fmla="*/ 16200 h 21600"/>
            </a:gdLst>
            <a:ahLst/>
            <a:cxnLst>
              <a:cxn ang="0">
                <a:pos x="16200" y="0"/>
              </a:cxn>
              <a:cxn ang="0">
                <a:pos x="16200" y="5400"/>
              </a:cxn>
              <a:cxn ang="0">
                <a:pos x="3375" y="5400"/>
              </a:cxn>
              <a:cxn ang="0">
                <a:pos x="3375" y="16200"/>
              </a:cxn>
              <a:cxn ang="0">
                <a:pos x="16200" y="16200"/>
              </a:cxn>
              <a:cxn ang="0">
                <a:pos x="16200" y="21600"/>
              </a:cxn>
              <a:cxn ang="0">
                <a:pos x="21600" y="10800"/>
              </a:cxn>
              <a:cxn ang="0">
                <a:pos x="1350" y="5400"/>
              </a:cxn>
              <a:cxn ang="0">
                <a:pos x="1350" y="16200"/>
              </a:cxn>
              <a:cxn ang="0">
                <a:pos x="2700" y="16200"/>
              </a:cxn>
              <a:cxn ang="0">
                <a:pos x="2700" y="5400"/>
              </a:cxn>
              <a:cxn ang="0">
                <a:pos x="0" y="5400"/>
              </a:cxn>
              <a:cxn ang="0">
                <a:pos x="0" y="16200"/>
              </a:cxn>
              <a:cxn ang="0">
                <a:pos x="675" y="16200"/>
              </a:cxn>
              <a:cxn ang="0">
                <a:pos x="675" y="5400"/>
              </a:cxn>
            </a:cxnLst>
            <a:rect l="T0" t="T1" r="T2" b="T3"/>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bg1"/>
              </a:gs>
              <a:gs pos="100000">
                <a:srgbClr val="009900"/>
              </a:gs>
            </a:gsLst>
            <a:lin ang="0" scaled="1"/>
          </a:gradFill>
          <a:ln w="9525">
            <a:noFill/>
            <a:round/>
            <a:headEnd/>
            <a:tailEnd/>
          </a:ln>
        </p:spPr>
        <p:txBody>
          <a:bodyPr wrap="none" anchor="ctr"/>
          <a:lstStyle/>
          <a:p>
            <a:endParaRPr lang="en-IN"/>
          </a:p>
        </p:txBody>
      </p:sp>
      <p:sp>
        <p:nvSpPr>
          <p:cNvPr id="32828" name="Text Box 59"/>
          <p:cNvSpPr txBox="1">
            <a:spLocks noChangeArrowheads="1"/>
          </p:cNvSpPr>
          <p:nvPr/>
        </p:nvSpPr>
        <p:spPr bwMode="auto">
          <a:xfrm>
            <a:off x="1066800" y="1828800"/>
            <a:ext cx="590550" cy="244475"/>
          </a:xfrm>
          <a:prstGeom prst="rect">
            <a:avLst/>
          </a:prstGeom>
          <a:noFill/>
          <a:ln w="9525">
            <a:noFill/>
            <a:miter lim="800000"/>
            <a:headEnd/>
            <a:tailEnd/>
          </a:ln>
        </p:spPr>
        <p:txBody>
          <a:bodyPr wrap="none">
            <a:spAutoFit/>
          </a:bodyPr>
          <a:lstStyle/>
          <a:p>
            <a:pPr algn="l"/>
            <a:r>
              <a:rPr lang="en-US" sz="1000">
                <a:latin typeface="Arial" charset="0"/>
              </a:rPr>
              <a:t>+ 1MW</a:t>
            </a:r>
          </a:p>
        </p:txBody>
      </p:sp>
      <p:sp>
        <p:nvSpPr>
          <p:cNvPr id="32829" name="Text Box 60"/>
          <p:cNvSpPr txBox="1">
            <a:spLocks noChangeArrowheads="1"/>
          </p:cNvSpPr>
          <p:nvPr/>
        </p:nvSpPr>
        <p:spPr bwMode="auto">
          <a:xfrm>
            <a:off x="7391400" y="4343400"/>
            <a:ext cx="646113" cy="304800"/>
          </a:xfrm>
          <a:prstGeom prst="rect">
            <a:avLst/>
          </a:prstGeom>
          <a:noFill/>
          <a:ln w="9525">
            <a:noFill/>
            <a:miter lim="800000"/>
            <a:headEnd/>
            <a:tailEnd/>
          </a:ln>
        </p:spPr>
        <p:txBody>
          <a:bodyPr wrap="none">
            <a:spAutoFit/>
          </a:bodyPr>
          <a:lstStyle/>
          <a:p>
            <a:pPr algn="l"/>
            <a:r>
              <a:rPr lang="en-US" sz="1400" b="1">
                <a:solidFill>
                  <a:srgbClr val="FF0000"/>
                </a:solidFill>
                <a:latin typeface="Arial" charset="0"/>
              </a:rPr>
              <a:t>(5/11)</a:t>
            </a:r>
          </a:p>
        </p:txBody>
      </p:sp>
      <p:sp>
        <p:nvSpPr>
          <p:cNvPr id="32830" name="Text Box 61"/>
          <p:cNvSpPr txBox="1">
            <a:spLocks noChangeArrowheads="1"/>
          </p:cNvSpPr>
          <p:nvPr/>
        </p:nvSpPr>
        <p:spPr bwMode="auto">
          <a:xfrm>
            <a:off x="2590800" y="4572000"/>
            <a:ext cx="646113" cy="304800"/>
          </a:xfrm>
          <a:prstGeom prst="rect">
            <a:avLst/>
          </a:prstGeom>
          <a:noFill/>
          <a:ln w="9525">
            <a:noFill/>
            <a:miter lim="800000"/>
            <a:headEnd/>
            <a:tailEnd/>
          </a:ln>
        </p:spPr>
        <p:txBody>
          <a:bodyPr wrap="none">
            <a:spAutoFit/>
          </a:bodyPr>
          <a:lstStyle/>
          <a:p>
            <a:pPr algn="l"/>
            <a:r>
              <a:rPr lang="en-US" sz="1400" b="1">
                <a:solidFill>
                  <a:srgbClr val="FF0000"/>
                </a:solidFill>
                <a:latin typeface="Arial" charset="0"/>
              </a:rPr>
              <a:t>(6/11)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825"/>
                                        </p:tgtEl>
                                        <p:attrNameLst>
                                          <p:attrName>style.visibility</p:attrName>
                                        </p:attrNameLst>
                                      </p:cBhvr>
                                      <p:to>
                                        <p:strVal val="visible"/>
                                      </p:to>
                                    </p:set>
                                    <p:animEffect transition="in" filter="fade">
                                      <p:cBhvr>
                                        <p:cTn id="7" dur="500"/>
                                        <p:tgtEl>
                                          <p:spTgt spid="328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826"/>
                                        </p:tgtEl>
                                        <p:attrNameLst>
                                          <p:attrName>style.visibility</p:attrName>
                                        </p:attrNameLst>
                                      </p:cBhvr>
                                      <p:to>
                                        <p:strVal val="visible"/>
                                      </p:to>
                                    </p:set>
                                    <p:animEffect transition="in" filter="fade">
                                      <p:cBhvr>
                                        <p:cTn id="10" dur="500"/>
                                        <p:tgtEl>
                                          <p:spTgt spid="328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2828"/>
                                        </p:tgtEl>
                                        <p:attrNameLst>
                                          <p:attrName>style.visibility</p:attrName>
                                        </p:attrNameLst>
                                      </p:cBhvr>
                                      <p:to>
                                        <p:strVal val="visible"/>
                                      </p:to>
                                    </p:set>
                                    <p:animEffect transition="in" filter="wipe(left)">
                                      <p:cBhvr>
                                        <p:cTn id="15" dur="500"/>
                                        <p:tgtEl>
                                          <p:spTgt spid="3282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2827"/>
                                        </p:tgtEl>
                                        <p:attrNameLst>
                                          <p:attrName>style.visibility</p:attrName>
                                        </p:attrNameLst>
                                      </p:cBhvr>
                                      <p:to>
                                        <p:strVal val="visible"/>
                                      </p:to>
                                    </p:set>
                                    <p:animEffect transition="in" filter="wipe(left)">
                                      <p:cBhvr>
                                        <p:cTn id="18" dur="500"/>
                                        <p:tgtEl>
                                          <p:spTgt spid="32827"/>
                                        </p:tgtEl>
                                      </p:cBhvr>
                                    </p:animEffect>
                                  </p:childTnLst>
                                </p:cTn>
                              </p:par>
                              <p:par>
                                <p:cTn id="19" presetID="23" presetClass="entr" presetSubtype="32" fill="hold" grpId="0" nodeType="withEffect">
                                  <p:stCondLst>
                                    <p:cond delay="0"/>
                                  </p:stCondLst>
                                  <p:childTnLst>
                                    <p:set>
                                      <p:cBhvr>
                                        <p:cTn id="20" dur="1" fill="hold">
                                          <p:stCondLst>
                                            <p:cond delay="0"/>
                                          </p:stCondLst>
                                        </p:cTn>
                                        <p:tgtEl>
                                          <p:spTgt spid="32829"/>
                                        </p:tgtEl>
                                        <p:attrNameLst>
                                          <p:attrName>style.visibility</p:attrName>
                                        </p:attrNameLst>
                                      </p:cBhvr>
                                      <p:to>
                                        <p:strVal val="visible"/>
                                      </p:to>
                                    </p:set>
                                    <p:anim calcmode="lin" valueType="num">
                                      <p:cBhvr>
                                        <p:cTn id="21" dur="500" fill="hold"/>
                                        <p:tgtEl>
                                          <p:spTgt spid="32829"/>
                                        </p:tgtEl>
                                        <p:attrNameLst>
                                          <p:attrName>ppt_w</p:attrName>
                                        </p:attrNameLst>
                                      </p:cBhvr>
                                      <p:tavLst>
                                        <p:tav tm="0">
                                          <p:val>
                                            <p:strVal val="4*#ppt_w"/>
                                          </p:val>
                                        </p:tav>
                                        <p:tav tm="100000">
                                          <p:val>
                                            <p:strVal val="#ppt_w"/>
                                          </p:val>
                                        </p:tav>
                                      </p:tavLst>
                                    </p:anim>
                                    <p:anim calcmode="lin" valueType="num">
                                      <p:cBhvr>
                                        <p:cTn id="22" dur="500" fill="hold"/>
                                        <p:tgtEl>
                                          <p:spTgt spid="32829"/>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0"/>
                                  </p:stCondLst>
                                  <p:childTnLst>
                                    <p:set>
                                      <p:cBhvr>
                                        <p:cTn id="24" dur="1" fill="hold">
                                          <p:stCondLst>
                                            <p:cond delay="0"/>
                                          </p:stCondLst>
                                        </p:cTn>
                                        <p:tgtEl>
                                          <p:spTgt spid="32830"/>
                                        </p:tgtEl>
                                        <p:attrNameLst>
                                          <p:attrName>style.visibility</p:attrName>
                                        </p:attrNameLst>
                                      </p:cBhvr>
                                      <p:to>
                                        <p:strVal val="visible"/>
                                      </p:to>
                                    </p:set>
                                    <p:anim calcmode="lin" valueType="num">
                                      <p:cBhvr>
                                        <p:cTn id="25" dur="500" fill="hold"/>
                                        <p:tgtEl>
                                          <p:spTgt spid="32830"/>
                                        </p:tgtEl>
                                        <p:attrNameLst>
                                          <p:attrName>ppt_w</p:attrName>
                                        </p:attrNameLst>
                                      </p:cBhvr>
                                      <p:tavLst>
                                        <p:tav tm="0">
                                          <p:val>
                                            <p:strVal val="4*#ppt_w"/>
                                          </p:val>
                                        </p:tav>
                                        <p:tav tm="100000">
                                          <p:val>
                                            <p:strVal val="#ppt_w"/>
                                          </p:val>
                                        </p:tav>
                                      </p:tavLst>
                                    </p:anim>
                                    <p:anim calcmode="lin" valueType="num">
                                      <p:cBhvr>
                                        <p:cTn id="26" dur="500" fill="hold"/>
                                        <p:tgtEl>
                                          <p:spTgt spid="32830"/>
                                        </p:tgtEl>
                                        <p:attrNameLst>
                                          <p:attrName>ppt_h</p:attrName>
                                        </p:attrNameLst>
                                      </p:cBhvr>
                                      <p:tavLst>
                                        <p:tav tm="0">
                                          <p:val>
                                            <p:strVal val="4*#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36" presetClass="emph" presetSubtype="0" repeatCount="indefinite" fill="hold" grpId="0" nodeType="clickEffect">
                                  <p:stCondLst>
                                    <p:cond delay="0"/>
                                  </p:stCondLst>
                                  <p:endCondLst>
                                    <p:cond evt="onNext" delay="0">
                                      <p:tgtEl>
                                        <p:sldTgt/>
                                      </p:tgtEl>
                                    </p:cond>
                                  </p:endCondLst>
                                  <p:iterate type="lt">
                                    <p:tmPct val="10000"/>
                                  </p:iterate>
                                  <p:childTnLst>
                                    <p:animScale>
                                      <p:cBhvr>
                                        <p:cTn id="30" dur="250" autoRev="1" fill="hold">
                                          <p:stCondLst>
                                            <p:cond delay="0"/>
                                          </p:stCondLst>
                                        </p:cTn>
                                        <p:tgtEl>
                                          <p:spTgt spid="32817"/>
                                        </p:tgtEl>
                                      </p:cBhvr>
                                      <p:to x="80000" y="100000"/>
                                    </p:animScale>
                                    <p:anim by="(#ppt_w*0.10)" calcmode="lin" valueType="num">
                                      <p:cBhvr>
                                        <p:cTn id="31" dur="250" autoRev="1" fill="hold">
                                          <p:stCondLst>
                                            <p:cond delay="0"/>
                                          </p:stCondLst>
                                        </p:cTn>
                                        <p:tgtEl>
                                          <p:spTgt spid="32817"/>
                                        </p:tgtEl>
                                        <p:attrNameLst>
                                          <p:attrName>ppt_x</p:attrName>
                                        </p:attrNameLst>
                                      </p:cBhvr>
                                    </p:anim>
                                    <p:anim by="(-#ppt_w*0.10)" calcmode="lin" valueType="num">
                                      <p:cBhvr>
                                        <p:cTn id="32" dur="250" autoRev="1" fill="hold">
                                          <p:stCondLst>
                                            <p:cond delay="0"/>
                                          </p:stCondLst>
                                        </p:cTn>
                                        <p:tgtEl>
                                          <p:spTgt spid="32817"/>
                                        </p:tgtEl>
                                        <p:attrNameLst>
                                          <p:attrName>ppt_y</p:attrName>
                                        </p:attrNameLst>
                                      </p:cBhvr>
                                    </p:anim>
                                    <p:animRot by="-479940">
                                      <p:cBhvr>
                                        <p:cTn id="33" dur="250" autoRev="1" fill="hold">
                                          <p:stCondLst>
                                            <p:cond delay="0"/>
                                          </p:stCondLst>
                                        </p:cTn>
                                        <p:tgtEl>
                                          <p:spTgt spid="32817"/>
                                        </p:tgtEl>
                                        <p:attrNameLst>
                                          <p:attrName>r</p:attrName>
                                        </p:attrNameLst>
                                      </p:cBhvr>
                                    </p:animRot>
                                  </p:childTnLst>
                                </p:cTn>
                              </p:par>
                              <p:par>
                                <p:cTn id="34"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35" dur="250" autoRev="1" fill="hold">
                                          <p:stCondLst>
                                            <p:cond delay="0"/>
                                          </p:stCondLst>
                                        </p:cTn>
                                        <p:tgtEl>
                                          <p:spTgt spid="32820"/>
                                        </p:tgtEl>
                                      </p:cBhvr>
                                      <p:to x="80000" y="100000"/>
                                    </p:animScale>
                                    <p:anim by="(#ppt_w*0.10)" calcmode="lin" valueType="num">
                                      <p:cBhvr>
                                        <p:cTn id="36" dur="250" autoRev="1" fill="hold">
                                          <p:stCondLst>
                                            <p:cond delay="0"/>
                                          </p:stCondLst>
                                        </p:cTn>
                                        <p:tgtEl>
                                          <p:spTgt spid="32820"/>
                                        </p:tgtEl>
                                        <p:attrNameLst>
                                          <p:attrName>ppt_x</p:attrName>
                                        </p:attrNameLst>
                                      </p:cBhvr>
                                    </p:anim>
                                    <p:anim by="(-#ppt_w*0.10)" calcmode="lin" valueType="num">
                                      <p:cBhvr>
                                        <p:cTn id="37" dur="250" autoRev="1" fill="hold">
                                          <p:stCondLst>
                                            <p:cond delay="0"/>
                                          </p:stCondLst>
                                        </p:cTn>
                                        <p:tgtEl>
                                          <p:spTgt spid="32820"/>
                                        </p:tgtEl>
                                        <p:attrNameLst>
                                          <p:attrName>ppt_y</p:attrName>
                                        </p:attrNameLst>
                                      </p:cBhvr>
                                    </p:anim>
                                    <p:animRot by="-479940">
                                      <p:cBhvr>
                                        <p:cTn id="38" dur="250" autoRev="1" fill="hold">
                                          <p:stCondLst>
                                            <p:cond delay="0"/>
                                          </p:stCondLst>
                                        </p:cTn>
                                        <p:tgtEl>
                                          <p:spTgt spid="32820"/>
                                        </p:tgtEl>
                                        <p:attrNameLst>
                                          <p:attrName>r</p:attrName>
                                        </p:attrNameLst>
                                      </p:cBhvr>
                                    </p:animRot>
                                  </p:childTnLst>
                                </p:cTn>
                              </p:par>
                              <p:par>
                                <p:cTn id="39"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40" dur="250" autoRev="1" fill="hold">
                                          <p:stCondLst>
                                            <p:cond delay="0"/>
                                          </p:stCondLst>
                                        </p:cTn>
                                        <p:tgtEl>
                                          <p:spTgt spid="32819"/>
                                        </p:tgtEl>
                                      </p:cBhvr>
                                      <p:to x="80000" y="100000"/>
                                    </p:animScale>
                                    <p:anim by="(#ppt_w*0.10)" calcmode="lin" valueType="num">
                                      <p:cBhvr>
                                        <p:cTn id="41" dur="250" autoRev="1" fill="hold">
                                          <p:stCondLst>
                                            <p:cond delay="0"/>
                                          </p:stCondLst>
                                        </p:cTn>
                                        <p:tgtEl>
                                          <p:spTgt spid="32819"/>
                                        </p:tgtEl>
                                        <p:attrNameLst>
                                          <p:attrName>ppt_x</p:attrName>
                                        </p:attrNameLst>
                                      </p:cBhvr>
                                    </p:anim>
                                    <p:anim by="(-#ppt_w*0.10)" calcmode="lin" valueType="num">
                                      <p:cBhvr>
                                        <p:cTn id="42" dur="250" autoRev="1" fill="hold">
                                          <p:stCondLst>
                                            <p:cond delay="0"/>
                                          </p:stCondLst>
                                        </p:cTn>
                                        <p:tgtEl>
                                          <p:spTgt spid="32819"/>
                                        </p:tgtEl>
                                        <p:attrNameLst>
                                          <p:attrName>ppt_y</p:attrName>
                                        </p:attrNameLst>
                                      </p:cBhvr>
                                    </p:anim>
                                    <p:animRot by="-479940">
                                      <p:cBhvr>
                                        <p:cTn id="43" dur="250" autoRev="1" fill="hold">
                                          <p:stCondLst>
                                            <p:cond delay="0"/>
                                          </p:stCondLst>
                                        </p:cTn>
                                        <p:tgtEl>
                                          <p:spTgt spid="32819"/>
                                        </p:tgtEl>
                                        <p:attrNameLst>
                                          <p:attrName>r</p:attrName>
                                        </p:attrNameLst>
                                      </p:cBhvr>
                                    </p:animRot>
                                  </p:childTnLst>
                                </p:cTn>
                              </p:par>
                              <p:par>
                                <p:cTn id="44"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45" dur="250" autoRev="1" fill="hold">
                                          <p:stCondLst>
                                            <p:cond delay="0"/>
                                          </p:stCondLst>
                                        </p:cTn>
                                        <p:tgtEl>
                                          <p:spTgt spid="32818"/>
                                        </p:tgtEl>
                                      </p:cBhvr>
                                      <p:to x="80000" y="100000"/>
                                    </p:animScale>
                                    <p:anim by="(#ppt_w*0.10)" calcmode="lin" valueType="num">
                                      <p:cBhvr>
                                        <p:cTn id="46" dur="250" autoRev="1" fill="hold">
                                          <p:stCondLst>
                                            <p:cond delay="0"/>
                                          </p:stCondLst>
                                        </p:cTn>
                                        <p:tgtEl>
                                          <p:spTgt spid="32818"/>
                                        </p:tgtEl>
                                        <p:attrNameLst>
                                          <p:attrName>ppt_x</p:attrName>
                                        </p:attrNameLst>
                                      </p:cBhvr>
                                    </p:anim>
                                    <p:anim by="(-#ppt_w*0.10)" calcmode="lin" valueType="num">
                                      <p:cBhvr>
                                        <p:cTn id="47" dur="250" autoRev="1" fill="hold">
                                          <p:stCondLst>
                                            <p:cond delay="0"/>
                                          </p:stCondLst>
                                        </p:cTn>
                                        <p:tgtEl>
                                          <p:spTgt spid="32818"/>
                                        </p:tgtEl>
                                        <p:attrNameLst>
                                          <p:attrName>ppt_y</p:attrName>
                                        </p:attrNameLst>
                                      </p:cBhvr>
                                    </p:anim>
                                    <p:animRot by="-479940">
                                      <p:cBhvr>
                                        <p:cTn id="48" dur="250" autoRev="1" fill="hold">
                                          <p:stCondLst>
                                            <p:cond delay="0"/>
                                          </p:stCondLst>
                                        </p:cTn>
                                        <p:tgtEl>
                                          <p:spTgt spid="32818"/>
                                        </p:tgtEl>
                                        <p:attrNameLst>
                                          <p:attrName>r</p:attrName>
                                        </p:attrNameLst>
                                      </p:cBhvr>
                                    </p:animRot>
                                  </p:childTnLst>
                                </p:cTn>
                              </p:par>
                              <p:par>
                                <p:cTn id="49"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50" dur="250" autoRev="1" fill="hold">
                                          <p:stCondLst>
                                            <p:cond delay="0"/>
                                          </p:stCondLst>
                                        </p:cTn>
                                        <p:tgtEl>
                                          <p:spTgt spid="32821"/>
                                        </p:tgtEl>
                                      </p:cBhvr>
                                      <p:to x="80000" y="100000"/>
                                    </p:animScale>
                                    <p:anim by="(#ppt_w*0.10)" calcmode="lin" valueType="num">
                                      <p:cBhvr>
                                        <p:cTn id="51" dur="250" autoRev="1" fill="hold">
                                          <p:stCondLst>
                                            <p:cond delay="0"/>
                                          </p:stCondLst>
                                        </p:cTn>
                                        <p:tgtEl>
                                          <p:spTgt spid="32821"/>
                                        </p:tgtEl>
                                        <p:attrNameLst>
                                          <p:attrName>ppt_x</p:attrName>
                                        </p:attrNameLst>
                                      </p:cBhvr>
                                    </p:anim>
                                    <p:anim by="(-#ppt_w*0.10)" calcmode="lin" valueType="num">
                                      <p:cBhvr>
                                        <p:cTn id="52" dur="250" autoRev="1" fill="hold">
                                          <p:stCondLst>
                                            <p:cond delay="0"/>
                                          </p:stCondLst>
                                        </p:cTn>
                                        <p:tgtEl>
                                          <p:spTgt spid="32821"/>
                                        </p:tgtEl>
                                        <p:attrNameLst>
                                          <p:attrName>ppt_y</p:attrName>
                                        </p:attrNameLst>
                                      </p:cBhvr>
                                    </p:anim>
                                    <p:animRot by="-479940">
                                      <p:cBhvr>
                                        <p:cTn id="53" dur="250" autoRev="1" fill="hold">
                                          <p:stCondLst>
                                            <p:cond delay="0"/>
                                          </p:stCondLst>
                                        </p:cTn>
                                        <p:tgtEl>
                                          <p:spTgt spid="32821"/>
                                        </p:tgtEl>
                                        <p:attrNameLst>
                                          <p:attrName>r</p:attrName>
                                        </p:attrNameLst>
                                      </p:cBhvr>
                                    </p:animRot>
                                  </p:childTnLst>
                                </p:cTn>
                              </p:par>
                              <p:par>
                                <p:cTn id="54" presetID="36" presetClass="emph" presetSubtype="0" repeatCount="indefinite" fill="hold" grpId="0" nodeType="withEffect">
                                  <p:stCondLst>
                                    <p:cond delay="0"/>
                                  </p:stCondLst>
                                  <p:endCondLst>
                                    <p:cond evt="onNext" delay="0">
                                      <p:tgtEl>
                                        <p:sldTgt/>
                                      </p:tgtEl>
                                    </p:cond>
                                  </p:endCondLst>
                                  <p:iterate type="lt">
                                    <p:tmPct val="10000"/>
                                  </p:iterate>
                                  <p:childTnLst>
                                    <p:animScale>
                                      <p:cBhvr>
                                        <p:cTn id="55" dur="250" autoRev="1" fill="hold">
                                          <p:stCondLst>
                                            <p:cond delay="0"/>
                                          </p:stCondLst>
                                        </p:cTn>
                                        <p:tgtEl>
                                          <p:spTgt spid="32816"/>
                                        </p:tgtEl>
                                      </p:cBhvr>
                                      <p:to x="80000" y="100000"/>
                                    </p:animScale>
                                    <p:anim by="(#ppt_w*0.10)" calcmode="lin" valueType="num">
                                      <p:cBhvr>
                                        <p:cTn id="56" dur="250" autoRev="1" fill="hold">
                                          <p:stCondLst>
                                            <p:cond delay="0"/>
                                          </p:stCondLst>
                                        </p:cTn>
                                        <p:tgtEl>
                                          <p:spTgt spid="32816"/>
                                        </p:tgtEl>
                                        <p:attrNameLst>
                                          <p:attrName>ppt_x</p:attrName>
                                        </p:attrNameLst>
                                      </p:cBhvr>
                                    </p:anim>
                                    <p:anim by="(-#ppt_w*0.10)" calcmode="lin" valueType="num">
                                      <p:cBhvr>
                                        <p:cTn id="57" dur="250" autoRev="1" fill="hold">
                                          <p:stCondLst>
                                            <p:cond delay="0"/>
                                          </p:stCondLst>
                                        </p:cTn>
                                        <p:tgtEl>
                                          <p:spTgt spid="32816"/>
                                        </p:tgtEl>
                                        <p:attrNameLst>
                                          <p:attrName>ppt_y</p:attrName>
                                        </p:attrNameLst>
                                      </p:cBhvr>
                                    </p:anim>
                                    <p:animRot by="-479940">
                                      <p:cBhvr>
                                        <p:cTn id="58" dur="250" autoRev="1" fill="hold">
                                          <p:stCondLst>
                                            <p:cond delay="0"/>
                                          </p:stCondLst>
                                        </p:cTn>
                                        <p:tgtEl>
                                          <p:spTgt spid="328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16" grpId="0" autoUpdateAnimBg="0"/>
      <p:bldP spid="32817" grpId="0" autoUpdateAnimBg="0"/>
      <p:bldP spid="32818" grpId="0" autoUpdateAnimBg="0"/>
      <p:bldP spid="32819" grpId="0" autoUpdateAnimBg="0"/>
      <p:bldP spid="32820" grpId="0" autoUpdateAnimBg="0"/>
      <p:bldP spid="32821" grpId="0" autoUpdateAnimBg="0"/>
      <p:bldP spid="32825" grpId="0" animBg="1" autoUpdateAnimBg="0"/>
      <p:bldP spid="32826" grpId="0" animBg="1" autoUpdateAnimBg="0"/>
      <p:bldP spid="32827" grpId="0" animBg="1"/>
      <p:bldP spid="32828" grpId="0" autoUpdateAnimBg="0"/>
      <p:bldP spid="32829" grpId="0" autoUpdateAnimBg="0"/>
      <p:bldP spid="32830"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C9B58EAE-617C-481B-B5DD-9573EAB18BD3}" type="slidenum">
              <a:rPr lang="en-US" sz="3200"/>
              <a:pPr/>
              <a:t>27</a:t>
            </a:fld>
            <a:endParaRPr lang="en-US" sz="3200"/>
          </a:p>
        </p:txBody>
      </p:sp>
      <p:graphicFrame>
        <p:nvGraphicFramePr>
          <p:cNvPr id="33795" name="Group 3"/>
          <p:cNvGraphicFramePr>
            <a:graphicFrameLocks noGrp="1"/>
          </p:cNvGraphicFramePr>
          <p:nvPr/>
        </p:nvGraphicFramePr>
        <p:xfrm>
          <a:off x="381000" y="2297113"/>
          <a:ext cx="6019800" cy="4207511"/>
        </p:xfrm>
        <a:graphic>
          <a:graphicData uri="http://schemas.openxmlformats.org/drawingml/2006/table">
            <a:tbl>
              <a:tblPr/>
              <a:tblGrid>
                <a:gridCol w="684213"/>
                <a:gridCol w="941387"/>
                <a:gridCol w="1055688"/>
                <a:gridCol w="757237"/>
                <a:gridCol w="741363"/>
                <a:gridCol w="1041400"/>
                <a:gridCol w="798512"/>
              </a:tblGrid>
              <a:tr h="212725">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8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8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8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8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8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8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8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gridSpan="2">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chemeClr val="tx1"/>
                          </a:solidFill>
                          <a:effectLst/>
                          <a:latin typeface="Verdana" pitchFamily="34" charset="0"/>
                          <a:cs typeface="Arial" charset="0"/>
                        </a:rPr>
                        <a:t>Transmission charges</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hMerge="1">
                  <a:txBody>
                    <a:bodyPr/>
                    <a:lstStyle/>
                    <a:p>
                      <a:endParaRPr lang="en-IN"/>
                    </a:p>
                  </a:txBody>
                  <a:tcPr/>
                </a:tc>
                <a:tc>
                  <a:txBody>
                    <a:bodyPr/>
                    <a:lstStyle/>
                    <a:p>
                      <a:pPr marL="0" marR="0" lvl="0" indent="0" algn="ct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Rs.100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cr</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503238">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rgbClr val="FFFFFF"/>
                          </a:solidFill>
                          <a:effectLst/>
                          <a:latin typeface="Verdana" pitchFamily="34" charset="0"/>
                          <a:cs typeface="Arial" charset="0"/>
                        </a:rPr>
                        <a:t>Users</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66"/>
                    </a:solidFill>
                  </a:tcPr>
                </a:tc>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chemeClr val="tx1"/>
                          </a:solidFill>
                          <a:effectLst/>
                          <a:latin typeface="Verdana" pitchFamily="34" charset="0"/>
                          <a:cs typeface="Arial" charset="0"/>
                        </a:rPr>
                        <a:t>Base Flow</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chemeClr val="tx1"/>
                          </a:solidFill>
                          <a:effectLst/>
                          <a:latin typeface="Verdana" pitchFamily="34" charset="0"/>
                          <a:cs typeface="Arial" charset="0"/>
                        </a:rPr>
                        <a:t>Flow due to Increments</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chemeClr val="tx1"/>
                          </a:solidFill>
                          <a:effectLst/>
                          <a:latin typeface="Verdana" pitchFamily="34" charset="0"/>
                          <a:cs typeface="Arial" charset="0"/>
                        </a:rPr>
                        <a:t>Changes</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chemeClr val="tx1"/>
                          </a:solidFill>
                          <a:effectLst/>
                          <a:latin typeface="Verdana" pitchFamily="34" charset="0"/>
                          <a:cs typeface="Arial" charset="0"/>
                        </a:rPr>
                        <a:t>Only + changes</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chemeClr val="tx1"/>
                          </a:solidFill>
                          <a:effectLst/>
                          <a:latin typeface="Verdana" pitchFamily="34" charset="0"/>
                          <a:cs typeface="Arial" charset="0"/>
                        </a:rPr>
                        <a:t>Participation factor</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chemeClr val="tx1"/>
                          </a:solidFill>
                          <a:effectLst/>
                          <a:latin typeface="Verdana" pitchFamily="34" charset="0"/>
                          <a:cs typeface="Arial" charset="0"/>
                        </a:rPr>
                        <a:t>Share of Tr. Charges</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r h="241300">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rgbClr val="FFFFFF"/>
                          </a:solidFill>
                          <a:effectLst/>
                          <a:latin typeface="Verdana" pitchFamily="34" charset="0"/>
                          <a:cs typeface="Arial" charset="0"/>
                        </a:rPr>
                        <a:t>G1</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66"/>
                    </a:solid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200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200.5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0.3125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31.25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9713">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rgbClr val="FFFFFF"/>
                          </a:solidFill>
                          <a:effectLst/>
                          <a:latin typeface="Verdana" pitchFamily="34" charset="0"/>
                          <a:cs typeface="Arial" charset="0"/>
                        </a:rPr>
                        <a:t>G2</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66"/>
                    </a:solid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200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200.8</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0.8</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0.8</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50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rgbClr val="FFFFFF"/>
                          </a:solidFill>
                          <a:effectLst/>
                          <a:latin typeface="Verdana" pitchFamily="34" charset="0"/>
                          <a:cs typeface="Arial" charset="0"/>
                        </a:rPr>
                        <a:t>D1</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66"/>
                    </a:solid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200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198</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rgbClr val="FFFFFF"/>
                          </a:solidFill>
                          <a:effectLst/>
                          <a:latin typeface="Verdana" pitchFamily="34" charset="0"/>
                          <a:cs typeface="Arial" charset="0"/>
                        </a:rPr>
                        <a:t>D2</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66"/>
                    </a:solid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200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200.2</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0.2</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0.2</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0.125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12.5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1" i="0" u="none" strike="noStrike" cap="none" normalizeH="0" baseline="0" smtClean="0">
                          <a:ln>
                            <a:noFill/>
                          </a:ln>
                          <a:solidFill>
                            <a:srgbClr val="FFFFFF"/>
                          </a:solidFill>
                          <a:effectLst/>
                          <a:latin typeface="Verdana" pitchFamily="34" charset="0"/>
                          <a:cs typeface="Arial" charset="0"/>
                        </a:rPr>
                        <a:t>D3</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66"/>
                    </a:solid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200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200.1</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0.1</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0.1</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0.0625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6.25</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1.6</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1</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
                          <a:schemeClr val="bg2"/>
                        </a:buClr>
                        <a:buSzPct val="75000"/>
                        <a:buFont typeface="Wingdings" pitchFamily="2" charset="2"/>
                        <a:buNone/>
                        <a:tabLst/>
                      </a:pPr>
                      <a:r>
                        <a:rPr kumimoji="0" lang="en-US" sz="900" b="0" i="0" u="none" strike="noStrike" cap="none" normalizeH="0" baseline="0" smtClean="0">
                          <a:ln>
                            <a:noFill/>
                          </a:ln>
                          <a:solidFill>
                            <a:schemeClr val="tx1"/>
                          </a:solidFill>
                          <a:effectLst/>
                          <a:latin typeface="Verdana" pitchFamily="34" charset="0"/>
                          <a:cs typeface="Arial" charset="0"/>
                        </a:rPr>
                        <a:t>100</a:t>
                      </a:r>
                      <a:endParaRPr kumimoji="0" lang="en-US" sz="16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IN" altLang="en-US" sz="2400" b="0" i="0" u="none" strike="noStrike" cap="none" normalizeH="0" baseline="0" smtClean="0">
                        <a:ln>
                          <a:noFill/>
                        </a:ln>
                        <a:solidFill>
                          <a:schemeClr val="tx1"/>
                        </a:solidFill>
                        <a:effectLst/>
                        <a:latin typeface="Verdana" pitchFamily="34"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
        <p:nvSpPr>
          <p:cNvPr id="33906" name="Text Box 120"/>
          <p:cNvSpPr txBox="1">
            <a:spLocks noChangeArrowheads="1"/>
          </p:cNvSpPr>
          <p:nvPr/>
        </p:nvSpPr>
        <p:spPr bwMode="auto">
          <a:xfrm>
            <a:off x="974725" y="2144713"/>
            <a:ext cx="950913" cy="336550"/>
          </a:xfrm>
          <a:prstGeom prst="rect">
            <a:avLst/>
          </a:prstGeom>
          <a:noFill/>
          <a:ln w="9525">
            <a:noFill/>
            <a:miter lim="800000"/>
            <a:headEnd/>
            <a:tailEnd/>
          </a:ln>
        </p:spPr>
        <p:txBody>
          <a:bodyPr wrap="none">
            <a:spAutoFit/>
          </a:bodyPr>
          <a:lstStyle/>
          <a:p>
            <a:pPr algn="l"/>
            <a:r>
              <a:rPr lang="en-US" sz="1600" b="1">
                <a:latin typeface="Arial" charset="0"/>
              </a:rPr>
              <a:t>Line AB</a:t>
            </a:r>
          </a:p>
        </p:txBody>
      </p:sp>
      <p:sp>
        <p:nvSpPr>
          <p:cNvPr id="33907" name="Rectangle 121"/>
          <p:cNvSpPr>
            <a:spLocks noChangeArrowheads="1"/>
          </p:cNvSpPr>
          <p:nvPr/>
        </p:nvSpPr>
        <p:spPr bwMode="auto">
          <a:xfrm>
            <a:off x="990600" y="2438400"/>
            <a:ext cx="4038600" cy="838200"/>
          </a:xfrm>
          <a:prstGeom prst="rect">
            <a:avLst/>
          </a:prstGeom>
          <a:solidFill>
            <a:schemeClr val="bg1"/>
          </a:solidFill>
          <a:ln w="9525">
            <a:noFill/>
            <a:miter lim="800000"/>
            <a:headEnd/>
            <a:tailEnd/>
          </a:ln>
        </p:spPr>
        <p:txBody>
          <a:bodyPr wrap="none" anchor="ctr"/>
          <a:lstStyle/>
          <a:p>
            <a:pPr algn="l"/>
            <a:endParaRPr lang="en-GB" altLang="en-US" sz="1800">
              <a:latin typeface="Arial" charset="0"/>
            </a:endParaRPr>
          </a:p>
        </p:txBody>
      </p:sp>
      <p:sp>
        <p:nvSpPr>
          <p:cNvPr id="33908" name="Rectangle 122"/>
          <p:cNvSpPr>
            <a:spLocks noChangeArrowheads="1"/>
          </p:cNvSpPr>
          <p:nvPr/>
        </p:nvSpPr>
        <p:spPr bwMode="auto">
          <a:xfrm>
            <a:off x="1066800" y="3429000"/>
            <a:ext cx="5486400" cy="3048000"/>
          </a:xfrm>
          <a:prstGeom prst="rect">
            <a:avLst/>
          </a:prstGeom>
          <a:solidFill>
            <a:schemeClr val="accent1"/>
          </a:solidFill>
          <a:ln w="9525">
            <a:noFill/>
            <a:miter lim="800000"/>
            <a:headEnd/>
            <a:tailEnd/>
          </a:ln>
        </p:spPr>
        <p:txBody>
          <a:bodyPr wrap="none" anchor="ctr"/>
          <a:lstStyle/>
          <a:p>
            <a:pPr algn="l"/>
            <a:endParaRPr lang="en-GB" altLang="en-US" sz="1800">
              <a:latin typeface="Arial" charset="0"/>
            </a:endParaRPr>
          </a:p>
        </p:txBody>
      </p:sp>
      <p:sp>
        <p:nvSpPr>
          <p:cNvPr id="33909" name="Text Box 123"/>
          <p:cNvSpPr txBox="1">
            <a:spLocks noChangeArrowheads="1"/>
          </p:cNvSpPr>
          <p:nvPr/>
        </p:nvSpPr>
        <p:spPr bwMode="auto">
          <a:xfrm>
            <a:off x="6288088" y="2133600"/>
            <a:ext cx="1560512" cy="304800"/>
          </a:xfrm>
          <a:prstGeom prst="rect">
            <a:avLst/>
          </a:prstGeom>
          <a:noFill/>
          <a:ln w="9525">
            <a:noFill/>
            <a:miter lim="800000"/>
            <a:headEnd/>
            <a:tailEnd/>
          </a:ln>
        </p:spPr>
        <p:txBody>
          <a:bodyPr wrap="none">
            <a:spAutoFit/>
          </a:bodyPr>
          <a:lstStyle/>
          <a:p>
            <a:pPr algn="l"/>
            <a:r>
              <a:rPr lang="en-US" sz="1400" b="1">
                <a:latin typeface="Arial" charset="0"/>
              </a:rPr>
              <a:t>BC + CD +EF+…</a:t>
            </a:r>
          </a:p>
        </p:txBody>
      </p:sp>
      <p:sp>
        <p:nvSpPr>
          <p:cNvPr id="33910" name="Text Box 124"/>
          <p:cNvSpPr txBox="1">
            <a:spLocks noChangeArrowheads="1"/>
          </p:cNvSpPr>
          <p:nvPr/>
        </p:nvSpPr>
        <p:spPr bwMode="auto">
          <a:xfrm>
            <a:off x="8024813" y="2133600"/>
            <a:ext cx="1119187" cy="304800"/>
          </a:xfrm>
          <a:prstGeom prst="rect">
            <a:avLst/>
          </a:prstGeom>
          <a:noFill/>
          <a:ln w="9525">
            <a:noFill/>
            <a:miter lim="800000"/>
            <a:headEnd/>
            <a:tailEnd/>
          </a:ln>
        </p:spPr>
        <p:txBody>
          <a:bodyPr wrap="none">
            <a:spAutoFit/>
          </a:bodyPr>
          <a:lstStyle/>
          <a:p>
            <a:pPr algn="l"/>
            <a:r>
              <a:rPr lang="en-US" sz="1400" b="1">
                <a:latin typeface="Arial" charset="0"/>
              </a:rPr>
              <a:t>Point Tariff</a:t>
            </a:r>
          </a:p>
        </p:txBody>
      </p:sp>
      <p:sp>
        <p:nvSpPr>
          <p:cNvPr id="33911" name="Text Box 125"/>
          <p:cNvSpPr txBox="1">
            <a:spLocks noChangeArrowheads="1"/>
          </p:cNvSpPr>
          <p:nvPr/>
        </p:nvSpPr>
        <p:spPr bwMode="auto">
          <a:xfrm>
            <a:off x="152400" y="441325"/>
            <a:ext cx="2813050" cy="396875"/>
          </a:xfrm>
          <a:prstGeom prst="rect">
            <a:avLst/>
          </a:prstGeom>
          <a:noFill/>
          <a:ln w="9525">
            <a:noFill/>
            <a:miter lim="800000"/>
            <a:headEnd/>
            <a:tailEnd/>
          </a:ln>
        </p:spPr>
        <p:txBody>
          <a:bodyPr wrap="none">
            <a:spAutoFit/>
          </a:bodyPr>
          <a:lstStyle/>
          <a:p>
            <a:pPr algn="l"/>
            <a:r>
              <a:rPr lang="en-US" sz="2000" b="1">
                <a:latin typeface="Book Antiqua" pitchFamily="18" charset="0"/>
              </a:rPr>
              <a:t>Marginal Participation</a:t>
            </a:r>
          </a:p>
        </p:txBody>
      </p:sp>
      <p:grpSp>
        <p:nvGrpSpPr>
          <p:cNvPr id="33912" name="Group 120"/>
          <p:cNvGrpSpPr>
            <a:grpSpLocks/>
          </p:cNvGrpSpPr>
          <p:nvPr/>
        </p:nvGrpSpPr>
        <p:grpSpPr bwMode="auto">
          <a:xfrm>
            <a:off x="4724400" y="31750"/>
            <a:ext cx="3352800" cy="1979613"/>
            <a:chOff x="0" y="0"/>
            <a:chExt cx="2112" cy="1247"/>
          </a:xfrm>
        </p:grpSpPr>
        <p:sp>
          <p:nvSpPr>
            <p:cNvPr id="33913" name="Text Box 127"/>
            <p:cNvSpPr txBox="1">
              <a:spLocks noChangeArrowheads="1"/>
            </p:cNvSpPr>
            <p:nvPr/>
          </p:nvSpPr>
          <p:spPr bwMode="auto">
            <a:xfrm>
              <a:off x="1756" y="652"/>
              <a:ext cx="356" cy="230"/>
            </a:xfrm>
            <a:prstGeom prst="rect">
              <a:avLst/>
            </a:prstGeom>
            <a:noFill/>
            <a:ln w="9525">
              <a:noFill/>
              <a:miter lim="800000"/>
              <a:headEnd/>
              <a:tailEnd/>
            </a:ln>
          </p:spPr>
          <p:txBody>
            <a:bodyPr wrap="none">
              <a:spAutoFit/>
            </a:bodyPr>
            <a:lstStyle/>
            <a:p>
              <a:pPr algn="ctr"/>
              <a:r>
                <a:rPr lang="en-US" sz="900" b="1">
                  <a:latin typeface="Times New Roman" pitchFamily="18" charset="0"/>
                </a:rPr>
                <a:t>G2 </a:t>
              </a:r>
            </a:p>
            <a:p>
              <a:pPr algn="ctr"/>
              <a:r>
                <a:rPr lang="en-US" sz="900">
                  <a:latin typeface="Times New Roman" pitchFamily="18" charset="0"/>
                </a:rPr>
                <a:t>500MW</a:t>
              </a:r>
            </a:p>
          </p:txBody>
        </p:sp>
        <p:sp>
          <p:nvSpPr>
            <p:cNvPr id="33914" name="Text Box 128"/>
            <p:cNvSpPr txBox="1">
              <a:spLocks noChangeArrowheads="1"/>
            </p:cNvSpPr>
            <p:nvPr/>
          </p:nvSpPr>
          <p:spPr bwMode="auto">
            <a:xfrm>
              <a:off x="200" y="662"/>
              <a:ext cx="356" cy="230"/>
            </a:xfrm>
            <a:prstGeom prst="rect">
              <a:avLst/>
            </a:prstGeom>
            <a:noFill/>
            <a:ln w="9525">
              <a:noFill/>
              <a:miter lim="800000"/>
              <a:headEnd/>
              <a:tailEnd/>
            </a:ln>
          </p:spPr>
          <p:txBody>
            <a:bodyPr wrap="none">
              <a:spAutoFit/>
            </a:bodyPr>
            <a:lstStyle/>
            <a:p>
              <a:pPr algn="ctr"/>
              <a:r>
                <a:rPr lang="en-US" sz="900" b="1">
                  <a:latin typeface="Times New Roman" pitchFamily="18" charset="0"/>
                </a:rPr>
                <a:t>G1 </a:t>
              </a:r>
            </a:p>
            <a:p>
              <a:pPr algn="ctr"/>
              <a:r>
                <a:rPr lang="en-US" sz="900">
                  <a:latin typeface="Times New Roman" pitchFamily="18" charset="0"/>
                </a:rPr>
                <a:t>600MW</a:t>
              </a:r>
            </a:p>
          </p:txBody>
        </p:sp>
        <p:sp>
          <p:nvSpPr>
            <p:cNvPr id="33915" name="Text Box 129"/>
            <p:cNvSpPr txBox="1">
              <a:spLocks noChangeArrowheads="1"/>
            </p:cNvSpPr>
            <p:nvPr/>
          </p:nvSpPr>
          <p:spPr bwMode="auto">
            <a:xfrm>
              <a:off x="1248" y="988"/>
              <a:ext cx="356" cy="230"/>
            </a:xfrm>
            <a:prstGeom prst="rect">
              <a:avLst/>
            </a:prstGeom>
            <a:noFill/>
            <a:ln w="9525">
              <a:noFill/>
              <a:miter lim="800000"/>
              <a:headEnd/>
              <a:tailEnd/>
            </a:ln>
          </p:spPr>
          <p:txBody>
            <a:bodyPr wrap="none">
              <a:spAutoFit/>
            </a:bodyPr>
            <a:lstStyle/>
            <a:p>
              <a:pPr algn="ctr"/>
              <a:r>
                <a:rPr lang="en-US" sz="900" b="1">
                  <a:latin typeface="Times New Roman" pitchFamily="18" charset="0"/>
                </a:rPr>
                <a:t>D3 </a:t>
              </a:r>
            </a:p>
            <a:p>
              <a:pPr algn="ctr"/>
              <a:r>
                <a:rPr lang="en-US" sz="900">
                  <a:latin typeface="Times New Roman" pitchFamily="18" charset="0"/>
                </a:rPr>
                <a:t>400MW</a:t>
              </a:r>
            </a:p>
          </p:txBody>
        </p:sp>
        <p:sp>
          <p:nvSpPr>
            <p:cNvPr id="33916" name="Text Box 130"/>
            <p:cNvSpPr txBox="1">
              <a:spLocks noChangeArrowheads="1"/>
            </p:cNvSpPr>
            <p:nvPr/>
          </p:nvSpPr>
          <p:spPr bwMode="auto">
            <a:xfrm>
              <a:off x="1153" y="172"/>
              <a:ext cx="356" cy="230"/>
            </a:xfrm>
            <a:prstGeom prst="rect">
              <a:avLst/>
            </a:prstGeom>
            <a:noFill/>
            <a:ln w="9525">
              <a:noFill/>
              <a:miter lim="800000"/>
              <a:headEnd/>
              <a:tailEnd/>
            </a:ln>
          </p:spPr>
          <p:txBody>
            <a:bodyPr wrap="none">
              <a:spAutoFit/>
            </a:bodyPr>
            <a:lstStyle/>
            <a:p>
              <a:pPr algn="ctr"/>
              <a:r>
                <a:rPr lang="en-US" sz="900" b="1">
                  <a:latin typeface="Times New Roman" pitchFamily="18" charset="0"/>
                </a:rPr>
                <a:t>D2 </a:t>
              </a:r>
            </a:p>
            <a:p>
              <a:pPr algn="ctr"/>
              <a:r>
                <a:rPr lang="en-US" sz="900">
                  <a:latin typeface="Times New Roman" pitchFamily="18" charset="0"/>
                </a:rPr>
                <a:t>100MW</a:t>
              </a:r>
            </a:p>
          </p:txBody>
        </p:sp>
        <p:sp>
          <p:nvSpPr>
            <p:cNvPr id="33917" name="Text Box 131"/>
            <p:cNvSpPr txBox="1">
              <a:spLocks noChangeArrowheads="1"/>
            </p:cNvSpPr>
            <p:nvPr/>
          </p:nvSpPr>
          <p:spPr bwMode="auto">
            <a:xfrm>
              <a:off x="0" y="0"/>
              <a:ext cx="432" cy="230"/>
            </a:xfrm>
            <a:prstGeom prst="rect">
              <a:avLst/>
            </a:prstGeom>
            <a:noFill/>
            <a:ln w="9525">
              <a:noFill/>
              <a:miter lim="800000"/>
              <a:headEnd/>
              <a:tailEnd/>
            </a:ln>
          </p:spPr>
          <p:txBody>
            <a:bodyPr>
              <a:spAutoFit/>
            </a:bodyPr>
            <a:lstStyle/>
            <a:p>
              <a:pPr algn="ctr"/>
              <a:r>
                <a:rPr lang="en-US" sz="900" b="1">
                  <a:latin typeface="Times New Roman" pitchFamily="18" charset="0"/>
                </a:rPr>
                <a:t>D1 </a:t>
              </a:r>
            </a:p>
            <a:p>
              <a:pPr algn="ctr"/>
              <a:r>
                <a:rPr lang="en-US" sz="900">
                  <a:latin typeface="Times New Roman" pitchFamily="18" charset="0"/>
                </a:rPr>
                <a:t>600MW</a:t>
              </a:r>
            </a:p>
          </p:txBody>
        </p:sp>
        <p:sp>
          <p:nvSpPr>
            <p:cNvPr id="33918" name="Line 132"/>
            <p:cNvSpPr>
              <a:spLocks noChangeShapeType="1"/>
            </p:cNvSpPr>
            <p:nvPr/>
          </p:nvSpPr>
          <p:spPr bwMode="auto">
            <a:xfrm>
              <a:off x="462" y="226"/>
              <a:ext cx="70" cy="457"/>
            </a:xfrm>
            <a:prstGeom prst="line">
              <a:avLst/>
            </a:prstGeom>
            <a:noFill/>
            <a:ln w="38100">
              <a:solidFill>
                <a:srgbClr val="0000FF"/>
              </a:solidFill>
              <a:round/>
              <a:headEnd type="triangle" w="med" len="med"/>
              <a:tailEnd/>
            </a:ln>
          </p:spPr>
          <p:txBody>
            <a:bodyPr/>
            <a:lstStyle/>
            <a:p>
              <a:endParaRPr lang="en-IN"/>
            </a:p>
          </p:txBody>
        </p:sp>
        <p:sp>
          <p:nvSpPr>
            <p:cNvPr id="33919" name="Line 133"/>
            <p:cNvSpPr>
              <a:spLocks noChangeShapeType="1"/>
            </p:cNvSpPr>
            <p:nvPr/>
          </p:nvSpPr>
          <p:spPr bwMode="auto">
            <a:xfrm>
              <a:off x="509" y="181"/>
              <a:ext cx="691" cy="251"/>
            </a:xfrm>
            <a:prstGeom prst="line">
              <a:avLst/>
            </a:prstGeom>
            <a:noFill/>
            <a:ln w="38100">
              <a:solidFill>
                <a:srgbClr val="0000FF"/>
              </a:solidFill>
              <a:round/>
              <a:headEnd type="triangle" w="med" len="med"/>
              <a:tailEnd/>
            </a:ln>
          </p:spPr>
          <p:txBody>
            <a:bodyPr/>
            <a:lstStyle/>
            <a:p>
              <a:endParaRPr lang="en-IN"/>
            </a:p>
          </p:txBody>
        </p:sp>
        <p:sp>
          <p:nvSpPr>
            <p:cNvPr id="33920" name="Line 134"/>
            <p:cNvSpPr>
              <a:spLocks noChangeShapeType="1"/>
            </p:cNvSpPr>
            <p:nvPr/>
          </p:nvSpPr>
          <p:spPr bwMode="auto">
            <a:xfrm>
              <a:off x="485" y="226"/>
              <a:ext cx="738" cy="777"/>
            </a:xfrm>
            <a:prstGeom prst="line">
              <a:avLst/>
            </a:prstGeom>
            <a:noFill/>
            <a:ln w="38100">
              <a:solidFill>
                <a:srgbClr val="0000FF"/>
              </a:solidFill>
              <a:round/>
              <a:headEnd type="triangle" w="med" len="med"/>
              <a:tailEnd/>
            </a:ln>
          </p:spPr>
          <p:txBody>
            <a:bodyPr/>
            <a:lstStyle/>
            <a:p>
              <a:endParaRPr lang="en-IN"/>
            </a:p>
          </p:txBody>
        </p:sp>
        <p:sp>
          <p:nvSpPr>
            <p:cNvPr id="33921" name="Line 135"/>
            <p:cNvSpPr>
              <a:spLocks noChangeShapeType="1"/>
            </p:cNvSpPr>
            <p:nvPr/>
          </p:nvSpPr>
          <p:spPr bwMode="auto">
            <a:xfrm>
              <a:off x="1339" y="500"/>
              <a:ext cx="392" cy="183"/>
            </a:xfrm>
            <a:prstGeom prst="line">
              <a:avLst/>
            </a:prstGeom>
            <a:noFill/>
            <a:ln w="38100">
              <a:solidFill>
                <a:srgbClr val="0000FF"/>
              </a:solidFill>
              <a:round/>
              <a:headEnd type="triangle" w="med" len="med"/>
              <a:tailEnd/>
            </a:ln>
          </p:spPr>
          <p:txBody>
            <a:bodyPr/>
            <a:lstStyle/>
            <a:p>
              <a:endParaRPr lang="en-IN"/>
            </a:p>
          </p:txBody>
        </p:sp>
        <p:sp>
          <p:nvSpPr>
            <p:cNvPr id="33922" name="Line 136"/>
            <p:cNvSpPr>
              <a:spLocks noChangeShapeType="1"/>
            </p:cNvSpPr>
            <p:nvPr/>
          </p:nvSpPr>
          <p:spPr bwMode="auto">
            <a:xfrm flipV="1">
              <a:off x="1362" y="751"/>
              <a:ext cx="300" cy="229"/>
            </a:xfrm>
            <a:prstGeom prst="line">
              <a:avLst/>
            </a:prstGeom>
            <a:noFill/>
            <a:ln w="38100">
              <a:solidFill>
                <a:srgbClr val="0000FF"/>
              </a:solidFill>
              <a:round/>
              <a:headEnd type="triangle" w="med" len="med"/>
              <a:tailEnd/>
            </a:ln>
          </p:spPr>
          <p:txBody>
            <a:bodyPr/>
            <a:lstStyle/>
            <a:p>
              <a:endParaRPr lang="en-IN"/>
            </a:p>
          </p:txBody>
        </p:sp>
        <p:grpSp>
          <p:nvGrpSpPr>
            <p:cNvPr id="33923" name="Group 131"/>
            <p:cNvGrpSpPr>
              <a:grpSpLocks/>
            </p:cNvGrpSpPr>
            <p:nvPr/>
          </p:nvGrpSpPr>
          <p:grpSpPr bwMode="auto">
            <a:xfrm>
              <a:off x="462" y="660"/>
              <a:ext cx="162" cy="137"/>
              <a:chOff x="0" y="0"/>
              <a:chExt cx="624" cy="672"/>
            </a:xfrm>
          </p:grpSpPr>
          <p:sp>
            <p:nvSpPr>
              <p:cNvPr id="33924" name="Oval 138"/>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3925" name="Group 133"/>
              <p:cNvGrpSpPr>
                <a:grpSpLocks/>
              </p:cNvGrpSpPr>
              <p:nvPr/>
            </p:nvGrpSpPr>
            <p:grpSpPr bwMode="auto">
              <a:xfrm>
                <a:off x="0" y="0"/>
                <a:ext cx="624" cy="672"/>
                <a:chOff x="0" y="0"/>
                <a:chExt cx="768" cy="912"/>
              </a:xfrm>
            </p:grpSpPr>
            <p:sp>
              <p:nvSpPr>
                <p:cNvPr id="33926" name="AutoShape 140"/>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27" name="AutoShape 141"/>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28" name="AutoShape 142"/>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29" name="AutoShape 143"/>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3930" name="Group 138"/>
            <p:cNvGrpSpPr>
              <a:grpSpLocks/>
            </p:cNvGrpSpPr>
            <p:nvPr/>
          </p:nvGrpSpPr>
          <p:grpSpPr bwMode="auto">
            <a:xfrm>
              <a:off x="1131" y="341"/>
              <a:ext cx="254" cy="205"/>
              <a:chOff x="0" y="0"/>
              <a:chExt cx="912" cy="912"/>
            </a:xfrm>
          </p:grpSpPr>
          <p:sp>
            <p:nvSpPr>
              <p:cNvPr id="33931" name="Oval 145"/>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3932" name="Group 140"/>
              <p:cNvGrpSpPr>
                <a:grpSpLocks/>
              </p:cNvGrpSpPr>
              <p:nvPr/>
            </p:nvGrpSpPr>
            <p:grpSpPr bwMode="auto">
              <a:xfrm>
                <a:off x="0" y="0"/>
                <a:ext cx="912" cy="912"/>
                <a:chOff x="0" y="0"/>
                <a:chExt cx="1152" cy="1248"/>
              </a:xfrm>
            </p:grpSpPr>
            <p:sp>
              <p:nvSpPr>
                <p:cNvPr id="33933" name="AutoShape 147"/>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34" name="AutoShape 148"/>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35" name="AutoShape 149"/>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36" name="AutoShape 150"/>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3937" name="Group 145"/>
            <p:cNvGrpSpPr>
              <a:grpSpLocks/>
            </p:cNvGrpSpPr>
            <p:nvPr/>
          </p:nvGrpSpPr>
          <p:grpSpPr bwMode="auto">
            <a:xfrm>
              <a:off x="1154" y="911"/>
              <a:ext cx="254" cy="206"/>
              <a:chOff x="0" y="0"/>
              <a:chExt cx="912" cy="912"/>
            </a:xfrm>
          </p:grpSpPr>
          <p:sp>
            <p:nvSpPr>
              <p:cNvPr id="33938" name="Oval 152"/>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3939" name="Group 147"/>
              <p:cNvGrpSpPr>
                <a:grpSpLocks/>
              </p:cNvGrpSpPr>
              <p:nvPr/>
            </p:nvGrpSpPr>
            <p:grpSpPr bwMode="auto">
              <a:xfrm>
                <a:off x="0" y="0"/>
                <a:ext cx="912" cy="912"/>
                <a:chOff x="0" y="0"/>
                <a:chExt cx="1152" cy="1248"/>
              </a:xfrm>
            </p:grpSpPr>
            <p:sp>
              <p:nvSpPr>
                <p:cNvPr id="33940" name="AutoShape 154"/>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41" name="AutoShape 155"/>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42" name="AutoShape 156"/>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43" name="AutoShape 157"/>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3944" name="Group 152"/>
            <p:cNvGrpSpPr>
              <a:grpSpLocks/>
            </p:cNvGrpSpPr>
            <p:nvPr/>
          </p:nvGrpSpPr>
          <p:grpSpPr bwMode="auto">
            <a:xfrm>
              <a:off x="301" y="44"/>
              <a:ext cx="254" cy="205"/>
              <a:chOff x="0" y="0"/>
              <a:chExt cx="912" cy="912"/>
            </a:xfrm>
          </p:grpSpPr>
          <p:sp>
            <p:nvSpPr>
              <p:cNvPr id="33945" name="Oval 159"/>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3946" name="Group 154"/>
              <p:cNvGrpSpPr>
                <a:grpSpLocks/>
              </p:cNvGrpSpPr>
              <p:nvPr/>
            </p:nvGrpSpPr>
            <p:grpSpPr bwMode="auto">
              <a:xfrm>
                <a:off x="0" y="0"/>
                <a:ext cx="912" cy="912"/>
                <a:chOff x="0" y="0"/>
                <a:chExt cx="1152" cy="1248"/>
              </a:xfrm>
            </p:grpSpPr>
            <p:sp>
              <p:nvSpPr>
                <p:cNvPr id="33947" name="AutoShape 161"/>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48" name="AutoShape 162"/>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49" name="AutoShape 163"/>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50" name="AutoShape 164"/>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3951" name="Group 159"/>
            <p:cNvGrpSpPr>
              <a:grpSpLocks/>
            </p:cNvGrpSpPr>
            <p:nvPr/>
          </p:nvGrpSpPr>
          <p:grpSpPr bwMode="auto">
            <a:xfrm>
              <a:off x="1662" y="660"/>
              <a:ext cx="161" cy="137"/>
              <a:chOff x="0" y="0"/>
              <a:chExt cx="624" cy="672"/>
            </a:xfrm>
          </p:grpSpPr>
          <p:sp>
            <p:nvSpPr>
              <p:cNvPr id="33952" name="Oval 166"/>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3953" name="Group 161"/>
              <p:cNvGrpSpPr>
                <a:grpSpLocks/>
              </p:cNvGrpSpPr>
              <p:nvPr/>
            </p:nvGrpSpPr>
            <p:grpSpPr bwMode="auto">
              <a:xfrm>
                <a:off x="0" y="0"/>
                <a:ext cx="624" cy="672"/>
                <a:chOff x="0" y="0"/>
                <a:chExt cx="768" cy="912"/>
              </a:xfrm>
            </p:grpSpPr>
            <p:sp>
              <p:nvSpPr>
                <p:cNvPr id="33954" name="AutoShape 168"/>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55" name="AutoShape 169"/>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56" name="AutoShape 170"/>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3957" name="AutoShape 171"/>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sp>
          <p:nvSpPr>
            <p:cNvPr id="33958" name="Text Box 172"/>
            <p:cNvSpPr txBox="1">
              <a:spLocks noChangeArrowheads="1"/>
            </p:cNvSpPr>
            <p:nvPr/>
          </p:nvSpPr>
          <p:spPr bwMode="auto">
            <a:xfrm>
              <a:off x="1468" y="844"/>
              <a:ext cx="236" cy="144"/>
            </a:xfrm>
            <a:prstGeom prst="rect">
              <a:avLst/>
            </a:prstGeom>
            <a:noFill/>
            <a:ln w="9525">
              <a:noFill/>
              <a:miter lim="800000"/>
              <a:headEnd/>
              <a:tailEnd/>
            </a:ln>
          </p:spPr>
          <p:txBody>
            <a:bodyPr wrap="none">
              <a:spAutoFit/>
            </a:bodyPr>
            <a:lstStyle/>
            <a:p>
              <a:pPr algn="l"/>
              <a:r>
                <a:rPr lang="en-US" sz="900">
                  <a:latin typeface="Arial" charset="0"/>
                </a:rPr>
                <a:t>250</a:t>
              </a:r>
            </a:p>
          </p:txBody>
        </p:sp>
        <p:sp>
          <p:nvSpPr>
            <p:cNvPr id="33959" name="Text Box 173"/>
            <p:cNvSpPr txBox="1">
              <a:spLocks noChangeArrowheads="1"/>
            </p:cNvSpPr>
            <p:nvPr/>
          </p:nvSpPr>
          <p:spPr bwMode="auto">
            <a:xfrm>
              <a:off x="324" y="460"/>
              <a:ext cx="236" cy="144"/>
            </a:xfrm>
            <a:prstGeom prst="rect">
              <a:avLst/>
            </a:prstGeom>
            <a:noFill/>
            <a:ln w="9525">
              <a:noFill/>
              <a:miter lim="800000"/>
              <a:headEnd/>
              <a:tailEnd/>
            </a:ln>
          </p:spPr>
          <p:txBody>
            <a:bodyPr wrap="none">
              <a:spAutoFit/>
            </a:bodyPr>
            <a:lstStyle/>
            <a:p>
              <a:pPr algn="l"/>
              <a:r>
                <a:rPr lang="en-US" sz="900">
                  <a:latin typeface="Arial" charset="0"/>
                </a:rPr>
                <a:t>400</a:t>
              </a:r>
            </a:p>
          </p:txBody>
        </p:sp>
        <p:sp>
          <p:nvSpPr>
            <p:cNvPr id="33960" name="Text Box 174"/>
            <p:cNvSpPr txBox="1">
              <a:spLocks noChangeArrowheads="1"/>
            </p:cNvSpPr>
            <p:nvPr/>
          </p:nvSpPr>
          <p:spPr bwMode="auto">
            <a:xfrm>
              <a:off x="878" y="220"/>
              <a:ext cx="236" cy="144"/>
            </a:xfrm>
            <a:prstGeom prst="rect">
              <a:avLst/>
            </a:prstGeom>
            <a:noFill/>
            <a:ln w="9525">
              <a:noFill/>
              <a:miter lim="800000"/>
              <a:headEnd/>
              <a:tailEnd/>
            </a:ln>
          </p:spPr>
          <p:txBody>
            <a:bodyPr wrap="none">
              <a:spAutoFit/>
            </a:bodyPr>
            <a:lstStyle/>
            <a:p>
              <a:pPr algn="l"/>
              <a:r>
                <a:rPr lang="en-US" sz="900">
                  <a:latin typeface="Arial" charset="0"/>
                </a:rPr>
                <a:t>150</a:t>
              </a:r>
            </a:p>
          </p:txBody>
        </p:sp>
        <p:sp>
          <p:nvSpPr>
            <p:cNvPr id="33961" name="Text Box 175"/>
            <p:cNvSpPr txBox="1">
              <a:spLocks noChangeArrowheads="1"/>
            </p:cNvSpPr>
            <p:nvPr/>
          </p:nvSpPr>
          <p:spPr bwMode="auto">
            <a:xfrm>
              <a:off x="878" y="601"/>
              <a:ext cx="196" cy="144"/>
            </a:xfrm>
            <a:prstGeom prst="rect">
              <a:avLst/>
            </a:prstGeom>
            <a:noFill/>
            <a:ln w="9525">
              <a:noFill/>
              <a:miter lim="800000"/>
              <a:headEnd/>
              <a:tailEnd/>
            </a:ln>
          </p:spPr>
          <p:txBody>
            <a:bodyPr wrap="none">
              <a:spAutoFit/>
            </a:bodyPr>
            <a:lstStyle/>
            <a:p>
              <a:pPr algn="l"/>
              <a:r>
                <a:rPr lang="en-US" sz="900">
                  <a:latin typeface="Arial" charset="0"/>
                </a:rPr>
                <a:t>50</a:t>
              </a:r>
            </a:p>
          </p:txBody>
        </p:sp>
        <p:sp>
          <p:nvSpPr>
            <p:cNvPr id="33962" name="Text Box 176"/>
            <p:cNvSpPr txBox="1">
              <a:spLocks noChangeArrowheads="1"/>
            </p:cNvSpPr>
            <p:nvPr/>
          </p:nvSpPr>
          <p:spPr bwMode="auto">
            <a:xfrm>
              <a:off x="739" y="892"/>
              <a:ext cx="236" cy="144"/>
            </a:xfrm>
            <a:prstGeom prst="rect">
              <a:avLst/>
            </a:prstGeom>
            <a:noFill/>
            <a:ln w="9525">
              <a:noFill/>
              <a:miter lim="800000"/>
              <a:headEnd/>
              <a:tailEnd/>
            </a:ln>
          </p:spPr>
          <p:txBody>
            <a:bodyPr wrap="none">
              <a:spAutoFit/>
            </a:bodyPr>
            <a:lstStyle/>
            <a:p>
              <a:pPr algn="l"/>
              <a:r>
                <a:rPr lang="en-US" sz="900">
                  <a:latin typeface="Arial" charset="0"/>
                </a:rPr>
                <a:t>200</a:t>
              </a:r>
            </a:p>
          </p:txBody>
        </p:sp>
        <p:sp>
          <p:nvSpPr>
            <p:cNvPr id="33963" name="Text Box 177"/>
            <p:cNvSpPr txBox="1">
              <a:spLocks noChangeArrowheads="1"/>
            </p:cNvSpPr>
            <p:nvPr/>
          </p:nvSpPr>
          <p:spPr bwMode="auto">
            <a:xfrm>
              <a:off x="1454" y="460"/>
              <a:ext cx="236" cy="144"/>
            </a:xfrm>
            <a:prstGeom prst="rect">
              <a:avLst/>
            </a:prstGeom>
            <a:noFill/>
            <a:ln w="9525">
              <a:noFill/>
              <a:miter lim="800000"/>
              <a:headEnd/>
              <a:tailEnd/>
            </a:ln>
          </p:spPr>
          <p:txBody>
            <a:bodyPr wrap="none">
              <a:spAutoFit/>
            </a:bodyPr>
            <a:lstStyle/>
            <a:p>
              <a:pPr algn="l"/>
              <a:r>
                <a:rPr lang="en-US" sz="900">
                  <a:latin typeface="Arial" charset="0"/>
                </a:rPr>
                <a:t>250</a:t>
              </a:r>
            </a:p>
          </p:txBody>
        </p:sp>
        <p:sp>
          <p:nvSpPr>
            <p:cNvPr id="33964" name="Line 178"/>
            <p:cNvSpPr>
              <a:spLocks noChangeShapeType="1"/>
            </p:cNvSpPr>
            <p:nvPr/>
          </p:nvSpPr>
          <p:spPr bwMode="auto">
            <a:xfrm>
              <a:off x="578" y="774"/>
              <a:ext cx="599" cy="251"/>
            </a:xfrm>
            <a:prstGeom prst="line">
              <a:avLst/>
            </a:prstGeom>
            <a:noFill/>
            <a:ln w="38100">
              <a:solidFill>
                <a:srgbClr val="0000FF"/>
              </a:solidFill>
              <a:round/>
              <a:headEnd/>
              <a:tailEnd type="triangle" w="med" len="med"/>
            </a:ln>
          </p:spPr>
          <p:txBody>
            <a:bodyPr/>
            <a:lstStyle/>
            <a:p>
              <a:endParaRPr lang="en-IN"/>
            </a:p>
          </p:txBody>
        </p:sp>
        <p:sp>
          <p:nvSpPr>
            <p:cNvPr id="33965" name="Text Box 179"/>
            <p:cNvSpPr txBox="1">
              <a:spLocks noChangeArrowheads="1"/>
            </p:cNvSpPr>
            <p:nvPr/>
          </p:nvSpPr>
          <p:spPr bwMode="auto">
            <a:xfrm>
              <a:off x="524" y="865"/>
              <a:ext cx="168" cy="144"/>
            </a:xfrm>
            <a:prstGeom prst="rect">
              <a:avLst/>
            </a:prstGeom>
            <a:solidFill>
              <a:srgbClr val="C0C0C0"/>
            </a:solidFill>
            <a:ln w="9525">
              <a:noFill/>
              <a:miter lim="800000"/>
              <a:headEnd/>
              <a:tailEnd/>
            </a:ln>
          </p:spPr>
          <p:txBody>
            <a:bodyPr wrap="none">
              <a:spAutoFit/>
            </a:bodyPr>
            <a:lstStyle/>
            <a:p>
              <a:pPr algn="l"/>
              <a:r>
                <a:rPr lang="en-US" sz="900" b="1">
                  <a:latin typeface="Arial" charset="0"/>
                </a:rPr>
                <a:t>A</a:t>
              </a:r>
            </a:p>
          </p:txBody>
        </p:sp>
        <p:sp>
          <p:nvSpPr>
            <p:cNvPr id="33966" name="Text Box 180"/>
            <p:cNvSpPr txBox="1">
              <a:spLocks noChangeArrowheads="1"/>
            </p:cNvSpPr>
            <p:nvPr/>
          </p:nvSpPr>
          <p:spPr bwMode="auto">
            <a:xfrm>
              <a:off x="1100" y="1103"/>
              <a:ext cx="168" cy="144"/>
            </a:xfrm>
            <a:prstGeom prst="rect">
              <a:avLst/>
            </a:prstGeom>
            <a:solidFill>
              <a:srgbClr val="C0C0C0"/>
            </a:solidFill>
            <a:ln w="9525">
              <a:noFill/>
              <a:miter lim="800000"/>
              <a:headEnd/>
              <a:tailEnd/>
            </a:ln>
          </p:spPr>
          <p:txBody>
            <a:bodyPr wrap="none">
              <a:spAutoFit/>
            </a:bodyPr>
            <a:lstStyle/>
            <a:p>
              <a:pPr algn="l"/>
              <a:r>
                <a:rPr lang="en-US" sz="900" b="1">
                  <a:latin typeface="Arial" charset="0"/>
                </a:rPr>
                <a:t>B</a:t>
              </a:r>
            </a:p>
          </p:txBody>
        </p:sp>
      </p:grpSp>
      <p:sp>
        <p:nvSpPr>
          <p:cNvPr id="33967" name="Rectangle 181"/>
          <p:cNvSpPr>
            <a:spLocks noChangeArrowheads="1"/>
          </p:cNvSpPr>
          <p:nvPr/>
        </p:nvSpPr>
        <p:spPr bwMode="auto">
          <a:xfrm>
            <a:off x="8229600" y="3886200"/>
            <a:ext cx="762000" cy="381000"/>
          </a:xfrm>
          <a:prstGeom prst="rect">
            <a:avLst/>
          </a:prstGeom>
          <a:gradFill rotWithShape="1">
            <a:gsLst>
              <a:gs pos="0">
                <a:srgbClr val="FF33CC"/>
              </a:gs>
              <a:gs pos="100000">
                <a:schemeClr val="bg1"/>
              </a:gs>
            </a:gsLst>
            <a:path path="shape">
              <a:fillToRect l="50000" t="50000" r="50000" b="50000"/>
            </a:path>
          </a:gradFill>
          <a:ln w="9525">
            <a:noFill/>
            <a:miter lim="800000"/>
            <a:headEnd/>
            <a:tailEnd/>
          </a:ln>
        </p:spPr>
        <p:txBody>
          <a:bodyPr wrap="none" anchor="ctr"/>
          <a:lstStyle/>
          <a:p>
            <a:pPr algn="l"/>
            <a:endParaRPr lang="en-GB" altLang="en-US" sz="1800">
              <a:latin typeface="Arial" charset="0"/>
            </a:endParaRPr>
          </a:p>
        </p:txBody>
      </p:sp>
      <p:sp>
        <p:nvSpPr>
          <p:cNvPr id="33968" name="Rectangle 182"/>
          <p:cNvSpPr>
            <a:spLocks noChangeArrowheads="1"/>
          </p:cNvSpPr>
          <p:nvPr/>
        </p:nvSpPr>
        <p:spPr bwMode="auto">
          <a:xfrm>
            <a:off x="8229600" y="4114800"/>
            <a:ext cx="762000" cy="381000"/>
          </a:xfrm>
          <a:prstGeom prst="rect">
            <a:avLst/>
          </a:prstGeom>
          <a:gradFill rotWithShape="1">
            <a:gsLst>
              <a:gs pos="0">
                <a:srgbClr val="FF33CC"/>
              </a:gs>
              <a:gs pos="100000">
                <a:schemeClr val="bg1"/>
              </a:gs>
            </a:gsLst>
            <a:path path="shape">
              <a:fillToRect l="50000" t="50000" r="50000" b="50000"/>
            </a:path>
          </a:gradFill>
          <a:ln w="9525">
            <a:noFill/>
            <a:miter lim="800000"/>
            <a:headEnd/>
            <a:tailEnd/>
          </a:ln>
        </p:spPr>
        <p:txBody>
          <a:bodyPr wrap="none" anchor="ctr"/>
          <a:lstStyle/>
          <a:p>
            <a:pPr algn="l"/>
            <a:endParaRPr lang="en-GB" altLang="en-US" sz="1800">
              <a:latin typeface="Arial" charset="0"/>
            </a:endParaRPr>
          </a:p>
        </p:txBody>
      </p:sp>
      <p:sp>
        <p:nvSpPr>
          <p:cNvPr id="33969" name="Rectangle 183"/>
          <p:cNvSpPr>
            <a:spLocks noChangeArrowheads="1"/>
          </p:cNvSpPr>
          <p:nvPr/>
        </p:nvSpPr>
        <p:spPr bwMode="auto">
          <a:xfrm>
            <a:off x="8229600" y="4419600"/>
            <a:ext cx="762000" cy="457200"/>
          </a:xfrm>
          <a:prstGeom prst="rect">
            <a:avLst/>
          </a:prstGeom>
          <a:gradFill rotWithShape="1">
            <a:gsLst>
              <a:gs pos="0">
                <a:srgbClr val="FF33CC"/>
              </a:gs>
              <a:gs pos="100000">
                <a:schemeClr val="bg1"/>
              </a:gs>
            </a:gsLst>
            <a:path path="shape">
              <a:fillToRect l="50000" t="50000" r="50000" b="50000"/>
            </a:path>
          </a:gradFill>
          <a:ln w="9525">
            <a:noFill/>
            <a:miter lim="800000"/>
            <a:headEnd/>
            <a:tailEnd/>
          </a:ln>
        </p:spPr>
        <p:txBody>
          <a:bodyPr wrap="none" anchor="ctr"/>
          <a:lstStyle/>
          <a:p>
            <a:pPr algn="l"/>
            <a:endParaRPr lang="en-GB" altLang="en-US" sz="1800">
              <a:latin typeface="Arial" charset="0"/>
            </a:endParaRPr>
          </a:p>
        </p:txBody>
      </p:sp>
      <p:sp>
        <p:nvSpPr>
          <p:cNvPr id="33970" name="Rectangle 184"/>
          <p:cNvSpPr>
            <a:spLocks noChangeArrowheads="1"/>
          </p:cNvSpPr>
          <p:nvPr/>
        </p:nvSpPr>
        <p:spPr bwMode="auto">
          <a:xfrm>
            <a:off x="8229600" y="4648200"/>
            <a:ext cx="762000" cy="457200"/>
          </a:xfrm>
          <a:prstGeom prst="rect">
            <a:avLst/>
          </a:prstGeom>
          <a:gradFill rotWithShape="1">
            <a:gsLst>
              <a:gs pos="0">
                <a:srgbClr val="FF33CC"/>
              </a:gs>
              <a:gs pos="100000">
                <a:schemeClr val="bg1"/>
              </a:gs>
            </a:gsLst>
            <a:path path="shape">
              <a:fillToRect l="50000" t="50000" r="50000" b="50000"/>
            </a:path>
          </a:gradFill>
          <a:ln w="9525">
            <a:noFill/>
            <a:miter lim="800000"/>
            <a:headEnd/>
            <a:tailEnd/>
          </a:ln>
        </p:spPr>
        <p:txBody>
          <a:bodyPr wrap="none" anchor="ctr"/>
          <a:lstStyle/>
          <a:p>
            <a:pPr algn="l"/>
            <a:endParaRPr lang="en-GB" altLang="en-US" sz="1800">
              <a:latin typeface="Arial" charset="0"/>
            </a:endParaRPr>
          </a:p>
        </p:txBody>
      </p:sp>
      <p:sp>
        <p:nvSpPr>
          <p:cNvPr id="33971" name="Rectangle 185"/>
          <p:cNvSpPr>
            <a:spLocks noChangeArrowheads="1"/>
          </p:cNvSpPr>
          <p:nvPr/>
        </p:nvSpPr>
        <p:spPr bwMode="auto">
          <a:xfrm>
            <a:off x="8229600" y="4953000"/>
            <a:ext cx="762000" cy="304800"/>
          </a:xfrm>
          <a:prstGeom prst="rect">
            <a:avLst/>
          </a:prstGeom>
          <a:gradFill rotWithShape="1">
            <a:gsLst>
              <a:gs pos="0">
                <a:srgbClr val="FF33CC"/>
              </a:gs>
              <a:gs pos="100000">
                <a:schemeClr val="bg1"/>
              </a:gs>
            </a:gsLst>
            <a:path path="shape">
              <a:fillToRect l="50000" t="50000" r="50000" b="50000"/>
            </a:path>
          </a:gradFill>
          <a:ln w="9525">
            <a:noFill/>
            <a:miter lim="800000"/>
            <a:headEnd/>
            <a:tailEnd/>
          </a:ln>
        </p:spPr>
        <p:txBody>
          <a:bodyPr wrap="none" anchor="ctr"/>
          <a:lstStyle/>
          <a:p>
            <a:pPr algn="l"/>
            <a:endParaRPr lang="en-GB" altLang="en-US" sz="1800">
              <a:latin typeface="Arial" charset="0"/>
            </a:endParaRPr>
          </a:p>
        </p:txBody>
      </p:sp>
      <p:sp>
        <p:nvSpPr>
          <p:cNvPr id="33972" name="Text Box 186"/>
          <p:cNvSpPr txBox="1">
            <a:spLocks noChangeArrowheads="1"/>
          </p:cNvSpPr>
          <p:nvPr/>
        </p:nvSpPr>
        <p:spPr bwMode="auto">
          <a:xfrm>
            <a:off x="0" y="6172200"/>
            <a:ext cx="5214938" cy="304800"/>
          </a:xfrm>
          <a:prstGeom prst="rect">
            <a:avLst/>
          </a:prstGeom>
          <a:noFill/>
          <a:ln w="9525">
            <a:noFill/>
            <a:miter lim="800000"/>
            <a:headEnd/>
            <a:tailEnd/>
          </a:ln>
        </p:spPr>
        <p:txBody>
          <a:bodyPr wrap="none">
            <a:spAutoFit/>
          </a:bodyPr>
          <a:lstStyle/>
          <a:p>
            <a:pPr algn="l"/>
            <a:r>
              <a:rPr lang="en-US" sz="1400">
                <a:latin typeface="Book Antiqua" pitchFamily="18" charset="0"/>
              </a:rPr>
              <a:t>* Identification of the slack node(s) changes the rule of the game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33907"/>
                                        </p:tgtEl>
                                      </p:cBhvr>
                                    </p:animEffect>
                                    <p:set>
                                      <p:cBhvr>
                                        <p:cTn id="7" dur="1" fill="hold">
                                          <p:stCondLst>
                                            <p:cond delay="499"/>
                                          </p:stCondLst>
                                        </p:cTn>
                                        <p:tgtEl>
                                          <p:spTgt spid="3390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33908"/>
                                        </p:tgtEl>
                                      </p:cBhvr>
                                    </p:animEffect>
                                    <p:set>
                                      <p:cBhvr>
                                        <p:cTn id="12" dur="1" fill="hold">
                                          <p:stCondLst>
                                            <p:cond delay="499"/>
                                          </p:stCondLst>
                                        </p:cTn>
                                        <p:tgtEl>
                                          <p:spTgt spid="3390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909"/>
                                        </p:tgtEl>
                                        <p:attrNameLst>
                                          <p:attrName>style.visibility</p:attrName>
                                        </p:attrNameLst>
                                      </p:cBhvr>
                                      <p:to>
                                        <p:strVal val="visible"/>
                                      </p:to>
                                    </p:set>
                                    <p:animEffect transition="in" filter="fade">
                                      <p:cBhvr>
                                        <p:cTn id="17" dur="2000"/>
                                        <p:tgtEl>
                                          <p:spTgt spid="33909"/>
                                        </p:tgtEl>
                                      </p:cBhvr>
                                    </p:animEffect>
                                  </p:childTnLst>
                                </p:cTn>
                              </p:par>
                            </p:childTnLst>
                          </p:cTn>
                        </p:par>
                        <p:par>
                          <p:cTn id="18" fill="hold">
                            <p:stCondLst>
                              <p:cond delay="2000"/>
                            </p:stCondLst>
                            <p:childTnLst>
                              <p:par>
                                <p:cTn id="19" presetID="10" presetClass="entr" presetSubtype="0" fill="hold" grpId="0" nodeType="afterEffect">
                                  <p:stCondLst>
                                    <p:cond delay="1500"/>
                                  </p:stCondLst>
                                  <p:childTnLst>
                                    <p:set>
                                      <p:cBhvr>
                                        <p:cTn id="20" dur="1" fill="hold">
                                          <p:stCondLst>
                                            <p:cond delay="0"/>
                                          </p:stCondLst>
                                        </p:cTn>
                                        <p:tgtEl>
                                          <p:spTgt spid="33910"/>
                                        </p:tgtEl>
                                        <p:attrNameLst>
                                          <p:attrName>style.visibility</p:attrName>
                                        </p:attrNameLst>
                                      </p:cBhvr>
                                      <p:to>
                                        <p:strVal val="visible"/>
                                      </p:to>
                                    </p:set>
                                    <p:animEffect transition="in" filter="fade">
                                      <p:cBhvr>
                                        <p:cTn id="21" dur="2000"/>
                                        <p:tgtEl>
                                          <p:spTgt spid="33910"/>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33967"/>
                                        </p:tgtEl>
                                        <p:attrNameLst>
                                          <p:attrName>style.visibility</p:attrName>
                                        </p:attrNameLst>
                                      </p:cBhvr>
                                      <p:to>
                                        <p:strVal val="visible"/>
                                      </p:to>
                                    </p:set>
                                    <p:animEffect transition="in" filter="fade">
                                      <p:cBhvr>
                                        <p:cTn id="24" dur="2000"/>
                                        <p:tgtEl>
                                          <p:spTgt spid="3396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3968"/>
                                        </p:tgtEl>
                                        <p:attrNameLst>
                                          <p:attrName>style.visibility</p:attrName>
                                        </p:attrNameLst>
                                      </p:cBhvr>
                                      <p:to>
                                        <p:strVal val="visible"/>
                                      </p:to>
                                    </p:set>
                                    <p:animEffect transition="in" filter="fade">
                                      <p:cBhvr>
                                        <p:cTn id="27" dur="2000"/>
                                        <p:tgtEl>
                                          <p:spTgt spid="3396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969"/>
                                        </p:tgtEl>
                                        <p:attrNameLst>
                                          <p:attrName>style.visibility</p:attrName>
                                        </p:attrNameLst>
                                      </p:cBhvr>
                                      <p:to>
                                        <p:strVal val="visible"/>
                                      </p:to>
                                    </p:set>
                                    <p:animEffect transition="in" filter="fade">
                                      <p:cBhvr>
                                        <p:cTn id="30" dur="2000"/>
                                        <p:tgtEl>
                                          <p:spTgt spid="3396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970"/>
                                        </p:tgtEl>
                                        <p:attrNameLst>
                                          <p:attrName>style.visibility</p:attrName>
                                        </p:attrNameLst>
                                      </p:cBhvr>
                                      <p:to>
                                        <p:strVal val="visible"/>
                                      </p:to>
                                    </p:set>
                                    <p:animEffect transition="in" filter="fade">
                                      <p:cBhvr>
                                        <p:cTn id="33" dur="2000"/>
                                        <p:tgtEl>
                                          <p:spTgt spid="3397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971"/>
                                        </p:tgtEl>
                                        <p:attrNameLst>
                                          <p:attrName>style.visibility</p:attrName>
                                        </p:attrNameLst>
                                      </p:cBhvr>
                                      <p:to>
                                        <p:strVal val="visible"/>
                                      </p:to>
                                    </p:set>
                                    <p:animEffect transition="in" filter="fade">
                                      <p:cBhvr>
                                        <p:cTn id="36" dur="2000"/>
                                        <p:tgtEl>
                                          <p:spTgt spid="3397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3972"/>
                                        </p:tgtEl>
                                        <p:attrNameLst>
                                          <p:attrName>style.visibility</p:attrName>
                                        </p:attrNameLst>
                                      </p:cBhvr>
                                      <p:to>
                                        <p:strVal val="visible"/>
                                      </p:to>
                                    </p:set>
                                    <p:animEffect transition="in" filter="fade">
                                      <p:cBhvr>
                                        <p:cTn id="41" dur="2000"/>
                                        <p:tgtEl>
                                          <p:spTgt spid="33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07" grpId="0" animBg="1" autoUpdateAnimBg="0"/>
      <p:bldP spid="33908" grpId="0" animBg="1" autoUpdateAnimBg="0"/>
      <p:bldP spid="33909" grpId="0" autoUpdateAnimBg="0"/>
      <p:bldP spid="33910" grpId="0" autoUpdateAnimBg="0"/>
      <p:bldP spid="33967" grpId="0" animBg="1" autoUpdateAnimBg="0"/>
      <p:bldP spid="33968" grpId="0" animBg="1" autoUpdateAnimBg="0"/>
      <p:bldP spid="33969" grpId="0" animBg="1" autoUpdateAnimBg="0"/>
      <p:bldP spid="33970" grpId="0" animBg="1" autoUpdateAnimBg="0"/>
      <p:bldP spid="33971" grpId="0" animBg="1" autoUpdateAnimBg="0"/>
      <p:bldP spid="3397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8FE711F4-D30A-4105-9413-D7F06C8B0586}" type="slidenum">
              <a:rPr lang="en-US" sz="3200"/>
              <a:pPr/>
              <a:t>28</a:t>
            </a:fld>
            <a:endParaRPr lang="en-US" sz="3200"/>
          </a:p>
        </p:txBody>
      </p:sp>
      <p:sp>
        <p:nvSpPr>
          <p:cNvPr id="34819" name="Text Box 2"/>
          <p:cNvSpPr txBox="1">
            <a:spLocks noChangeArrowheads="1"/>
          </p:cNvSpPr>
          <p:nvPr/>
        </p:nvSpPr>
        <p:spPr bwMode="auto">
          <a:xfrm>
            <a:off x="533400" y="762000"/>
            <a:ext cx="3181350" cy="396875"/>
          </a:xfrm>
          <a:prstGeom prst="rect">
            <a:avLst/>
          </a:prstGeom>
          <a:noFill/>
          <a:ln w="9525">
            <a:noFill/>
            <a:miter lim="800000"/>
            <a:headEnd/>
            <a:tailEnd/>
          </a:ln>
        </p:spPr>
        <p:txBody>
          <a:bodyPr wrap="none">
            <a:spAutoFit/>
          </a:bodyPr>
          <a:lstStyle/>
          <a:p>
            <a:pPr algn="l"/>
            <a:r>
              <a:rPr lang="en-US" sz="2000" b="1">
                <a:solidFill>
                  <a:schemeClr val="accent2"/>
                </a:solidFill>
                <a:latin typeface="Times New Roman" pitchFamily="18" charset="0"/>
              </a:rPr>
              <a:t>Uniform Charging  Method</a:t>
            </a:r>
            <a:endParaRPr lang="en-IN" altLang="en-US" sz="2000" b="1">
              <a:solidFill>
                <a:schemeClr val="accent2"/>
              </a:solidFill>
              <a:latin typeface="Times New Roman" pitchFamily="18" charset="0"/>
            </a:endParaRPr>
          </a:p>
        </p:txBody>
      </p:sp>
      <p:grpSp>
        <p:nvGrpSpPr>
          <p:cNvPr id="34820" name="Group 4"/>
          <p:cNvGrpSpPr>
            <a:grpSpLocks/>
          </p:cNvGrpSpPr>
          <p:nvPr/>
        </p:nvGrpSpPr>
        <p:grpSpPr bwMode="auto">
          <a:xfrm>
            <a:off x="838200" y="2057400"/>
            <a:ext cx="8096250" cy="990600"/>
            <a:chOff x="0" y="0"/>
            <a:chExt cx="5100" cy="624"/>
          </a:xfrm>
        </p:grpSpPr>
        <p:sp>
          <p:nvSpPr>
            <p:cNvPr id="34821" name="Text Box 4"/>
            <p:cNvSpPr txBox="1">
              <a:spLocks noChangeArrowheads="1"/>
            </p:cNvSpPr>
            <p:nvPr/>
          </p:nvSpPr>
          <p:spPr bwMode="auto">
            <a:xfrm>
              <a:off x="1344" y="0"/>
              <a:ext cx="1452" cy="231"/>
            </a:xfrm>
            <a:prstGeom prst="rect">
              <a:avLst/>
            </a:prstGeom>
            <a:noFill/>
            <a:ln w="9525">
              <a:noFill/>
              <a:miter lim="800000"/>
              <a:headEnd/>
              <a:tailEnd/>
            </a:ln>
          </p:spPr>
          <p:txBody>
            <a:bodyPr wrap="none">
              <a:spAutoFit/>
            </a:bodyPr>
            <a:lstStyle/>
            <a:p>
              <a:pPr algn="l"/>
              <a:r>
                <a:rPr lang="en-US" sz="1800">
                  <a:latin typeface="Arial" charset="0"/>
                </a:rPr>
                <a:t>Total YTC in Rupees</a:t>
              </a:r>
              <a:endParaRPr lang="en-IN" altLang="en-US" sz="1800">
                <a:latin typeface="Arial" charset="0"/>
              </a:endParaRPr>
            </a:p>
          </p:txBody>
        </p:sp>
        <p:sp>
          <p:nvSpPr>
            <p:cNvPr id="34822" name="Text Box 5"/>
            <p:cNvSpPr txBox="1">
              <a:spLocks noChangeArrowheads="1"/>
            </p:cNvSpPr>
            <p:nvPr/>
          </p:nvSpPr>
          <p:spPr bwMode="auto">
            <a:xfrm>
              <a:off x="0" y="384"/>
              <a:ext cx="1748" cy="231"/>
            </a:xfrm>
            <a:prstGeom prst="rect">
              <a:avLst/>
            </a:prstGeom>
            <a:noFill/>
            <a:ln w="9525">
              <a:noFill/>
              <a:miter lim="800000"/>
              <a:headEnd/>
              <a:tailEnd/>
            </a:ln>
          </p:spPr>
          <p:txBody>
            <a:bodyPr wrap="none">
              <a:spAutoFit/>
            </a:bodyPr>
            <a:lstStyle/>
            <a:p>
              <a:pPr algn="l"/>
              <a:r>
                <a:rPr lang="en-US" sz="1800">
                  <a:latin typeface="Arial" charset="0"/>
                </a:rPr>
                <a:t>Approved injection in MW</a:t>
              </a:r>
              <a:endParaRPr lang="en-IN" altLang="en-US" sz="1800">
                <a:latin typeface="Arial" charset="0"/>
              </a:endParaRPr>
            </a:p>
          </p:txBody>
        </p:sp>
        <p:sp>
          <p:nvSpPr>
            <p:cNvPr id="34823" name="Text Box 6"/>
            <p:cNvSpPr txBox="1">
              <a:spLocks noChangeArrowheads="1"/>
            </p:cNvSpPr>
            <p:nvPr/>
          </p:nvSpPr>
          <p:spPr bwMode="auto">
            <a:xfrm>
              <a:off x="2036" y="393"/>
              <a:ext cx="1900" cy="231"/>
            </a:xfrm>
            <a:prstGeom prst="rect">
              <a:avLst/>
            </a:prstGeom>
            <a:noFill/>
            <a:ln w="9525">
              <a:noFill/>
              <a:miter lim="800000"/>
              <a:headEnd/>
              <a:tailEnd/>
            </a:ln>
          </p:spPr>
          <p:txBody>
            <a:bodyPr wrap="none">
              <a:spAutoFit/>
            </a:bodyPr>
            <a:lstStyle/>
            <a:p>
              <a:pPr algn="l"/>
              <a:r>
                <a:rPr lang="en-US" sz="1800">
                  <a:latin typeface="Arial" charset="0"/>
                </a:rPr>
                <a:t>Approved withdrawal in MW</a:t>
              </a:r>
              <a:endParaRPr lang="en-IN" altLang="en-US" sz="1800">
                <a:latin typeface="Arial" charset="0"/>
              </a:endParaRPr>
            </a:p>
          </p:txBody>
        </p:sp>
        <p:sp>
          <p:nvSpPr>
            <p:cNvPr id="34824" name="Line 7"/>
            <p:cNvSpPr>
              <a:spLocks noChangeShapeType="1"/>
            </p:cNvSpPr>
            <p:nvPr/>
          </p:nvSpPr>
          <p:spPr bwMode="auto">
            <a:xfrm>
              <a:off x="48" y="288"/>
              <a:ext cx="3744" cy="0"/>
            </a:xfrm>
            <a:prstGeom prst="line">
              <a:avLst/>
            </a:prstGeom>
            <a:noFill/>
            <a:ln w="38100">
              <a:solidFill>
                <a:schemeClr val="tx1"/>
              </a:solidFill>
              <a:round/>
              <a:headEnd/>
              <a:tailEnd/>
            </a:ln>
          </p:spPr>
          <p:txBody>
            <a:bodyPr/>
            <a:lstStyle/>
            <a:p>
              <a:endParaRPr lang="en-IN"/>
            </a:p>
          </p:txBody>
        </p:sp>
        <p:sp>
          <p:nvSpPr>
            <p:cNvPr id="34825" name="Text Box 8"/>
            <p:cNvSpPr txBox="1">
              <a:spLocks noChangeArrowheads="1"/>
            </p:cNvSpPr>
            <p:nvPr/>
          </p:nvSpPr>
          <p:spPr bwMode="auto">
            <a:xfrm>
              <a:off x="1766" y="336"/>
              <a:ext cx="228" cy="288"/>
            </a:xfrm>
            <a:prstGeom prst="rect">
              <a:avLst/>
            </a:prstGeom>
            <a:noFill/>
            <a:ln w="9525">
              <a:noFill/>
              <a:miter lim="800000"/>
              <a:headEnd/>
              <a:tailEnd/>
            </a:ln>
          </p:spPr>
          <p:txBody>
            <a:bodyPr wrap="none">
              <a:spAutoFit/>
            </a:bodyPr>
            <a:lstStyle/>
            <a:p>
              <a:pPr algn="l"/>
              <a:r>
                <a:rPr lang="en-US">
                  <a:latin typeface="Arial" charset="0"/>
                </a:rPr>
                <a:t>+</a:t>
              </a:r>
              <a:endParaRPr lang="en-IN" altLang="en-US">
                <a:latin typeface="Arial" charset="0"/>
              </a:endParaRPr>
            </a:p>
          </p:txBody>
        </p:sp>
        <p:sp>
          <p:nvSpPr>
            <p:cNvPr id="34826" name="Text Box 9"/>
            <p:cNvSpPr txBox="1">
              <a:spLocks noChangeArrowheads="1"/>
            </p:cNvSpPr>
            <p:nvPr/>
          </p:nvSpPr>
          <p:spPr bwMode="auto">
            <a:xfrm>
              <a:off x="3926" y="103"/>
              <a:ext cx="209" cy="250"/>
            </a:xfrm>
            <a:prstGeom prst="rect">
              <a:avLst/>
            </a:prstGeom>
            <a:noFill/>
            <a:ln w="9525">
              <a:noFill/>
              <a:miter lim="800000"/>
              <a:headEnd/>
              <a:tailEnd/>
            </a:ln>
          </p:spPr>
          <p:txBody>
            <a:bodyPr wrap="none">
              <a:spAutoFit/>
            </a:bodyPr>
            <a:lstStyle/>
            <a:p>
              <a:pPr algn="l"/>
              <a:r>
                <a:rPr lang="en-US" sz="2000">
                  <a:latin typeface="Arial" charset="0"/>
                </a:rPr>
                <a:t>=</a:t>
              </a:r>
              <a:endParaRPr lang="en-IN" altLang="en-US" sz="2000">
                <a:latin typeface="Arial" charset="0"/>
              </a:endParaRPr>
            </a:p>
          </p:txBody>
        </p:sp>
        <p:sp>
          <p:nvSpPr>
            <p:cNvPr id="34827" name="Text Box 10"/>
            <p:cNvSpPr txBox="1">
              <a:spLocks noChangeArrowheads="1"/>
            </p:cNvSpPr>
            <p:nvPr/>
          </p:nvSpPr>
          <p:spPr bwMode="auto">
            <a:xfrm>
              <a:off x="4224" y="71"/>
              <a:ext cx="876" cy="231"/>
            </a:xfrm>
            <a:prstGeom prst="rect">
              <a:avLst/>
            </a:prstGeom>
            <a:noFill/>
            <a:ln w="9525">
              <a:noFill/>
              <a:miter lim="800000"/>
              <a:headEnd/>
              <a:tailEnd/>
            </a:ln>
          </p:spPr>
          <p:txBody>
            <a:bodyPr wrap="none">
              <a:spAutoFit/>
            </a:bodyPr>
            <a:lstStyle/>
            <a:p>
              <a:pPr algn="l"/>
              <a:r>
                <a:rPr lang="en-US" sz="1800">
                  <a:latin typeface="Arial" charset="0"/>
                </a:rPr>
                <a:t>‘U’ Rs./ MW</a:t>
              </a:r>
              <a:endParaRPr lang="en-IN" altLang="en-US" sz="1800">
                <a:latin typeface="Arial" charset="0"/>
              </a:endParaRPr>
            </a:p>
          </p:txBody>
        </p:sp>
      </p:grpSp>
      <p:sp>
        <p:nvSpPr>
          <p:cNvPr id="34828" name="Text Box 11"/>
          <p:cNvSpPr txBox="1">
            <a:spLocks noChangeArrowheads="1"/>
          </p:cNvSpPr>
          <p:nvPr/>
        </p:nvSpPr>
        <p:spPr bwMode="auto">
          <a:xfrm>
            <a:off x="746125" y="3657600"/>
            <a:ext cx="7321550" cy="366713"/>
          </a:xfrm>
          <a:prstGeom prst="rect">
            <a:avLst/>
          </a:prstGeom>
          <a:noFill/>
          <a:ln w="9525">
            <a:noFill/>
            <a:miter lim="800000"/>
            <a:headEnd/>
            <a:tailEnd/>
          </a:ln>
        </p:spPr>
        <p:txBody>
          <a:bodyPr wrap="none">
            <a:spAutoFit/>
          </a:bodyPr>
          <a:lstStyle/>
          <a:p>
            <a:pPr algn="l"/>
            <a:r>
              <a:rPr lang="en-US" sz="1800">
                <a:latin typeface="Arial" charset="0"/>
              </a:rPr>
              <a:t>‘U’ Rs./MW is charged for each MW (Approved Injection &amp; Withdrawal)</a:t>
            </a:r>
            <a:endParaRPr lang="en-IN" altLang="en-US" sz="1800">
              <a:latin typeface="Arial" charset="0"/>
            </a:endParaRPr>
          </a:p>
        </p:txBody>
      </p:sp>
      <p:sp>
        <p:nvSpPr>
          <p:cNvPr id="34829" name="Text Box 12"/>
          <p:cNvSpPr txBox="1">
            <a:spLocks noChangeArrowheads="1"/>
          </p:cNvSpPr>
          <p:nvPr/>
        </p:nvSpPr>
        <p:spPr bwMode="auto">
          <a:xfrm>
            <a:off x="768350" y="4648200"/>
            <a:ext cx="7842250" cy="366713"/>
          </a:xfrm>
          <a:prstGeom prst="rect">
            <a:avLst/>
          </a:prstGeom>
          <a:noFill/>
          <a:ln w="9525">
            <a:noFill/>
            <a:miter lim="800000"/>
            <a:headEnd/>
            <a:tailEnd/>
          </a:ln>
        </p:spPr>
        <p:txBody>
          <a:bodyPr wrap="none">
            <a:spAutoFit/>
          </a:bodyPr>
          <a:lstStyle/>
          <a:p>
            <a:pPr algn="l"/>
            <a:r>
              <a:rPr lang="en-US" sz="1800">
                <a:latin typeface="Arial" charset="0"/>
              </a:rPr>
              <a:t>U x (Approved injection in MW + Approved withdrawal in MW)  = Total YTC </a:t>
            </a:r>
            <a:endParaRPr lang="en-IN" altLang="en-US" sz="180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wipe(left)">
                                      <p:cBhvr>
                                        <p:cTn id="7" dur="500"/>
                                        <p:tgtEl>
                                          <p:spTgt spid="348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828"/>
                                        </p:tgtEl>
                                        <p:attrNameLst>
                                          <p:attrName>style.visibility</p:attrName>
                                        </p:attrNameLst>
                                      </p:cBhvr>
                                      <p:to>
                                        <p:strVal val="visible"/>
                                      </p:to>
                                    </p:set>
                                    <p:animEffect transition="in" filter="wipe(left)">
                                      <p:cBhvr>
                                        <p:cTn id="12" dur="500"/>
                                        <p:tgtEl>
                                          <p:spTgt spid="348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829"/>
                                        </p:tgtEl>
                                        <p:attrNameLst>
                                          <p:attrName>style.visibility</p:attrName>
                                        </p:attrNameLst>
                                      </p:cBhvr>
                                      <p:to>
                                        <p:strVal val="visible"/>
                                      </p:to>
                                    </p:set>
                                    <p:animEffect transition="in" filter="wipe(left)">
                                      <p:cBhvr>
                                        <p:cTn id="17" dur="500"/>
                                        <p:tgtEl>
                                          <p:spTgt spid="34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8" grpId="0" autoUpdateAnimBg="0"/>
      <p:bldP spid="34829"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0A4C1893-40AB-4136-899B-3E6C83D92F94}" type="slidenum">
              <a:rPr lang="en-US" sz="3200"/>
              <a:pPr/>
              <a:t>29</a:t>
            </a:fld>
            <a:endParaRPr lang="en-US" sz="3200"/>
          </a:p>
        </p:txBody>
      </p:sp>
      <p:grpSp>
        <p:nvGrpSpPr>
          <p:cNvPr id="35843" name="Group 3"/>
          <p:cNvGrpSpPr>
            <a:grpSpLocks/>
          </p:cNvGrpSpPr>
          <p:nvPr/>
        </p:nvGrpSpPr>
        <p:grpSpPr bwMode="auto">
          <a:xfrm>
            <a:off x="8305800" y="2171700"/>
            <a:ext cx="762000" cy="3238500"/>
            <a:chOff x="0" y="0"/>
            <a:chExt cx="480" cy="2040"/>
          </a:xfrm>
        </p:grpSpPr>
        <p:sp>
          <p:nvSpPr>
            <p:cNvPr id="35844" name="Rectangle 3"/>
            <p:cNvSpPr>
              <a:spLocks noChangeArrowheads="1"/>
            </p:cNvSpPr>
            <p:nvPr/>
          </p:nvSpPr>
          <p:spPr bwMode="auto">
            <a:xfrm rot="3444677" flipH="1">
              <a:off x="-432" y="480"/>
              <a:ext cx="1032" cy="72"/>
            </a:xfrm>
            <a:prstGeom prst="rect">
              <a:avLst/>
            </a:prstGeom>
            <a:solidFill>
              <a:srgbClr val="FFFF00"/>
            </a:solidFill>
            <a:ln w="9525">
              <a:noFill/>
              <a:miter lim="800000"/>
              <a:headEnd/>
              <a:tailEnd/>
            </a:ln>
          </p:spPr>
          <p:txBody>
            <a:bodyPr wrap="none" anchor="ctr"/>
            <a:lstStyle/>
            <a:p>
              <a:pPr algn="l"/>
              <a:endParaRPr lang="en-GB" altLang="en-US" sz="1800">
                <a:latin typeface="Arial" charset="0"/>
              </a:endParaRPr>
            </a:p>
          </p:txBody>
        </p:sp>
        <p:sp>
          <p:nvSpPr>
            <p:cNvPr id="35845" name="Rectangle 4"/>
            <p:cNvSpPr>
              <a:spLocks noChangeArrowheads="1"/>
            </p:cNvSpPr>
            <p:nvPr/>
          </p:nvSpPr>
          <p:spPr bwMode="auto">
            <a:xfrm rot="6711289" flipH="1">
              <a:off x="-384" y="1488"/>
              <a:ext cx="1032" cy="72"/>
            </a:xfrm>
            <a:prstGeom prst="rect">
              <a:avLst/>
            </a:prstGeom>
            <a:solidFill>
              <a:srgbClr val="FFFF00"/>
            </a:solidFill>
            <a:ln w="9525">
              <a:noFill/>
              <a:miter lim="800000"/>
              <a:headEnd/>
              <a:tailEnd/>
            </a:ln>
          </p:spPr>
          <p:txBody>
            <a:bodyPr wrap="none" anchor="ctr"/>
            <a:lstStyle/>
            <a:p>
              <a:pPr algn="l"/>
              <a:endParaRPr lang="en-GB" altLang="en-US" sz="1800">
                <a:latin typeface="Arial" charset="0"/>
              </a:endParaRPr>
            </a:p>
          </p:txBody>
        </p:sp>
        <p:sp>
          <p:nvSpPr>
            <p:cNvPr id="35846" name="Rectangle 5"/>
            <p:cNvSpPr>
              <a:spLocks noChangeArrowheads="1"/>
            </p:cNvSpPr>
            <p:nvPr/>
          </p:nvSpPr>
          <p:spPr bwMode="auto">
            <a:xfrm>
              <a:off x="0" y="696"/>
              <a:ext cx="480" cy="672"/>
            </a:xfrm>
            <a:prstGeom prst="rect">
              <a:avLst/>
            </a:prstGeom>
            <a:solidFill>
              <a:srgbClr val="0066FF"/>
            </a:solidFill>
            <a:ln w="9525">
              <a:noFill/>
              <a:miter lim="800000"/>
              <a:headEnd/>
              <a:tailEnd/>
            </a:ln>
          </p:spPr>
          <p:txBody>
            <a:bodyPr wrap="none" anchor="ctr"/>
            <a:lstStyle/>
            <a:p>
              <a:pPr algn="ctr"/>
              <a:r>
                <a:rPr lang="en-US" sz="1200">
                  <a:solidFill>
                    <a:schemeClr val="bg1"/>
                  </a:solidFill>
                  <a:latin typeface="Times New Roman" pitchFamily="18" charset="0"/>
                  <a:cs typeface="Arial" charset="0"/>
                </a:rPr>
                <a:t>Reimbursed  </a:t>
              </a:r>
            </a:p>
            <a:p>
              <a:pPr algn="ctr"/>
              <a:r>
                <a:rPr lang="en-US" sz="1200">
                  <a:solidFill>
                    <a:schemeClr val="bg1"/>
                  </a:solidFill>
                  <a:latin typeface="Times New Roman" pitchFamily="18" charset="0"/>
                  <a:cs typeface="Arial" charset="0"/>
                </a:rPr>
                <a:t>Next Month</a:t>
              </a:r>
            </a:p>
            <a:p>
              <a:pPr algn="ctr"/>
              <a:r>
                <a:rPr lang="en-US" sz="1200">
                  <a:solidFill>
                    <a:schemeClr val="bg1"/>
                  </a:solidFill>
                  <a:latin typeface="Times New Roman" pitchFamily="18" charset="0"/>
                  <a:cs typeface="Arial" charset="0"/>
                </a:rPr>
                <a:t>To 1</a:t>
              </a:r>
              <a:r>
                <a:rPr lang="en-US" sz="1200" baseline="30000">
                  <a:solidFill>
                    <a:schemeClr val="bg1"/>
                  </a:solidFill>
                  <a:latin typeface="Times New Roman" pitchFamily="18" charset="0"/>
                  <a:cs typeface="Arial" charset="0"/>
                </a:rPr>
                <a:t>st</a:t>
              </a:r>
              <a:r>
                <a:rPr lang="en-US" sz="1200">
                  <a:solidFill>
                    <a:schemeClr val="bg1"/>
                  </a:solidFill>
                  <a:latin typeface="Times New Roman" pitchFamily="18" charset="0"/>
                  <a:cs typeface="Arial" charset="0"/>
                </a:rPr>
                <a:t> bill </a:t>
              </a:r>
            </a:p>
            <a:p>
              <a:pPr algn="ctr"/>
              <a:r>
                <a:rPr lang="en-US" sz="1200">
                  <a:solidFill>
                    <a:schemeClr val="bg1"/>
                  </a:solidFill>
                  <a:latin typeface="Times New Roman" pitchFamily="18" charset="0"/>
                  <a:cs typeface="Arial" charset="0"/>
                </a:rPr>
                <a:t>payers</a:t>
              </a:r>
              <a:endParaRPr lang="en-US" sz="1200">
                <a:solidFill>
                  <a:schemeClr val="bg1"/>
                </a:solidFill>
                <a:latin typeface="Times New Roman" pitchFamily="18" charset="0"/>
                <a:cs typeface="Times New Roman" pitchFamily="18" charset="0"/>
              </a:endParaRPr>
            </a:p>
          </p:txBody>
        </p:sp>
      </p:grpSp>
      <p:grpSp>
        <p:nvGrpSpPr>
          <p:cNvPr id="35847" name="Group 7"/>
          <p:cNvGrpSpPr>
            <a:grpSpLocks/>
          </p:cNvGrpSpPr>
          <p:nvPr/>
        </p:nvGrpSpPr>
        <p:grpSpPr bwMode="auto">
          <a:xfrm>
            <a:off x="4419600" y="4495800"/>
            <a:ext cx="3810000" cy="1600200"/>
            <a:chOff x="0" y="0"/>
            <a:chExt cx="2400" cy="1008"/>
          </a:xfrm>
        </p:grpSpPr>
        <p:sp>
          <p:nvSpPr>
            <p:cNvPr id="35848" name="Rectangle 7"/>
            <p:cNvSpPr>
              <a:spLocks noChangeArrowheads="1"/>
            </p:cNvSpPr>
            <p:nvPr/>
          </p:nvSpPr>
          <p:spPr bwMode="auto">
            <a:xfrm>
              <a:off x="0" y="336"/>
              <a:ext cx="672" cy="96"/>
            </a:xfrm>
            <a:prstGeom prst="rect">
              <a:avLst/>
            </a:prstGeom>
            <a:solidFill>
              <a:srgbClr val="FFFF00"/>
            </a:solidFill>
            <a:ln w="9525">
              <a:noFill/>
              <a:miter lim="800000"/>
              <a:headEnd/>
              <a:tailEnd/>
            </a:ln>
          </p:spPr>
          <p:txBody>
            <a:bodyPr wrap="none" anchor="ctr"/>
            <a:lstStyle/>
            <a:p>
              <a:pPr algn="ctr"/>
              <a:r>
                <a:rPr lang="en-US" sz="900">
                  <a:latin typeface="Times New Roman" pitchFamily="18" charset="0"/>
                  <a:cs typeface="Times New Roman" pitchFamily="18" charset="0"/>
                </a:rPr>
                <a:t>X</a:t>
              </a:r>
              <a:r>
                <a:rPr lang="en-US" sz="1200">
                  <a:latin typeface="Times New Roman" pitchFamily="18" charset="0"/>
                  <a:cs typeface="Times New Roman" pitchFamily="18" charset="0"/>
                </a:rPr>
                <a:t> 1</a:t>
              </a:r>
            </a:p>
          </p:txBody>
        </p:sp>
        <p:sp>
          <p:nvSpPr>
            <p:cNvPr id="35849" name="Rectangle 8"/>
            <p:cNvSpPr>
              <a:spLocks noChangeArrowheads="1"/>
            </p:cNvSpPr>
            <p:nvPr/>
          </p:nvSpPr>
          <p:spPr bwMode="auto">
            <a:xfrm>
              <a:off x="1344" y="480"/>
              <a:ext cx="480" cy="96"/>
            </a:xfrm>
            <a:prstGeom prst="rect">
              <a:avLst/>
            </a:prstGeom>
            <a:solidFill>
              <a:srgbClr val="FFFF00"/>
            </a:solidFill>
            <a:ln w="9525">
              <a:noFill/>
              <a:miter lim="800000"/>
              <a:headEnd/>
              <a:tailEnd/>
            </a:ln>
          </p:spPr>
          <p:txBody>
            <a:bodyPr wrap="none" anchor="ctr"/>
            <a:lstStyle/>
            <a:p>
              <a:pPr algn="ctr"/>
              <a:endParaRPr lang="en-IN" altLang="en-US" sz="1200">
                <a:latin typeface="Times New Roman" pitchFamily="18" charset="0"/>
                <a:cs typeface="Times New Roman" pitchFamily="18" charset="0"/>
              </a:endParaRPr>
            </a:p>
          </p:txBody>
        </p:sp>
        <p:sp>
          <p:nvSpPr>
            <p:cNvPr id="35850" name="Rectangle 9"/>
            <p:cNvSpPr>
              <a:spLocks noChangeArrowheads="1"/>
            </p:cNvSpPr>
            <p:nvPr/>
          </p:nvSpPr>
          <p:spPr bwMode="auto">
            <a:xfrm>
              <a:off x="48" y="672"/>
              <a:ext cx="672" cy="96"/>
            </a:xfrm>
            <a:prstGeom prst="rect">
              <a:avLst/>
            </a:prstGeom>
            <a:solidFill>
              <a:srgbClr val="FFFF00"/>
            </a:solidFill>
            <a:ln w="9525">
              <a:noFill/>
              <a:miter lim="800000"/>
              <a:headEnd/>
              <a:tailEnd/>
            </a:ln>
          </p:spPr>
          <p:txBody>
            <a:bodyPr wrap="none" anchor="ctr"/>
            <a:lstStyle/>
            <a:p>
              <a:pPr algn="ctr"/>
              <a:r>
                <a:rPr lang="en-US" sz="900">
                  <a:latin typeface="Times New Roman" pitchFamily="18" charset="0"/>
                  <a:cs typeface="Times New Roman" pitchFamily="18" charset="0"/>
                </a:rPr>
                <a:t>X</a:t>
              </a:r>
              <a:r>
                <a:rPr lang="en-US" sz="1200">
                  <a:latin typeface="Times New Roman" pitchFamily="18" charset="0"/>
                  <a:cs typeface="Times New Roman" pitchFamily="18" charset="0"/>
                </a:rPr>
                <a:t> 1.25</a:t>
              </a:r>
            </a:p>
          </p:txBody>
        </p:sp>
        <p:sp>
          <p:nvSpPr>
            <p:cNvPr id="35851" name="Rectangle 10"/>
            <p:cNvSpPr>
              <a:spLocks noChangeArrowheads="1"/>
            </p:cNvSpPr>
            <p:nvPr/>
          </p:nvSpPr>
          <p:spPr bwMode="auto">
            <a:xfrm>
              <a:off x="541" y="580"/>
              <a:ext cx="995" cy="428"/>
            </a:xfrm>
            <a:prstGeom prst="rect">
              <a:avLst/>
            </a:prstGeom>
            <a:solidFill>
              <a:srgbClr val="009900"/>
            </a:solidFill>
            <a:ln w="9525">
              <a:noFill/>
              <a:miter lim="800000"/>
              <a:headEnd/>
              <a:tailEnd/>
            </a:ln>
          </p:spPr>
          <p:txBody>
            <a:bodyPr wrap="none" anchor="ctr"/>
            <a:lstStyle/>
            <a:p>
              <a:pPr algn="ctr"/>
              <a:r>
                <a:rPr lang="en-US" sz="1400">
                  <a:solidFill>
                    <a:schemeClr val="bg1"/>
                  </a:solidFill>
                  <a:latin typeface="Times New Roman" pitchFamily="18" charset="0"/>
                  <a:cs typeface="Times New Roman" pitchFamily="18" charset="0"/>
                </a:rPr>
                <a:t>Over Inj./Drawal </a:t>
              </a:r>
              <a:endParaRPr lang="en-US" sz="1200">
                <a:solidFill>
                  <a:schemeClr val="bg1"/>
                </a:solidFill>
                <a:latin typeface="Times New Roman" pitchFamily="18" charset="0"/>
                <a:cs typeface="Times New Roman" pitchFamily="18" charset="0"/>
              </a:endParaRPr>
            </a:p>
            <a:p>
              <a:pPr algn="ctr"/>
              <a:r>
                <a:rPr lang="en-US" sz="1200">
                  <a:solidFill>
                    <a:schemeClr val="bg1"/>
                  </a:solidFill>
                  <a:latin typeface="Times New Roman" pitchFamily="18" charset="0"/>
                  <a:cs typeface="Times New Roman" pitchFamily="18" charset="0"/>
                </a:rPr>
                <a:t>&gt;20% Appr.(Metered)</a:t>
              </a:r>
            </a:p>
          </p:txBody>
        </p:sp>
        <p:sp>
          <p:nvSpPr>
            <p:cNvPr id="35852" name="Rectangle 11"/>
            <p:cNvSpPr>
              <a:spLocks noChangeArrowheads="1"/>
            </p:cNvSpPr>
            <p:nvPr/>
          </p:nvSpPr>
          <p:spPr bwMode="auto">
            <a:xfrm>
              <a:off x="541" y="152"/>
              <a:ext cx="995" cy="428"/>
            </a:xfrm>
            <a:prstGeom prst="rect">
              <a:avLst/>
            </a:prstGeom>
            <a:solidFill>
              <a:srgbClr val="009900"/>
            </a:solidFill>
            <a:ln w="9525">
              <a:noFill/>
              <a:miter lim="800000"/>
              <a:headEnd/>
              <a:tailEnd/>
            </a:ln>
          </p:spPr>
          <p:txBody>
            <a:bodyPr wrap="none" anchor="ctr"/>
            <a:lstStyle/>
            <a:p>
              <a:pPr algn="ctr"/>
              <a:r>
                <a:rPr lang="en-US" sz="1400">
                  <a:solidFill>
                    <a:schemeClr val="bg1"/>
                  </a:solidFill>
                  <a:latin typeface="Times New Roman" pitchFamily="18" charset="0"/>
                  <a:cs typeface="Times New Roman" pitchFamily="18" charset="0"/>
                </a:rPr>
                <a:t>Over Inj/Drawal </a:t>
              </a:r>
              <a:endParaRPr lang="en-US" sz="1200">
                <a:solidFill>
                  <a:schemeClr val="bg1"/>
                </a:solidFill>
                <a:latin typeface="Times New Roman" pitchFamily="18" charset="0"/>
                <a:cs typeface="Times New Roman" pitchFamily="18" charset="0"/>
              </a:endParaRPr>
            </a:p>
            <a:p>
              <a:pPr algn="ctr"/>
              <a:r>
                <a:rPr lang="en-US" sz="1200">
                  <a:solidFill>
                    <a:schemeClr val="bg1"/>
                  </a:solidFill>
                  <a:latin typeface="Times New Roman" pitchFamily="18" charset="0"/>
                  <a:cs typeface="Times New Roman" pitchFamily="18" charset="0"/>
                </a:rPr>
                <a:t>&lt;=20% Appr. (Metered)</a:t>
              </a:r>
            </a:p>
          </p:txBody>
        </p:sp>
        <p:sp>
          <p:nvSpPr>
            <p:cNvPr id="35853" name="Line 12"/>
            <p:cNvSpPr>
              <a:spLocks noChangeShapeType="1"/>
            </p:cNvSpPr>
            <p:nvPr/>
          </p:nvSpPr>
          <p:spPr bwMode="auto">
            <a:xfrm>
              <a:off x="541" y="576"/>
              <a:ext cx="960" cy="0"/>
            </a:xfrm>
            <a:prstGeom prst="line">
              <a:avLst/>
            </a:prstGeom>
            <a:noFill/>
            <a:ln w="9525">
              <a:solidFill>
                <a:srgbClr val="515151"/>
              </a:solidFill>
              <a:round/>
              <a:headEnd/>
              <a:tailEnd/>
            </a:ln>
          </p:spPr>
          <p:txBody>
            <a:bodyPr/>
            <a:lstStyle/>
            <a:p>
              <a:endParaRPr lang="en-IN"/>
            </a:p>
          </p:txBody>
        </p:sp>
        <p:sp>
          <p:nvSpPr>
            <p:cNvPr id="35854" name="Text Box 13"/>
            <p:cNvSpPr txBox="1">
              <a:spLocks noChangeArrowheads="1"/>
            </p:cNvSpPr>
            <p:nvPr/>
          </p:nvSpPr>
          <p:spPr bwMode="auto">
            <a:xfrm>
              <a:off x="575" y="0"/>
              <a:ext cx="913" cy="154"/>
            </a:xfrm>
            <a:prstGeom prst="rect">
              <a:avLst/>
            </a:prstGeom>
            <a:noFill/>
            <a:ln w="9525">
              <a:noFill/>
              <a:miter lim="800000"/>
              <a:headEnd/>
              <a:tailEnd/>
            </a:ln>
          </p:spPr>
          <p:txBody>
            <a:bodyPr wrap="none">
              <a:spAutoFit/>
            </a:bodyPr>
            <a:lstStyle/>
            <a:p>
              <a:pPr algn="l"/>
              <a:r>
                <a:rPr lang="en-US" sz="1000">
                  <a:latin typeface="Times New Roman" pitchFamily="18" charset="0"/>
                  <a:cs typeface="Times New Roman" pitchFamily="18" charset="0"/>
                </a:rPr>
                <a:t>DIC triggered (Monthly)</a:t>
              </a:r>
              <a:endParaRPr lang="en-US" sz="900">
                <a:latin typeface="Times New Roman" pitchFamily="18" charset="0"/>
                <a:cs typeface="Times New Roman" pitchFamily="18" charset="0"/>
              </a:endParaRPr>
            </a:p>
          </p:txBody>
        </p:sp>
        <p:sp>
          <p:nvSpPr>
            <p:cNvPr id="35855" name="Rectangle 14"/>
            <p:cNvSpPr>
              <a:spLocks noChangeArrowheads="1"/>
            </p:cNvSpPr>
            <p:nvPr/>
          </p:nvSpPr>
          <p:spPr bwMode="auto">
            <a:xfrm>
              <a:off x="1632" y="288"/>
              <a:ext cx="768" cy="480"/>
            </a:xfrm>
            <a:prstGeom prst="rect">
              <a:avLst/>
            </a:prstGeom>
            <a:solidFill>
              <a:srgbClr val="FF0000"/>
            </a:solidFill>
            <a:ln w="9525">
              <a:noFill/>
              <a:miter lim="800000"/>
              <a:headEnd/>
              <a:tailEnd/>
            </a:ln>
          </p:spPr>
          <p:txBody>
            <a:bodyPr wrap="none" anchor="ctr"/>
            <a:lstStyle/>
            <a:p>
              <a:pPr algn="ctr"/>
              <a:r>
                <a:rPr lang="en-US" sz="1400" b="1" u="sng">
                  <a:solidFill>
                    <a:schemeClr val="bg1"/>
                  </a:solidFill>
                  <a:latin typeface="Times New Roman" pitchFamily="18" charset="0"/>
                  <a:cs typeface="Times New Roman" pitchFamily="18" charset="0"/>
                </a:rPr>
                <a:t>BIN-4</a:t>
              </a:r>
            </a:p>
            <a:p>
              <a:pPr algn="ctr"/>
              <a:r>
                <a:rPr lang="en-US" sz="1400">
                  <a:solidFill>
                    <a:schemeClr val="bg1"/>
                  </a:solidFill>
                  <a:latin typeface="Times New Roman" pitchFamily="18" charset="0"/>
                  <a:cs typeface="Times New Roman" pitchFamily="18" charset="0"/>
                </a:rPr>
                <a:t>DIC Specific </a:t>
              </a:r>
            </a:p>
            <a:p>
              <a:pPr algn="ctr"/>
              <a:endParaRPr lang="en-US" sz="900">
                <a:solidFill>
                  <a:schemeClr val="bg1"/>
                </a:solidFill>
                <a:latin typeface="Times New Roman" pitchFamily="18" charset="0"/>
                <a:cs typeface="Times New Roman" pitchFamily="18" charset="0"/>
              </a:endParaRPr>
            </a:p>
          </p:txBody>
        </p:sp>
      </p:grpSp>
      <p:grpSp>
        <p:nvGrpSpPr>
          <p:cNvPr id="35856" name="Group 16"/>
          <p:cNvGrpSpPr>
            <a:grpSpLocks/>
          </p:cNvGrpSpPr>
          <p:nvPr/>
        </p:nvGrpSpPr>
        <p:grpSpPr bwMode="auto">
          <a:xfrm>
            <a:off x="4495800" y="1981200"/>
            <a:ext cx="3733800" cy="914400"/>
            <a:chOff x="0" y="0"/>
            <a:chExt cx="2352" cy="576"/>
          </a:xfrm>
        </p:grpSpPr>
        <p:sp>
          <p:nvSpPr>
            <p:cNvPr id="35857" name="Rectangle 16"/>
            <p:cNvSpPr>
              <a:spLocks noChangeArrowheads="1"/>
            </p:cNvSpPr>
            <p:nvPr/>
          </p:nvSpPr>
          <p:spPr bwMode="auto">
            <a:xfrm>
              <a:off x="1296" y="192"/>
              <a:ext cx="480" cy="96"/>
            </a:xfrm>
            <a:prstGeom prst="rect">
              <a:avLst/>
            </a:prstGeom>
            <a:solidFill>
              <a:srgbClr val="FFFF00"/>
            </a:solidFill>
            <a:ln w="9525">
              <a:noFill/>
              <a:miter lim="800000"/>
              <a:headEnd/>
              <a:tailEnd/>
            </a:ln>
          </p:spPr>
          <p:txBody>
            <a:bodyPr wrap="none" anchor="ctr"/>
            <a:lstStyle/>
            <a:p>
              <a:pPr algn="ctr"/>
              <a:endParaRPr lang="en-IN" altLang="en-US" sz="1200">
                <a:latin typeface="Times New Roman" pitchFamily="18" charset="0"/>
                <a:cs typeface="Times New Roman" pitchFamily="18" charset="0"/>
              </a:endParaRPr>
            </a:p>
          </p:txBody>
        </p:sp>
        <p:sp>
          <p:nvSpPr>
            <p:cNvPr id="35858" name="Rectangle 17"/>
            <p:cNvSpPr>
              <a:spLocks noChangeArrowheads="1"/>
            </p:cNvSpPr>
            <p:nvPr/>
          </p:nvSpPr>
          <p:spPr bwMode="auto">
            <a:xfrm>
              <a:off x="0" y="240"/>
              <a:ext cx="672" cy="96"/>
            </a:xfrm>
            <a:prstGeom prst="rect">
              <a:avLst/>
            </a:prstGeom>
            <a:solidFill>
              <a:srgbClr val="FFFF00"/>
            </a:solidFill>
            <a:ln w="9525">
              <a:noFill/>
              <a:miter lim="800000"/>
              <a:headEnd/>
              <a:tailEnd/>
            </a:ln>
          </p:spPr>
          <p:txBody>
            <a:bodyPr wrap="none" anchor="ctr"/>
            <a:lstStyle/>
            <a:p>
              <a:pPr algn="ctr"/>
              <a:r>
                <a:rPr lang="en-US" sz="900">
                  <a:latin typeface="Times New Roman" pitchFamily="18" charset="0"/>
                  <a:cs typeface="Times New Roman" pitchFamily="18" charset="0"/>
                </a:rPr>
                <a:t>X</a:t>
              </a:r>
              <a:r>
                <a:rPr lang="en-US" sz="1200">
                  <a:latin typeface="Times New Roman" pitchFamily="18" charset="0"/>
                  <a:cs typeface="Times New Roman" pitchFamily="18" charset="0"/>
                </a:rPr>
                <a:t> 1</a:t>
              </a:r>
            </a:p>
          </p:txBody>
        </p:sp>
        <p:sp>
          <p:nvSpPr>
            <p:cNvPr id="35859" name="Rectangle 18"/>
            <p:cNvSpPr>
              <a:spLocks noChangeArrowheads="1"/>
            </p:cNvSpPr>
            <p:nvPr/>
          </p:nvSpPr>
          <p:spPr bwMode="auto">
            <a:xfrm>
              <a:off x="480" y="144"/>
              <a:ext cx="1008" cy="240"/>
            </a:xfrm>
            <a:prstGeom prst="rect">
              <a:avLst/>
            </a:prstGeom>
            <a:solidFill>
              <a:srgbClr val="009900"/>
            </a:solidFill>
            <a:ln w="9525">
              <a:noFill/>
              <a:miter lim="800000"/>
              <a:headEnd/>
              <a:tailEnd/>
            </a:ln>
          </p:spPr>
          <p:txBody>
            <a:bodyPr wrap="none" anchor="ctr"/>
            <a:lstStyle/>
            <a:p>
              <a:pPr algn="ctr"/>
              <a:r>
                <a:rPr lang="en-US" sz="1400">
                  <a:solidFill>
                    <a:schemeClr val="bg1"/>
                  </a:solidFill>
                  <a:latin typeface="Times New Roman" pitchFamily="18" charset="0"/>
                  <a:cs typeface="Arial" charset="0"/>
                </a:rPr>
                <a:t>Addl. Appr. MT</a:t>
              </a:r>
            </a:p>
          </p:txBody>
        </p:sp>
        <p:sp>
          <p:nvSpPr>
            <p:cNvPr id="35860" name="Text Box 19"/>
            <p:cNvSpPr txBox="1">
              <a:spLocks noChangeArrowheads="1"/>
            </p:cNvSpPr>
            <p:nvPr/>
          </p:nvSpPr>
          <p:spPr bwMode="auto">
            <a:xfrm>
              <a:off x="480" y="0"/>
              <a:ext cx="1030" cy="154"/>
            </a:xfrm>
            <a:prstGeom prst="rect">
              <a:avLst/>
            </a:prstGeom>
            <a:noFill/>
            <a:ln w="9525">
              <a:noFill/>
              <a:miter lim="800000"/>
              <a:headEnd/>
              <a:tailEnd/>
            </a:ln>
          </p:spPr>
          <p:txBody>
            <a:bodyPr wrap="none">
              <a:spAutoFit/>
            </a:bodyPr>
            <a:lstStyle/>
            <a:p>
              <a:pPr algn="l"/>
              <a:r>
                <a:rPr lang="en-US" sz="1000">
                  <a:latin typeface="Times New Roman" pitchFamily="18" charset="0"/>
                  <a:cs typeface="Times New Roman" pitchFamily="18" charset="0"/>
                </a:rPr>
                <a:t>System  triggered (Monthly)</a:t>
              </a:r>
              <a:endParaRPr lang="en-US" sz="900">
                <a:latin typeface="Times New Roman" pitchFamily="18" charset="0"/>
                <a:cs typeface="Times New Roman" pitchFamily="18" charset="0"/>
              </a:endParaRPr>
            </a:p>
          </p:txBody>
        </p:sp>
        <p:sp>
          <p:nvSpPr>
            <p:cNvPr id="35861" name="Rectangle 20"/>
            <p:cNvSpPr>
              <a:spLocks noChangeArrowheads="1"/>
            </p:cNvSpPr>
            <p:nvPr/>
          </p:nvSpPr>
          <p:spPr bwMode="auto">
            <a:xfrm>
              <a:off x="1584" y="96"/>
              <a:ext cx="768" cy="480"/>
            </a:xfrm>
            <a:prstGeom prst="rect">
              <a:avLst/>
            </a:prstGeom>
            <a:solidFill>
              <a:srgbClr val="FF0000"/>
            </a:solidFill>
            <a:ln w="9525">
              <a:noFill/>
              <a:miter lim="800000"/>
              <a:headEnd/>
              <a:tailEnd/>
            </a:ln>
          </p:spPr>
          <p:txBody>
            <a:bodyPr wrap="none" anchor="ctr"/>
            <a:lstStyle/>
            <a:p>
              <a:pPr algn="ctr"/>
              <a:r>
                <a:rPr lang="en-US" sz="1400" b="1" u="sng">
                  <a:solidFill>
                    <a:schemeClr val="bg1"/>
                  </a:solidFill>
                  <a:latin typeface="Times New Roman" pitchFamily="18" charset="0"/>
                  <a:cs typeface="Times New Roman" pitchFamily="18" charset="0"/>
                </a:rPr>
                <a:t>BIN-2</a:t>
              </a:r>
            </a:p>
            <a:p>
              <a:pPr algn="ctr"/>
              <a:r>
                <a:rPr lang="en-US" sz="1400">
                  <a:solidFill>
                    <a:schemeClr val="bg1"/>
                  </a:solidFill>
                  <a:latin typeface="Times New Roman" pitchFamily="18" charset="0"/>
                  <a:cs typeface="Times New Roman" pitchFamily="18" charset="0"/>
                </a:rPr>
                <a:t>DIC Specific </a:t>
              </a:r>
            </a:p>
            <a:p>
              <a:pPr algn="ctr"/>
              <a:endParaRPr lang="en-US" sz="900">
                <a:solidFill>
                  <a:schemeClr val="bg1"/>
                </a:solidFill>
                <a:latin typeface="Times New Roman" pitchFamily="18" charset="0"/>
                <a:cs typeface="Times New Roman" pitchFamily="18" charset="0"/>
              </a:endParaRPr>
            </a:p>
          </p:txBody>
        </p:sp>
      </p:grpSp>
      <p:sp>
        <p:nvSpPr>
          <p:cNvPr id="35862" name="Rectangle 21"/>
          <p:cNvSpPr>
            <a:spLocks noChangeArrowheads="1"/>
          </p:cNvSpPr>
          <p:nvPr/>
        </p:nvSpPr>
        <p:spPr bwMode="auto">
          <a:xfrm>
            <a:off x="0" y="1066800"/>
            <a:ext cx="9144000" cy="381000"/>
          </a:xfrm>
          <a:prstGeom prst="rect">
            <a:avLst/>
          </a:prstGeom>
          <a:gradFill rotWithShape="1">
            <a:gsLst>
              <a:gs pos="0">
                <a:srgbClr val="88A9D2"/>
              </a:gs>
              <a:gs pos="100000">
                <a:schemeClr val="bg1"/>
              </a:gs>
            </a:gsLst>
            <a:lin ang="5400000" scaled="1"/>
          </a:gradFill>
          <a:ln w="9525">
            <a:noFill/>
            <a:miter lim="800000"/>
            <a:headEnd/>
            <a:tailEnd/>
          </a:ln>
        </p:spPr>
        <p:txBody>
          <a:bodyPr wrap="none" anchor="ctr"/>
          <a:lstStyle/>
          <a:p>
            <a:pPr algn="l"/>
            <a:endParaRPr lang="en-GB" altLang="en-US" sz="1800">
              <a:latin typeface="Arial" charset="0"/>
            </a:endParaRPr>
          </a:p>
        </p:txBody>
      </p:sp>
      <p:sp>
        <p:nvSpPr>
          <p:cNvPr id="35863" name="Rectangle 22"/>
          <p:cNvSpPr>
            <a:spLocks noChangeArrowheads="1"/>
          </p:cNvSpPr>
          <p:nvPr/>
        </p:nvSpPr>
        <p:spPr bwMode="auto">
          <a:xfrm rot="17814007">
            <a:off x="-215900" y="3586163"/>
            <a:ext cx="1420813" cy="84137"/>
          </a:xfrm>
          <a:prstGeom prst="rect">
            <a:avLst/>
          </a:prstGeom>
          <a:solidFill>
            <a:srgbClr val="FFFF00"/>
          </a:solidFill>
          <a:ln w="9525">
            <a:noFill/>
            <a:miter lim="800000"/>
            <a:headEnd/>
            <a:tailEnd/>
          </a:ln>
        </p:spPr>
        <p:txBody>
          <a:bodyPr wrap="none" anchor="ctr"/>
          <a:lstStyle/>
          <a:p>
            <a:pPr algn="l"/>
            <a:endParaRPr lang="en-GB" altLang="en-US" sz="1800">
              <a:latin typeface="Arial" charset="0"/>
            </a:endParaRPr>
          </a:p>
        </p:txBody>
      </p:sp>
      <p:sp>
        <p:nvSpPr>
          <p:cNvPr id="35864" name="AutoShape 23"/>
          <p:cNvSpPr>
            <a:spLocks noChangeArrowheads="1"/>
          </p:cNvSpPr>
          <p:nvPr/>
        </p:nvSpPr>
        <p:spPr bwMode="auto">
          <a:xfrm rot="5400000">
            <a:off x="1104900" y="4076700"/>
            <a:ext cx="1905000" cy="457200"/>
          </a:xfrm>
          <a:prstGeom prst="triangle">
            <a:avLst>
              <a:gd name="adj" fmla="val 68833"/>
            </a:avLst>
          </a:prstGeom>
          <a:solidFill>
            <a:srgbClr val="FFFF00">
              <a:alpha val="71999"/>
            </a:srgbClr>
          </a:solidFill>
          <a:ln w="9525">
            <a:solidFill>
              <a:srgbClr val="969696"/>
            </a:solidFill>
            <a:miter lim="800000"/>
            <a:headEnd/>
            <a:tailEnd/>
          </a:ln>
        </p:spPr>
        <p:txBody>
          <a:bodyPr wrap="none" anchor="ctr"/>
          <a:lstStyle/>
          <a:p>
            <a:pPr algn="l"/>
            <a:endParaRPr lang="en-GB" altLang="en-US" sz="1800">
              <a:latin typeface="Arial" charset="0"/>
            </a:endParaRPr>
          </a:p>
        </p:txBody>
      </p:sp>
      <p:sp>
        <p:nvSpPr>
          <p:cNvPr id="35865" name="Rectangle 24"/>
          <p:cNvSpPr>
            <a:spLocks noChangeArrowheads="1"/>
          </p:cNvSpPr>
          <p:nvPr/>
        </p:nvSpPr>
        <p:spPr bwMode="auto">
          <a:xfrm rot="1529854">
            <a:off x="304800" y="3276600"/>
            <a:ext cx="533400" cy="152400"/>
          </a:xfrm>
          <a:prstGeom prst="rect">
            <a:avLst/>
          </a:prstGeom>
          <a:solidFill>
            <a:srgbClr val="FFFF00"/>
          </a:solidFill>
          <a:ln w="9525">
            <a:noFill/>
            <a:miter lim="800000"/>
            <a:headEnd/>
            <a:tailEnd/>
          </a:ln>
        </p:spPr>
        <p:txBody>
          <a:bodyPr wrap="none" anchor="ctr"/>
          <a:lstStyle/>
          <a:p>
            <a:pPr algn="l"/>
            <a:endParaRPr lang="en-GB" altLang="en-US" sz="1800">
              <a:latin typeface="Arial" charset="0"/>
            </a:endParaRPr>
          </a:p>
        </p:txBody>
      </p:sp>
      <p:sp>
        <p:nvSpPr>
          <p:cNvPr id="35866" name="Rectangle 25"/>
          <p:cNvSpPr>
            <a:spLocks noChangeArrowheads="1"/>
          </p:cNvSpPr>
          <p:nvPr/>
        </p:nvSpPr>
        <p:spPr bwMode="auto">
          <a:xfrm rot="1529854">
            <a:off x="2819400" y="3154363"/>
            <a:ext cx="904875" cy="165100"/>
          </a:xfrm>
          <a:prstGeom prst="rect">
            <a:avLst/>
          </a:prstGeom>
          <a:solidFill>
            <a:srgbClr val="FFFF00"/>
          </a:solidFill>
          <a:ln w="9525">
            <a:noFill/>
            <a:miter lim="800000"/>
            <a:headEnd/>
            <a:tailEnd/>
          </a:ln>
        </p:spPr>
        <p:txBody>
          <a:bodyPr wrap="none" anchor="ctr"/>
          <a:lstStyle/>
          <a:p>
            <a:pPr algn="ctr"/>
            <a:r>
              <a:rPr lang="en-US" sz="900">
                <a:latin typeface="Times New Roman" pitchFamily="18" charset="0"/>
                <a:cs typeface="Times New Roman" pitchFamily="18" charset="0"/>
              </a:rPr>
              <a:t>     </a:t>
            </a:r>
            <a:r>
              <a:rPr lang="en-US" sz="1000">
                <a:latin typeface="Times New Roman" pitchFamily="18" charset="0"/>
                <a:cs typeface="Times New Roman" pitchFamily="18" charset="0"/>
              </a:rPr>
              <a:t>50% YTC</a:t>
            </a:r>
          </a:p>
        </p:txBody>
      </p:sp>
      <p:sp>
        <p:nvSpPr>
          <p:cNvPr id="35867" name="Rectangle 26"/>
          <p:cNvSpPr>
            <a:spLocks noChangeArrowheads="1"/>
          </p:cNvSpPr>
          <p:nvPr/>
        </p:nvSpPr>
        <p:spPr bwMode="auto">
          <a:xfrm rot="2996491">
            <a:off x="180976" y="4745037"/>
            <a:ext cx="735012" cy="125413"/>
          </a:xfrm>
          <a:prstGeom prst="rect">
            <a:avLst/>
          </a:prstGeom>
          <a:solidFill>
            <a:srgbClr val="FFFF00"/>
          </a:solidFill>
          <a:ln w="9525">
            <a:noFill/>
            <a:miter lim="800000"/>
            <a:headEnd/>
            <a:tailEnd/>
          </a:ln>
        </p:spPr>
        <p:txBody>
          <a:bodyPr wrap="none" anchor="ctr"/>
          <a:lstStyle/>
          <a:p>
            <a:pPr algn="l"/>
            <a:endParaRPr lang="en-GB" altLang="en-US" sz="1800">
              <a:latin typeface="Arial" charset="0"/>
            </a:endParaRPr>
          </a:p>
        </p:txBody>
      </p:sp>
      <p:sp>
        <p:nvSpPr>
          <p:cNvPr id="35868" name="Rectangle 27"/>
          <p:cNvSpPr>
            <a:spLocks noChangeArrowheads="1"/>
          </p:cNvSpPr>
          <p:nvPr/>
        </p:nvSpPr>
        <p:spPr bwMode="auto">
          <a:xfrm rot="19870437">
            <a:off x="304800" y="2819400"/>
            <a:ext cx="533400" cy="152400"/>
          </a:xfrm>
          <a:prstGeom prst="rect">
            <a:avLst/>
          </a:prstGeom>
          <a:solidFill>
            <a:srgbClr val="FFFF00"/>
          </a:solidFill>
          <a:ln w="9525">
            <a:noFill/>
            <a:miter lim="800000"/>
            <a:headEnd/>
            <a:tailEnd/>
          </a:ln>
        </p:spPr>
        <p:txBody>
          <a:bodyPr wrap="none" anchor="ctr"/>
          <a:lstStyle/>
          <a:p>
            <a:pPr algn="l"/>
            <a:endParaRPr lang="en-GB" altLang="en-US" sz="1800">
              <a:latin typeface="Arial" charset="0"/>
            </a:endParaRPr>
          </a:p>
        </p:txBody>
      </p:sp>
      <p:sp>
        <p:nvSpPr>
          <p:cNvPr id="35869" name="Rectangle 28"/>
          <p:cNvSpPr>
            <a:spLocks noChangeArrowheads="1"/>
          </p:cNvSpPr>
          <p:nvPr/>
        </p:nvSpPr>
        <p:spPr bwMode="auto">
          <a:xfrm rot="19870437">
            <a:off x="2971800" y="4267200"/>
            <a:ext cx="685800" cy="152400"/>
          </a:xfrm>
          <a:prstGeom prst="rect">
            <a:avLst/>
          </a:prstGeom>
          <a:solidFill>
            <a:srgbClr val="FFFF00"/>
          </a:solidFill>
          <a:ln w="9525">
            <a:noFill/>
            <a:miter lim="800000"/>
            <a:headEnd/>
            <a:tailEnd/>
          </a:ln>
        </p:spPr>
        <p:txBody>
          <a:bodyPr wrap="none" anchor="ctr"/>
          <a:lstStyle/>
          <a:p>
            <a:pPr algn="ctr"/>
            <a:r>
              <a:rPr lang="en-US" sz="1000">
                <a:latin typeface="Times New Roman" pitchFamily="18" charset="0"/>
                <a:cs typeface="Times New Roman" pitchFamily="18" charset="0"/>
              </a:rPr>
              <a:t>50% YTC</a:t>
            </a:r>
          </a:p>
        </p:txBody>
      </p:sp>
      <p:sp>
        <p:nvSpPr>
          <p:cNvPr id="35870" name="Rectangle 29"/>
          <p:cNvSpPr>
            <a:spLocks noChangeArrowheads="1"/>
          </p:cNvSpPr>
          <p:nvPr/>
        </p:nvSpPr>
        <p:spPr bwMode="auto">
          <a:xfrm>
            <a:off x="228600" y="4267200"/>
            <a:ext cx="533400" cy="152400"/>
          </a:xfrm>
          <a:prstGeom prst="rect">
            <a:avLst/>
          </a:prstGeom>
          <a:solidFill>
            <a:srgbClr val="FFFF00"/>
          </a:solidFill>
          <a:ln w="9525">
            <a:noFill/>
            <a:miter lim="800000"/>
            <a:headEnd/>
            <a:tailEnd/>
          </a:ln>
        </p:spPr>
        <p:txBody>
          <a:bodyPr wrap="none" anchor="ctr"/>
          <a:lstStyle/>
          <a:p>
            <a:pPr algn="l"/>
            <a:endParaRPr lang="en-GB" altLang="en-US" sz="1800">
              <a:latin typeface="Arial" charset="0"/>
            </a:endParaRPr>
          </a:p>
        </p:txBody>
      </p:sp>
      <p:sp>
        <p:nvSpPr>
          <p:cNvPr id="35871" name="Rectangle 30"/>
          <p:cNvSpPr>
            <a:spLocks noChangeArrowheads="1"/>
          </p:cNvSpPr>
          <p:nvPr/>
        </p:nvSpPr>
        <p:spPr bwMode="auto">
          <a:xfrm rot="19284620">
            <a:off x="228600" y="3836988"/>
            <a:ext cx="735013" cy="125412"/>
          </a:xfrm>
          <a:prstGeom prst="rect">
            <a:avLst/>
          </a:prstGeom>
          <a:solidFill>
            <a:srgbClr val="FFFF00"/>
          </a:solidFill>
          <a:ln w="9525">
            <a:noFill/>
            <a:miter lim="800000"/>
            <a:headEnd/>
            <a:tailEnd/>
          </a:ln>
        </p:spPr>
        <p:txBody>
          <a:bodyPr wrap="none" anchor="ctr"/>
          <a:lstStyle/>
          <a:p>
            <a:pPr algn="l"/>
            <a:endParaRPr lang="en-GB" altLang="en-US" sz="1800">
              <a:latin typeface="Arial" charset="0"/>
            </a:endParaRPr>
          </a:p>
        </p:txBody>
      </p:sp>
      <p:sp>
        <p:nvSpPr>
          <p:cNvPr id="35872" name="Text Box 31"/>
          <p:cNvSpPr txBox="1">
            <a:spLocks noChangeArrowheads="1"/>
          </p:cNvSpPr>
          <p:nvPr/>
        </p:nvSpPr>
        <p:spPr bwMode="auto">
          <a:xfrm>
            <a:off x="609600" y="1387475"/>
            <a:ext cx="1400175" cy="517525"/>
          </a:xfrm>
          <a:prstGeom prst="rect">
            <a:avLst/>
          </a:prstGeom>
          <a:noFill/>
          <a:ln w="9525">
            <a:noFill/>
            <a:miter lim="800000"/>
            <a:headEnd/>
            <a:tailEnd/>
          </a:ln>
        </p:spPr>
        <p:txBody>
          <a:bodyPr wrap="none">
            <a:spAutoFit/>
          </a:bodyPr>
          <a:lstStyle/>
          <a:p>
            <a:pPr algn="l"/>
            <a:r>
              <a:rPr lang="en-US" sz="1400">
                <a:latin typeface="Times New Roman" pitchFamily="18" charset="0"/>
                <a:cs typeface="Times New Roman" pitchFamily="18" charset="0"/>
              </a:rPr>
              <a:t>Inputs forecast</a:t>
            </a:r>
          </a:p>
          <a:p>
            <a:pPr algn="l"/>
            <a:r>
              <a:rPr lang="en-US" sz="1400">
                <a:latin typeface="Times New Roman" pitchFamily="18" charset="0"/>
                <a:cs typeface="Times New Roman" pitchFamily="18" charset="0"/>
              </a:rPr>
              <a:t>for each scenario</a:t>
            </a:r>
          </a:p>
        </p:txBody>
      </p:sp>
      <p:sp>
        <p:nvSpPr>
          <p:cNvPr id="35873" name="Text Box 32"/>
          <p:cNvSpPr txBox="1">
            <a:spLocks noChangeArrowheads="1"/>
          </p:cNvSpPr>
          <p:nvPr/>
        </p:nvSpPr>
        <p:spPr bwMode="auto">
          <a:xfrm>
            <a:off x="2286000" y="1376363"/>
            <a:ext cx="836613" cy="487362"/>
          </a:xfrm>
          <a:prstGeom prst="rect">
            <a:avLst/>
          </a:prstGeom>
          <a:noFill/>
          <a:ln w="9525">
            <a:noFill/>
            <a:miter lim="800000"/>
            <a:headEnd/>
            <a:tailEnd/>
          </a:ln>
        </p:spPr>
        <p:txBody>
          <a:bodyPr wrap="none">
            <a:spAutoFit/>
          </a:bodyPr>
          <a:lstStyle/>
          <a:p>
            <a:pPr algn="l"/>
            <a:r>
              <a:rPr lang="en-US" sz="1400">
                <a:latin typeface="Times New Roman" pitchFamily="18" charset="0"/>
                <a:cs typeface="Times New Roman" pitchFamily="18" charset="0"/>
              </a:rPr>
              <a:t>Process</a:t>
            </a:r>
          </a:p>
          <a:p>
            <a:pPr algn="l"/>
            <a:r>
              <a:rPr lang="en-US" sz="1200">
                <a:latin typeface="Times New Roman" pitchFamily="18" charset="0"/>
                <a:cs typeface="Times New Roman" pitchFamily="18" charset="0"/>
              </a:rPr>
              <a:t>(Software)</a:t>
            </a:r>
          </a:p>
        </p:txBody>
      </p:sp>
      <p:sp>
        <p:nvSpPr>
          <p:cNvPr id="35874" name="Text Box 33"/>
          <p:cNvSpPr txBox="1">
            <a:spLocks noChangeArrowheads="1"/>
          </p:cNvSpPr>
          <p:nvPr/>
        </p:nvSpPr>
        <p:spPr bwMode="auto">
          <a:xfrm>
            <a:off x="3328988" y="1376363"/>
            <a:ext cx="1260475" cy="517525"/>
          </a:xfrm>
          <a:prstGeom prst="rect">
            <a:avLst/>
          </a:prstGeom>
          <a:noFill/>
          <a:ln w="9525">
            <a:noFill/>
            <a:miter lim="800000"/>
            <a:headEnd/>
            <a:tailEnd/>
          </a:ln>
        </p:spPr>
        <p:txBody>
          <a:bodyPr wrap="none">
            <a:spAutoFit/>
          </a:bodyPr>
          <a:lstStyle/>
          <a:p>
            <a:pPr algn="ctr"/>
            <a:r>
              <a:rPr lang="en-US" sz="1400">
                <a:latin typeface="Times New Roman" pitchFamily="18" charset="0"/>
                <a:cs typeface="Times New Roman" pitchFamily="18" charset="0"/>
              </a:rPr>
              <a:t>O/P(Ex-ante)</a:t>
            </a:r>
          </a:p>
          <a:p>
            <a:pPr algn="ctr"/>
            <a:r>
              <a:rPr lang="en-US" sz="1400">
                <a:latin typeface="Times New Roman" pitchFamily="18" charset="0"/>
                <a:cs typeface="Times New Roman" pitchFamily="18" charset="0"/>
              </a:rPr>
              <a:t>for each month</a:t>
            </a:r>
          </a:p>
        </p:txBody>
      </p:sp>
      <p:sp>
        <p:nvSpPr>
          <p:cNvPr id="35875" name="Oval 34"/>
          <p:cNvSpPr>
            <a:spLocks noChangeArrowheads="1"/>
          </p:cNvSpPr>
          <p:nvPr/>
        </p:nvSpPr>
        <p:spPr bwMode="auto">
          <a:xfrm>
            <a:off x="0" y="2895600"/>
            <a:ext cx="457200" cy="457200"/>
          </a:xfrm>
          <a:prstGeom prst="ellipse">
            <a:avLst/>
          </a:prstGeom>
          <a:solidFill>
            <a:srgbClr val="CC3399"/>
          </a:solidFill>
          <a:ln w="9525">
            <a:noFill/>
            <a:round/>
            <a:headEnd/>
            <a:tailEnd/>
          </a:ln>
        </p:spPr>
        <p:txBody>
          <a:bodyPr wrap="none" anchor="ctr"/>
          <a:lstStyle/>
          <a:p>
            <a:pPr algn="ctr"/>
            <a:r>
              <a:rPr lang="en-US" sz="1400" b="1">
                <a:solidFill>
                  <a:schemeClr val="bg1"/>
                </a:solidFill>
                <a:latin typeface="Times New Roman" pitchFamily="18" charset="0"/>
                <a:cs typeface="Times New Roman" pitchFamily="18" charset="0"/>
              </a:rPr>
              <a:t>TRO</a:t>
            </a:r>
          </a:p>
        </p:txBody>
      </p:sp>
      <p:sp>
        <p:nvSpPr>
          <p:cNvPr id="35876" name="Oval 35"/>
          <p:cNvSpPr>
            <a:spLocks noChangeArrowheads="1"/>
          </p:cNvSpPr>
          <p:nvPr/>
        </p:nvSpPr>
        <p:spPr bwMode="auto">
          <a:xfrm>
            <a:off x="0" y="4114800"/>
            <a:ext cx="457200" cy="457200"/>
          </a:xfrm>
          <a:prstGeom prst="ellipse">
            <a:avLst/>
          </a:prstGeom>
          <a:solidFill>
            <a:srgbClr val="CC3399"/>
          </a:solidFill>
          <a:ln w="9525">
            <a:noFill/>
            <a:round/>
            <a:headEnd/>
            <a:tailEnd/>
          </a:ln>
        </p:spPr>
        <p:txBody>
          <a:bodyPr wrap="none" anchor="ctr"/>
          <a:lstStyle/>
          <a:p>
            <a:pPr algn="ctr"/>
            <a:r>
              <a:rPr lang="en-US" sz="1400" b="1">
                <a:solidFill>
                  <a:schemeClr val="bg1"/>
                </a:solidFill>
                <a:latin typeface="Times New Roman" pitchFamily="18" charset="0"/>
                <a:cs typeface="Times New Roman" pitchFamily="18" charset="0"/>
              </a:rPr>
              <a:t>DIC</a:t>
            </a:r>
          </a:p>
        </p:txBody>
      </p:sp>
      <p:sp>
        <p:nvSpPr>
          <p:cNvPr id="35877" name="Rectangle 36"/>
          <p:cNvSpPr>
            <a:spLocks noChangeArrowheads="1"/>
          </p:cNvSpPr>
          <p:nvPr/>
        </p:nvSpPr>
        <p:spPr bwMode="auto">
          <a:xfrm>
            <a:off x="3581400" y="2209800"/>
            <a:ext cx="1219200" cy="3886200"/>
          </a:xfrm>
          <a:prstGeom prst="rect">
            <a:avLst/>
          </a:prstGeom>
          <a:solidFill>
            <a:srgbClr val="FF0000"/>
          </a:solidFill>
          <a:ln w="9525">
            <a:noFill/>
            <a:miter lim="800000"/>
            <a:headEnd/>
            <a:tailEnd/>
          </a:ln>
        </p:spPr>
        <p:txBody>
          <a:bodyPr wrap="none" anchor="ctr"/>
          <a:lstStyle/>
          <a:p>
            <a:pPr algn="ctr"/>
            <a:r>
              <a:rPr lang="en-US" sz="1400" b="1" u="sng">
                <a:solidFill>
                  <a:schemeClr val="bg1"/>
                </a:solidFill>
                <a:latin typeface="Times New Roman" pitchFamily="18" charset="0"/>
                <a:cs typeface="Times New Roman" pitchFamily="18" charset="0"/>
              </a:rPr>
              <a:t>BIN-1</a:t>
            </a:r>
          </a:p>
          <a:p>
            <a:pPr algn="ctr"/>
            <a:endParaRPr lang="en-US" sz="1400" b="1" u="sng">
              <a:solidFill>
                <a:schemeClr val="bg1"/>
              </a:solidFill>
              <a:latin typeface="Times New Roman" pitchFamily="18" charset="0"/>
              <a:cs typeface="Times New Roman" pitchFamily="18" charset="0"/>
            </a:endParaRPr>
          </a:p>
          <a:p>
            <a:pPr algn="ctr"/>
            <a:endParaRPr lang="en-US" sz="1400" b="1" u="sng">
              <a:solidFill>
                <a:schemeClr val="bg1"/>
              </a:solidFill>
              <a:latin typeface="Times New Roman" pitchFamily="18" charset="0"/>
              <a:cs typeface="Times New Roman" pitchFamily="18" charset="0"/>
            </a:endParaRPr>
          </a:p>
          <a:p>
            <a:pPr algn="ctr"/>
            <a:r>
              <a:rPr lang="en-US" sz="1400">
                <a:solidFill>
                  <a:schemeClr val="bg1"/>
                </a:solidFill>
                <a:latin typeface="Times New Roman" pitchFamily="18" charset="0"/>
                <a:cs typeface="Times New Roman" pitchFamily="18" charset="0"/>
              </a:rPr>
              <a:t>100% YTC</a:t>
            </a:r>
          </a:p>
          <a:p>
            <a:pPr algn="ctr"/>
            <a:endParaRPr lang="en-US" sz="1400">
              <a:solidFill>
                <a:schemeClr val="bg1"/>
              </a:solidFill>
              <a:latin typeface="Times New Roman" pitchFamily="18" charset="0"/>
              <a:cs typeface="Times New Roman" pitchFamily="18" charset="0"/>
            </a:endParaRPr>
          </a:p>
          <a:p>
            <a:pPr algn="ctr"/>
            <a:r>
              <a:rPr lang="en-US" sz="1400">
                <a:solidFill>
                  <a:schemeClr val="bg1"/>
                </a:solidFill>
                <a:latin typeface="Times New Roman" pitchFamily="18" charset="0"/>
                <a:cs typeface="Times New Roman" pitchFamily="18" charset="0"/>
              </a:rPr>
              <a:t>Based on </a:t>
            </a:r>
          </a:p>
          <a:p>
            <a:pPr algn="ctr"/>
            <a:r>
              <a:rPr lang="en-US" sz="1400">
                <a:solidFill>
                  <a:schemeClr val="bg1"/>
                </a:solidFill>
                <a:latin typeface="Times New Roman" pitchFamily="18" charset="0"/>
                <a:cs typeface="Times New Roman" pitchFamily="18" charset="0"/>
              </a:rPr>
              <a:t>PoC for </a:t>
            </a:r>
          </a:p>
          <a:p>
            <a:pPr algn="ctr"/>
            <a:r>
              <a:rPr lang="en-US" sz="1400">
                <a:solidFill>
                  <a:schemeClr val="bg1"/>
                </a:solidFill>
                <a:latin typeface="Times New Roman" pitchFamily="18" charset="0"/>
                <a:cs typeface="Times New Roman" pitchFamily="18" charset="0"/>
              </a:rPr>
              <a:t>each DIC </a:t>
            </a:r>
          </a:p>
          <a:p>
            <a:pPr algn="ctr"/>
            <a:endParaRPr lang="en-US" sz="1000">
              <a:solidFill>
                <a:schemeClr val="bg1"/>
              </a:solidFill>
              <a:latin typeface="Times New Roman" pitchFamily="18" charset="0"/>
              <a:cs typeface="Times New Roman" pitchFamily="18" charset="0"/>
            </a:endParaRPr>
          </a:p>
          <a:p>
            <a:pPr algn="ctr"/>
            <a:endParaRPr lang="en-US" sz="900">
              <a:solidFill>
                <a:schemeClr val="bg1"/>
              </a:solidFill>
              <a:latin typeface="Arial" charset="0"/>
              <a:cs typeface="Arial" charset="0"/>
            </a:endParaRPr>
          </a:p>
          <a:p>
            <a:pPr algn="ctr"/>
            <a:r>
              <a:rPr lang="en-US" sz="900">
                <a:solidFill>
                  <a:schemeClr val="bg1"/>
                </a:solidFill>
                <a:latin typeface="Arial" charset="0"/>
                <a:cs typeface="Arial" charset="0"/>
              </a:rPr>
              <a:t>YTC=∑PoC</a:t>
            </a:r>
            <a:r>
              <a:rPr lang="en-US" sz="900" baseline="-25000">
                <a:solidFill>
                  <a:schemeClr val="bg1"/>
                </a:solidFill>
                <a:latin typeface="Arial" charset="0"/>
                <a:cs typeface="Arial" charset="0"/>
              </a:rPr>
              <a:t>1</a:t>
            </a:r>
            <a:r>
              <a:rPr lang="en-US" sz="900">
                <a:solidFill>
                  <a:schemeClr val="bg1"/>
                </a:solidFill>
                <a:latin typeface="Arial" charset="0"/>
                <a:cs typeface="Arial" charset="0"/>
              </a:rPr>
              <a:t> x MW</a:t>
            </a:r>
            <a:r>
              <a:rPr lang="en-US" sz="900" baseline="-25000">
                <a:solidFill>
                  <a:schemeClr val="bg1"/>
                </a:solidFill>
                <a:latin typeface="Arial" charset="0"/>
                <a:cs typeface="Arial" charset="0"/>
              </a:rPr>
              <a:t>1</a:t>
            </a:r>
          </a:p>
          <a:p>
            <a:pPr algn="ctr"/>
            <a:endParaRPr lang="en-US" sz="900" baseline="-25000">
              <a:solidFill>
                <a:schemeClr val="bg1"/>
              </a:solidFill>
              <a:latin typeface="Arial" charset="0"/>
              <a:cs typeface="Arial" charset="0"/>
            </a:endParaRPr>
          </a:p>
          <a:p>
            <a:pPr algn="ctr"/>
            <a:endParaRPr lang="en-US" sz="900" baseline="-25000">
              <a:solidFill>
                <a:schemeClr val="bg1"/>
              </a:solidFill>
              <a:latin typeface="Arial" charset="0"/>
              <a:cs typeface="Arial" charset="0"/>
            </a:endParaRPr>
          </a:p>
          <a:p>
            <a:pPr algn="ctr"/>
            <a:endParaRPr lang="en-US" sz="900" baseline="-25000">
              <a:solidFill>
                <a:schemeClr val="bg1"/>
              </a:solidFill>
              <a:latin typeface="Arial" charset="0"/>
              <a:cs typeface="Arial" charset="0"/>
            </a:endParaRPr>
          </a:p>
          <a:p>
            <a:pPr algn="ctr"/>
            <a:endParaRPr lang="en-US" sz="900" baseline="-25000">
              <a:solidFill>
                <a:schemeClr val="bg1"/>
              </a:solidFill>
              <a:latin typeface="Arial" charset="0"/>
              <a:cs typeface="Arial" charset="0"/>
            </a:endParaRPr>
          </a:p>
          <a:p>
            <a:pPr algn="ctr"/>
            <a:endParaRPr lang="en-US" sz="900" baseline="-25000">
              <a:solidFill>
                <a:schemeClr val="bg1"/>
              </a:solidFill>
              <a:latin typeface="Arial" charset="0"/>
              <a:cs typeface="Arial" charset="0"/>
            </a:endParaRPr>
          </a:p>
          <a:p>
            <a:pPr algn="ctr"/>
            <a:endParaRPr lang="en-US" sz="900" baseline="-25000">
              <a:solidFill>
                <a:schemeClr val="bg1"/>
              </a:solidFill>
              <a:latin typeface="Arial" charset="0"/>
              <a:cs typeface="Arial" charset="0"/>
            </a:endParaRPr>
          </a:p>
        </p:txBody>
      </p:sp>
      <p:sp>
        <p:nvSpPr>
          <p:cNvPr id="35878" name="Rectangle 37"/>
          <p:cNvSpPr>
            <a:spLocks noChangeArrowheads="1"/>
          </p:cNvSpPr>
          <p:nvPr/>
        </p:nvSpPr>
        <p:spPr bwMode="auto">
          <a:xfrm>
            <a:off x="685800" y="4953000"/>
            <a:ext cx="1143000" cy="457200"/>
          </a:xfrm>
          <a:prstGeom prst="rect">
            <a:avLst/>
          </a:prstGeom>
          <a:solidFill>
            <a:srgbClr val="0066FF"/>
          </a:solidFill>
          <a:ln w="9525">
            <a:noFill/>
            <a:miter lim="800000"/>
            <a:headEnd/>
            <a:tailEnd/>
          </a:ln>
        </p:spPr>
        <p:txBody>
          <a:bodyPr wrap="none" anchor="ctr"/>
          <a:lstStyle/>
          <a:p>
            <a:pPr algn="ctr"/>
            <a:r>
              <a:rPr lang="en-US" sz="1400">
                <a:solidFill>
                  <a:schemeClr val="bg1"/>
                </a:solidFill>
                <a:latin typeface="Times New Roman" pitchFamily="18" charset="0"/>
                <a:cs typeface="Times New Roman" pitchFamily="18" charset="0"/>
              </a:rPr>
              <a:t>Drawal MW</a:t>
            </a:r>
          </a:p>
          <a:p>
            <a:pPr algn="ctr"/>
            <a:r>
              <a:rPr lang="en-US" sz="1000">
                <a:solidFill>
                  <a:schemeClr val="bg1"/>
                </a:solidFill>
                <a:latin typeface="Times New Roman" pitchFamily="18" charset="0"/>
                <a:cs typeface="Times New Roman" pitchFamily="18" charset="0"/>
              </a:rPr>
              <a:t>(Approved LT.MT)</a:t>
            </a:r>
          </a:p>
        </p:txBody>
      </p:sp>
      <p:sp>
        <p:nvSpPr>
          <p:cNvPr id="35879" name="Rectangle 38"/>
          <p:cNvSpPr>
            <a:spLocks noChangeArrowheads="1"/>
          </p:cNvSpPr>
          <p:nvPr/>
        </p:nvSpPr>
        <p:spPr bwMode="auto">
          <a:xfrm>
            <a:off x="685800" y="4114800"/>
            <a:ext cx="1143000" cy="457200"/>
          </a:xfrm>
          <a:prstGeom prst="rect">
            <a:avLst/>
          </a:prstGeom>
          <a:solidFill>
            <a:srgbClr val="0066FF"/>
          </a:solidFill>
          <a:ln w="9525">
            <a:noFill/>
            <a:miter lim="800000"/>
            <a:headEnd/>
            <a:tailEnd/>
          </a:ln>
        </p:spPr>
        <p:txBody>
          <a:bodyPr wrap="none" anchor="ctr"/>
          <a:lstStyle/>
          <a:p>
            <a:pPr algn="ctr"/>
            <a:r>
              <a:rPr lang="en-US" sz="1400">
                <a:solidFill>
                  <a:schemeClr val="bg1"/>
                </a:solidFill>
                <a:latin typeface="Times New Roman" pitchFamily="18" charset="0"/>
                <a:cs typeface="Times New Roman" pitchFamily="18" charset="0"/>
              </a:rPr>
              <a:t>Injection MW</a:t>
            </a:r>
          </a:p>
          <a:p>
            <a:pPr algn="ctr"/>
            <a:r>
              <a:rPr lang="en-US" sz="1000">
                <a:solidFill>
                  <a:schemeClr val="bg1"/>
                </a:solidFill>
                <a:latin typeface="Times New Roman" pitchFamily="18" charset="0"/>
                <a:cs typeface="Times New Roman" pitchFamily="18" charset="0"/>
              </a:rPr>
              <a:t>(Approved LT.MT)</a:t>
            </a:r>
          </a:p>
        </p:txBody>
      </p:sp>
      <p:sp>
        <p:nvSpPr>
          <p:cNvPr id="35880" name="Rectangle 39"/>
          <p:cNvSpPr>
            <a:spLocks noChangeArrowheads="1"/>
          </p:cNvSpPr>
          <p:nvPr/>
        </p:nvSpPr>
        <p:spPr bwMode="auto">
          <a:xfrm>
            <a:off x="685800" y="3276600"/>
            <a:ext cx="1143000" cy="457200"/>
          </a:xfrm>
          <a:prstGeom prst="rect">
            <a:avLst/>
          </a:prstGeom>
          <a:solidFill>
            <a:srgbClr val="0066FF"/>
          </a:solidFill>
          <a:ln w="9525">
            <a:noFill/>
            <a:miter lim="800000"/>
            <a:headEnd/>
            <a:tailEnd/>
          </a:ln>
        </p:spPr>
        <p:txBody>
          <a:bodyPr wrap="none" anchor="ctr"/>
          <a:lstStyle/>
          <a:p>
            <a:pPr algn="ctr"/>
            <a:r>
              <a:rPr lang="en-US" sz="1400">
                <a:solidFill>
                  <a:schemeClr val="bg1"/>
                </a:solidFill>
                <a:latin typeface="Times New Roman" pitchFamily="18" charset="0"/>
                <a:cs typeface="Times New Roman" pitchFamily="18" charset="0"/>
              </a:rPr>
              <a:t>YTC</a:t>
            </a:r>
            <a:r>
              <a:rPr lang="en-US" sz="900">
                <a:solidFill>
                  <a:schemeClr val="bg1"/>
                </a:solidFill>
                <a:latin typeface="Times New Roman" pitchFamily="18" charset="0"/>
                <a:cs typeface="Times New Roman" pitchFamily="18" charset="0"/>
              </a:rPr>
              <a:t>(&gt;=400kV)</a:t>
            </a:r>
          </a:p>
        </p:txBody>
      </p:sp>
      <p:sp>
        <p:nvSpPr>
          <p:cNvPr id="35881" name="Rectangle 40"/>
          <p:cNvSpPr>
            <a:spLocks noChangeArrowheads="1"/>
          </p:cNvSpPr>
          <p:nvPr/>
        </p:nvSpPr>
        <p:spPr bwMode="auto">
          <a:xfrm>
            <a:off x="685800" y="2514600"/>
            <a:ext cx="1143000" cy="457200"/>
          </a:xfrm>
          <a:prstGeom prst="rect">
            <a:avLst/>
          </a:prstGeom>
          <a:solidFill>
            <a:srgbClr val="0066FF"/>
          </a:solidFill>
          <a:ln w="9525">
            <a:noFill/>
            <a:miter lim="800000"/>
            <a:headEnd/>
            <a:tailEnd/>
          </a:ln>
        </p:spPr>
        <p:txBody>
          <a:bodyPr wrap="none" anchor="ctr"/>
          <a:lstStyle/>
          <a:p>
            <a:pPr algn="ctr"/>
            <a:r>
              <a:rPr lang="en-US" sz="1400">
                <a:solidFill>
                  <a:schemeClr val="bg1"/>
                </a:solidFill>
                <a:latin typeface="Times New Roman" pitchFamily="18" charset="0"/>
                <a:cs typeface="Times New Roman" pitchFamily="18" charset="0"/>
              </a:rPr>
              <a:t>Network</a:t>
            </a:r>
          </a:p>
        </p:txBody>
      </p:sp>
      <p:sp>
        <p:nvSpPr>
          <p:cNvPr id="35882" name="Text Box 41"/>
          <p:cNvSpPr txBox="1">
            <a:spLocks noChangeArrowheads="1"/>
          </p:cNvSpPr>
          <p:nvPr/>
        </p:nvSpPr>
        <p:spPr bwMode="auto">
          <a:xfrm>
            <a:off x="7419975" y="1295400"/>
            <a:ext cx="504825" cy="487363"/>
          </a:xfrm>
          <a:prstGeom prst="rect">
            <a:avLst/>
          </a:prstGeom>
          <a:noFill/>
          <a:ln w="9525">
            <a:noFill/>
            <a:miter lim="800000"/>
            <a:headEnd/>
            <a:tailEnd/>
          </a:ln>
        </p:spPr>
        <p:txBody>
          <a:bodyPr wrap="none">
            <a:spAutoFit/>
          </a:bodyPr>
          <a:lstStyle/>
          <a:p>
            <a:pPr algn="ctr"/>
            <a:r>
              <a:rPr lang="en-US" sz="1400">
                <a:latin typeface="Times New Roman" pitchFamily="18" charset="0"/>
                <a:cs typeface="Times New Roman" pitchFamily="18" charset="0"/>
              </a:rPr>
              <a:t>O/P </a:t>
            </a:r>
          </a:p>
          <a:p>
            <a:pPr algn="ctr"/>
            <a:endParaRPr lang="en-US" sz="1200">
              <a:latin typeface="Times New Roman" pitchFamily="18" charset="0"/>
              <a:cs typeface="Times New Roman" pitchFamily="18" charset="0"/>
            </a:endParaRPr>
          </a:p>
        </p:txBody>
      </p:sp>
      <p:sp>
        <p:nvSpPr>
          <p:cNvPr id="35883" name="Text Box 42"/>
          <p:cNvSpPr txBox="1">
            <a:spLocks noChangeArrowheads="1"/>
          </p:cNvSpPr>
          <p:nvPr/>
        </p:nvSpPr>
        <p:spPr bwMode="auto">
          <a:xfrm>
            <a:off x="5486400" y="1341438"/>
            <a:ext cx="728663" cy="487362"/>
          </a:xfrm>
          <a:prstGeom prst="rect">
            <a:avLst/>
          </a:prstGeom>
          <a:noFill/>
          <a:ln w="9525">
            <a:noFill/>
            <a:miter lim="800000"/>
            <a:headEnd/>
            <a:tailEnd/>
          </a:ln>
        </p:spPr>
        <p:txBody>
          <a:bodyPr wrap="none">
            <a:spAutoFit/>
          </a:bodyPr>
          <a:lstStyle/>
          <a:p>
            <a:pPr algn="l"/>
            <a:r>
              <a:rPr lang="en-US" sz="1400">
                <a:latin typeface="Times New Roman" pitchFamily="18" charset="0"/>
                <a:cs typeface="Times New Roman" pitchFamily="18" charset="0"/>
              </a:rPr>
              <a:t>Process</a:t>
            </a:r>
          </a:p>
          <a:p>
            <a:pPr algn="l"/>
            <a:endParaRPr lang="en-US" sz="1200">
              <a:latin typeface="Times New Roman" pitchFamily="18" charset="0"/>
              <a:cs typeface="Times New Roman" pitchFamily="18" charset="0"/>
            </a:endParaRPr>
          </a:p>
        </p:txBody>
      </p:sp>
      <p:sp>
        <p:nvSpPr>
          <p:cNvPr id="35884" name="Text Box 43"/>
          <p:cNvSpPr txBox="1">
            <a:spLocks noChangeArrowheads="1"/>
          </p:cNvSpPr>
          <p:nvPr/>
        </p:nvSpPr>
        <p:spPr bwMode="auto">
          <a:xfrm>
            <a:off x="173038" y="647700"/>
            <a:ext cx="3171825" cy="336550"/>
          </a:xfrm>
          <a:prstGeom prst="rect">
            <a:avLst/>
          </a:prstGeom>
          <a:noFill/>
          <a:ln w="9525">
            <a:noFill/>
            <a:miter lim="800000"/>
            <a:headEnd/>
            <a:tailEnd/>
          </a:ln>
        </p:spPr>
        <p:txBody>
          <a:bodyPr wrap="none">
            <a:spAutoFit/>
          </a:bodyPr>
          <a:lstStyle/>
          <a:p>
            <a:pPr algn="l"/>
            <a:r>
              <a:rPr lang="en-US" sz="1600" b="1">
                <a:solidFill>
                  <a:schemeClr val="bg2"/>
                </a:solidFill>
                <a:latin typeface="Times New Roman" pitchFamily="18" charset="0"/>
                <a:cs typeface="Times New Roman" pitchFamily="18" charset="0"/>
              </a:rPr>
              <a:t>Flow chart for Sharing of Charges</a:t>
            </a:r>
          </a:p>
        </p:txBody>
      </p:sp>
      <p:sp>
        <p:nvSpPr>
          <p:cNvPr id="35885" name="AutoShape 44"/>
          <p:cNvSpPr>
            <a:spLocks noChangeArrowheads="1"/>
          </p:cNvSpPr>
          <p:nvPr/>
        </p:nvSpPr>
        <p:spPr bwMode="auto">
          <a:xfrm rot="5400000">
            <a:off x="647700" y="3619500"/>
            <a:ext cx="2819400" cy="457200"/>
          </a:xfrm>
          <a:prstGeom prst="triangle">
            <a:avLst>
              <a:gd name="adj" fmla="val 18352"/>
            </a:avLst>
          </a:prstGeom>
          <a:solidFill>
            <a:srgbClr val="FFFF00">
              <a:alpha val="71999"/>
            </a:srgbClr>
          </a:solidFill>
          <a:ln w="9525">
            <a:solidFill>
              <a:srgbClr val="969696"/>
            </a:solidFill>
            <a:miter lim="800000"/>
            <a:headEnd/>
            <a:tailEnd/>
          </a:ln>
        </p:spPr>
        <p:txBody>
          <a:bodyPr wrap="none" anchor="ctr"/>
          <a:lstStyle/>
          <a:p>
            <a:pPr algn="l"/>
            <a:endParaRPr lang="en-GB" altLang="en-US" sz="1800">
              <a:latin typeface="Arial" charset="0"/>
            </a:endParaRPr>
          </a:p>
        </p:txBody>
      </p:sp>
      <p:sp>
        <p:nvSpPr>
          <p:cNvPr id="35886" name="AutoShape 45"/>
          <p:cNvSpPr>
            <a:spLocks noChangeArrowheads="1"/>
          </p:cNvSpPr>
          <p:nvPr/>
        </p:nvSpPr>
        <p:spPr bwMode="auto">
          <a:xfrm>
            <a:off x="2133600" y="2438400"/>
            <a:ext cx="1066800" cy="1066800"/>
          </a:xfrm>
          <a:prstGeom prst="diamond">
            <a:avLst/>
          </a:prstGeom>
          <a:solidFill>
            <a:schemeClr val="tx1"/>
          </a:solidFill>
          <a:ln w="9525">
            <a:noFill/>
            <a:miter lim="800000"/>
            <a:headEnd/>
            <a:tailEnd/>
          </a:ln>
        </p:spPr>
        <p:txBody>
          <a:bodyPr wrap="none" anchor="ctr"/>
          <a:lstStyle/>
          <a:p>
            <a:pPr algn="ctr"/>
            <a:r>
              <a:rPr lang="en-US" sz="1400">
                <a:solidFill>
                  <a:schemeClr val="bg1"/>
                </a:solidFill>
                <a:latin typeface="Times New Roman" pitchFamily="18" charset="0"/>
                <a:cs typeface="Times New Roman" pitchFamily="18" charset="0"/>
              </a:rPr>
              <a:t>Hybrid</a:t>
            </a:r>
            <a:endParaRPr lang="en-US" sz="1000">
              <a:solidFill>
                <a:schemeClr val="bg1"/>
              </a:solidFill>
              <a:latin typeface="Times New Roman" pitchFamily="18" charset="0"/>
              <a:cs typeface="Times New Roman" pitchFamily="18" charset="0"/>
            </a:endParaRPr>
          </a:p>
          <a:p>
            <a:pPr algn="ctr"/>
            <a:r>
              <a:rPr lang="en-US" sz="1000">
                <a:solidFill>
                  <a:schemeClr val="bg1"/>
                </a:solidFill>
                <a:latin typeface="Times New Roman" pitchFamily="18" charset="0"/>
                <a:cs typeface="Times New Roman" pitchFamily="18" charset="0"/>
              </a:rPr>
              <a:t>(~100% YTC)</a:t>
            </a:r>
          </a:p>
        </p:txBody>
      </p:sp>
      <p:sp>
        <p:nvSpPr>
          <p:cNvPr id="35887" name="AutoShape 46"/>
          <p:cNvSpPr>
            <a:spLocks noChangeArrowheads="1"/>
          </p:cNvSpPr>
          <p:nvPr/>
        </p:nvSpPr>
        <p:spPr bwMode="auto">
          <a:xfrm>
            <a:off x="2133600" y="4114800"/>
            <a:ext cx="1066800" cy="1066800"/>
          </a:xfrm>
          <a:prstGeom prst="diamond">
            <a:avLst/>
          </a:prstGeom>
          <a:solidFill>
            <a:schemeClr val="tx1"/>
          </a:solidFill>
          <a:ln w="9525">
            <a:noFill/>
            <a:miter lim="800000"/>
            <a:headEnd/>
            <a:tailEnd/>
          </a:ln>
        </p:spPr>
        <p:txBody>
          <a:bodyPr wrap="none" anchor="ctr"/>
          <a:lstStyle/>
          <a:p>
            <a:pPr algn="ctr"/>
            <a:r>
              <a:rPr lang="en-US" sz="1400">
                <a:solidFill>
                  <a:schemeClr val="bg1"/>
                </a:solidFill>
                <a:latin typeface="Times New Roman" pitchFamily="18" charset="0"/>
                <a:cs typeface="Times New Roman" pitchFamily="18" charset="0"/>
              </a:rPr>
              <a:t>UC</a:t>
            </a:r>
            <a:endParaRPr lang="en-US" sz="1000">
              <a:solidFill>
                <a:schemeClr val="bg1"/>
              </a:solidFill>
              <a:latin typeface="Times New Roman" pitchFamily="18" charset="0"/>
              <a:cs typeface="Times New Roman" pitchFamily="18" charset="0"/>
            </a:endParaRPr>
          </a:p>
          <a:p>
            <a:pPr algn="ctr"/>
            <a:r>
              <a:rPr lang="en-US" sz="1000">
                <a:solidFill>
                  <a:schemeClr val="bg1"/>
                </a:solidFill>
                <a:latin typeface="Times New Roman" pitchFamily="18" charset="0"/>
                <a:cs typeface="Times New Roman" pitchFamily="18" charset="0"/>
              </a:rPr>
              <a:t>(=100%YTC)</a:t>
            </a:r>
          </a:p>
        </p:txBody>
      </p:sp>
      <p:sp>
        <p:nvSpPr>
          <p:cNvPr id="35888" name="Text Box 47"/>
          <p:cNvSpPr txBox="1">
            <a:spLocks noChangeArrowheads="1"/>
          </p:cNvSpPr>
          <p:nvPr/>
        </p:nvSpPr>
        <p:spPr bwMode="auto">
          <a:xfrm>
            <a:off x="50800" y="6099175"/>
            <a:ext cx="2006600" cy="911225"/>
          </a:xfrm>
          <a:prstGeom prst="rect">
            <a:avLst/>
          </a:prstGeom>
          <a:noFill/>
          <a:ln w="9525">
            <a:noFill/>
            <a:miter lim="800000"/>
            <a:headEnd/>
            <a:tailEnd/>
          </a:ln>
        </p:spPr>
        <p:txBody>
          <a:bodyPr wrap="none">
            <a:spAutoFit/>
          </a:bodyPr>
          <a:lstStyle/>
          <a:p>
            <a:pPr algn="l"/>
            <a:r>
              <a:rPr lang="en-US" sz="900">
                <a:latin typeface="Arial" charset="0"/>
                <a:cs typeface="Arial" charset="0"/>
              </a:rPr>
              <a:t>TRO : Transmission Owners</a:t>
            </a:r>
          </a:p>
          <a:p>
            <a:pPr algn="l"/>
            <a:r>
              <a:rPr lang="en-US" sz="900">
                <a:latin typeface="Arial" charset="0"/>
                <a:cs typeface="Arial" charset="0"/>
              </a:rPr>
              <a:t>DIC  : Designated ISTS Customers</a:t>
            </a:r>
          </a:p>
          <a:p>
            <a:pPr algn="l"/>
            <a:r>
              <a:rPr lang="en-US" sz="900">
                <a:latin typeface="Arial" charset="0"/>
                <a:cs typeface="Arial" charset="0"/>
              </a:rPr>
              <a:t>YTC : Yearly Transmission Charges</a:t>
            </a:r>
          </a:p>
          <a:p>
            <a:pPr algn="l"/>
            <a:r>
              <a:rPr lang="en-US" sz="900">
                <a:latin typeface="Arial" charset="0"/>
                <a:cs typeface="Arial" charset="0"/>
              </a:rPr>
              <a:t>PoC : Point of Connection Charge</a:t>
            </a:r>
          </a:p>
          <a:p>
            <a:pPr algn="l"/>
            <a:r>
              <a:rPr lang="en-US" sz="900">
                <a:latin typeface="Arial" charset="0"/>
                <a:cs typeface="Arial" charset="0"/>
              </a:rPr>
              <a:t>UC   : Uniform Charge</a:t>
            </a:r>
          </a:p>
          <a:p>
            <a:pPr algn="l"/>
            <a:endParaRPr lang="en-US" sz="900">
              <a:latin typeface="Arial" charset="0"/>
              <a:cs typeface="Arial" charset="0"/>
            </a:endParaRPr>
          </a:p>
        </p:txBody>
      </p:sp>
      <p:sp>
        <p:nvSpPr>
          <p:cNvPr id="35889" name="Text Box 48"/>
          <p:cNvSpPr txBox="1">
            <a:spLocks noChangeArrowheads="1"/>
          </p:cNvSpPr>
          <p:nvPr/>
        </p:nvSpPr>
        <p:spPr bwMode="auto">
          <a:xfrm>
            <a:off x="5105400" y="1077913"/>
            <a:ext cx="3851275" cy="304800"/>
          </a:xfrm>
          <a:prstGeom prst="rect">
            <a:avLst/>
          </a:prstGeom>
          <a:noFill/>
          <a:ln w="9525">
            <a:noFill/>
            <a:miter lim="800000"/>
            <a:headEnd/>
            <a:tailEnd/>
          </a:ln>
        </p:spPr>
        <p:txBody>
          <a:bodyPr wrap="none">
            <a:spAutoFit/>
          </a:bodyPr>
          <a:lstStyle/>
          <a:p>
            <a:pPr algn="l"/>
            <a:r>
              <a:rPr lang="en-US" sz="1400">
                <a:latin typeface="Times New Roman" pitchFamily="18" charset="0"/>
                <a:cs typeface="Times New Roman" pitchFamily="18" charset="0"/>
              </a:rPr>
              <a:t>A    d    j    u    s    t    m    e    n    t (POST-FACTO)</a:t>
            </a:r>
          </a:p>
        </p:txBody>
      </p:sp>
      <p:sp>
        <p:nvSpPr>
          <p:cNvPr id="35890" name="Text Box 49"/>
          <p:cNvSpPr txBox="1">
            <a:spLocks noChangeArrowheads="1"/>
          </p:cNvSpPr>
          <p:nvPr/>
        </p:nvSpPr>
        <p:spPr bwMode="auto">
          <a:xfrm>
            <a:off x="990600" y="1066800"/>
            <a:ext cx="3543300" cy="304800"/>
          </a:xfrm>
          <a:prstGeom prst="rect">
            <a:avLst/>
          </a:prstGeom>
          <a:noFill/>
          <a:ln w="9525">
            <a:noFill/>
            <a:miter lim="800000"/>
            <a:headEnd/>
            <a:tailEnd/>
          </a:ln>
        </p:spPr>
        <p:txBody>
          <a:bodyPr wrap="none">
            <a:spAutoFit/>
          </a:bodyPr>
          <a:lstStyle/>
          <a:p>
            <a:pPr algn="l"/>
            <a:r>
              <a:rPr lang="en-US" sz="1400">
                <a:latin typeface="Times New Roman" pitchFamily="18" charset="0"/>
                <a:cs typeface="Times New Roman" pitchFamily="18" charset="0"/>
              </a:rPr>
              <a:t>B a s i c     Transmission Charges (EX-ANTE) </a:t>
            </a:r>
          </a:p>
        </p:txBody>
      </p:sp>
      <p:grpSp>
        <p:nvGrpSpPr>
          <p:cNvPr id="35891" name="Group 51"/>
          <p:cNvGrpSpPr>
            <a:grpSpLocks/>
          </p:cNvGrpSpPr>
          <p:nvPr/>
        </p:nvGrpSpPr>
        <p:grpSpPr bwMode="auto">
          <a:xfrm>
            <a:off x="5257800" y="3005138"/>
            <a:ext cx="2971800" cy="1719262"/>
            <a:chOff x="0" y="0"/>
            <a:chExt cx="1872" cy="1083"/>
          </a:xfrm>
        </p:grpSpPr>
        <p:sp>
          <p:nvSpPr>
            <p:cNvPr id="35892" name="Rectangle 51"/>
            <p:cNvSpPr>
              <a:spLocks noChangeArrowheads="1"/>
            </p:cNvSpPr>
            <p:nvPr/>
          </p:nvSpPr>
          <p:spPr bwMode="auto">
            <a:xfrm>
              <a:off x="864" y="432"/>
              <a:ext cx="480" cy="96"/>
            </a:xfrm>
            <a:prstGeom prst="rect">
              <a:avLst/>
            </a:prstGeom>
            <a:solidFill>
              <a:srgbClr val="FFFF00"/>
            </a:solidFill>
            <a:ln w="9525">
              <a:noFill/>
              <a:miter lim="800000"/>
              <a:headEnd/>
              <a:tailEnd/>
            </a:ln>
          </p:spPr>
          <p:txBody>
            <a:bodyPr wrap="none" anchor="ctr"/>
            <a:lstStyle/>
            <a:p>
              <a:pPr algn="ctr"/>
              <a:endParaRPr lang="en-IN" altLang="en-US" sz="1200">
                <a:latin typeface="Times New Roman" pitchFamily="18" charset="0"/>
                <a:cs typeface="Times New Roman" pitchFamily="18" charset="0"/>
              </a:endParaRPr>
            </a:p>
          </p:txBody>
        </p:sp>
        <p:sp>
          <p:nvSpPr>
            <p:cNvPr id="35893" name="Rectangle 52"/>
            <p:cNvSpPr>
              <a:spLocks noChangeArrowheads="1"/>
            </p:cNvSpPr>
            <p:nvPr/>
          </p:nvSpPr>
          <p:spPr bwMode="auto">
            <a:xfrm>
              <a:off x="0" y="144"/>
              <a:ext cx="1008" cy="288"/>
            </a:xfrm>
            <a:prstGeom prst="rect">
              <a:avLst/>
            </a:prstGeom>
            <a:solidFill>
              <a:srgbClr val="009900"/>
            </a:solidFill>
            <a:ln w="9525">
              <a:noFill/>
              <a:miter lim="800000"/>
              <a:headEnd/>
              <a:tailEnd/>
            </a:ln>
          </p:spPr>
          <p:txBody>
            <a:bodyPr wrap="none" anchor="ctr"/>
            <a:lstStyle/>
            <a:p>
              <a:pPr algn="l"/>
              <a:r>
                <a:rPr lang="en-US" sz="1400">
                  <a:solidFill>
                    <a:schemeClr val="bg1"/>
                  </a:solidFill>
                  <a:latin typeface="Times New Roman" pitchFamily="18" charset="0"/>
                  <a:cs typeface="Times New Roman" pitchFamily="18" charset="0"/>
                </a:rPr>
                <a:t>FERV, Interest </a:t>
              </a:r>
            </a:p>
            <a:p>
              <a:pPr algn="l"/>
              <a:r>
                <a:rPr lang="en-US" sz="1400">
                  <a:solidFill>
                    <a:schemeClr val="bg1"/>
                  </a:solidFill>
                  <a:latin typeface="Times New Roman" pitchFamily="18" charset="0"/>
                  <a:cs typeface="Times New Roman" pitchFamily="18" charset="0"/>
                </a:rPr>
                <a:t>rates,  etc., </a:t>
              </a:r>
            </a:p>
          </p:txBody>
        </p:sp>
        <p:sp>
          <p:nvSpPr>
            <p:cNvPr id="35894" name="Rectangle 53"/>
            <p:cNvSpPr>
              <a:spLocks noChangeArrowheads="1"/>
            </p:cNvSpPr>
            <p:nvPr/>
          </p:nvSpPr>
          <p:spPr bwMode="auto">
            <a:xfrm>
              <a:off x="1104" y="27"/>
              <a:ext cx="768" cy="1056"/>
            </a:xfrm>
            <a:prstGeom prst="rect">
              <a:avLst/>
            </a:prstGeom>
            <a:solidFill>
              <a:srgbClr val="FF0000"/>
            </a:solidFill>
            <a:ln w="9525">
              <a:noFill/>
              <a:miter lim="800000"/>
              <a:headEnd/>
              <a:tailEnd/>
            </a:ln>
          </p:spPr>
          <p:txBody>
            <a:bodyPr wrap="none" anchor="ctr"/>
            <a:lstStyle/>
            <a:p>
              <a:pPr algn="ctr"/>
              <a:r>
                <a:rPr lang="en-US" sz="1400" b="1" u="sng">
                  <a:solidFill>
                    <a:schemeClr val="bg1"/>
                  </a:solidFill>
                  <a:latin typeface="Times New Roman" pitchFamily="18" charset="0"/>
                  <a:cs typeface="Times New Roman" pitchFamily="18" charset="0"/>
                </a:rPr>
                <a:t>BIN-3</a:t>
              </a:r>
            </a:p>
            <a:p>
              <a:pPr algn="ctr"/>
              <a:endParaRPr lang="en-US" sz="900" u="sng">
                <a:solidFill>
                  <a:schemeClr val="bg1"/>
                </a:solidFill>
                <a:latin typeface="Times New Roman" pitchFamily="18" charset="0"/>
                <a:cs typeface="Times New Roman" pitchFamily="18" charset="0"/>
              </a:endParaRPr>
            </a:p>
            <a:p>
              <a:pPr algn="ctr"/>
              <a:r>
                <a:rPr lang="en-US" sz="1400">
                  <a:solidFill>
                    <a:schemeClr val="bg1"/>
                  </a:solidFill>
                  <a:latin typeface="Times New Roman" pitchFamily="18" charset="0"/>
                  <a:cs typeface="Times New Roman" pitchFamily="18" charset="0"/>
                </a:rPr>
                <a:t>In </a:t>
              </a:r>
            </a:p>
            <a:p>
              <a:pPr algn="ctr"/>
              <a:r>
                <a:rPr lang="en-US" sz="1400">
                  <a:solidFill>
                    <a:schemeClr val="bg1"/>
                  </a:solidFill>
                  <a:latin typeface="Times New Roman" pitchFamily="18" charset="0"/>
                  <a:cs typeface="Times New Roman" pitchFamily="18" charset="0"/>
                </a:rPr>
                <a:t>proportion</a:t>
              </a:r>
            </a:p>
            <a:p>
              <a:pPr algn="ctr"/>
              <a:r>
                <a:rPr lang="en-US" sz="1400">
                  <a:solidFill>
                    <a:schemeClr val="bg1"/>
                  </a:solidFill>
                  <a:latin typeface="Times New Roman" pitchFamily="18" charset="0"/>
                  <a:cs typeface="Times New Roman" pitchFamily="18" charset="0"/>
                </a:rPr>
                <a:t> to Appr. </a:t>
              </a:r>
            </a:p>
            <a:p>
              <a:pPr algn="ctr"/>
              <a:r>
                <a:rPr lang="en-US" sz="1400">
                  <a:solidFill>
                    <a:schemeClr val="bg1"/>
                  </a:solidFill>
                  <a:latin typeface="Times New Roman" pitchFamily="18" charset="0"/>
                  <a:cs typeface="Times New Roman" pitchFamily="18" charset="0"/>
                </a:rPr>
                <a:t>Inj &amp; Drawal</a:t>
              </a:r>
            </a:p>
            <a:p>
              <a:pPr algn="ctr"/>
              <a:r>
                <a:rPr lang="en-US" sz="1400">
                  <a:solidFill>
                    <a:schemeClr val="bg1"/>
                  </a:solidFill>
                  <a:latin typeface="Times New Roman" pitchFamily="18" charset="0"/>
                  <a:cs typeface="Times New Roman" pitchFamily="18" charset="0"/>
                </a:rPr>
                <a:t>for each DIC</a:t>
              </a:r>
            </a:p>
          </p:txBody>
        </p:sp>
        <p:sp>
          <p:nvSpPr>
            <p:cNvPr id="35895" name="Rectangle 54"/>
            <p:cNvSpPr>
              <a:spLocks noChangeArrowheads="1"/>
            </p:cNvSpPr>
            <p:nvPr/>
          </p:nvSpPr>
          <p:spPr bwMode="auto">
            <a:xfrm>
              <a:off x="0" y="432"/>
              <a:ext cx="1008" cy="411"/>
            </a:xfrm>
            <a:prstGeom prst="rect">
              <a:avLst/>
            </a:prstGeom>
            <a:solidFill>
              <a:srgbClr val="009900"/>
            </a:solidFill>
            <a:ln w="9525">
              <a:noFill/>
              <a:miter lim="800000"/>
              <a:headEnd/>
              <a:tailEnd/>
            </a:ln>
          </p:spPr>
          <p:txBody>
            <a:bodyPr wrap="none" anchor="ctr"/>
            <a:lstStyle/>
            <a:p>
              <a:pPr algn="l"/>
              <a:r>
                <a:rPr lang="en-US" sz="1400">
                  <a:solidFill>
                    <a:schemeClr val="bg1"/>
                  </a:solidFill>
                  <a:latin typeface="Times New Roman" pitchFamily="18" charset="0"/>
                  <a:cs typeface="Times New Roman" pitchFamily="18" charset="0"/>
                </a:rPr>
                <a:t>Change in YTC due</a:t>
              </a:r>
            </a:p>
            <a:p>
              <a:pPr algn="l"/>
              <a:r>
                <a:rPr lang="en-US" sz="1400">
                  <a:solidFill>
                    <a:schemeClr val="bg1"/>
                  </a:solidFill>
                  <a:latin typeface="Times New Roman" pitchFamily="18" charset="0"/>
                  <a:cs typeface="Times New Roman" pitchFamily="18" charset="0"/>
                </a:rPr>
                <a:t>to revised commng.</a:t>
              </a:r>
            </a:p>
            <a:p>
              <a:pPr algn="l"/>
              <a:r>
                <a:rPr lang="en-US" sz="1400">
                  <a:solidFill>
                    <a:schemeClr val="bg1"/>
                  </a:solidFill>
                  <a:latin typeface="Times New Roman" pitchFamily="18" charset="0"/>
                  <a:cs typeface="Times New Roman" pitchFamily="18" charset="0"/>
                </a:rPr>
                <a:t>of TRO Network  </a:t>
              </a:r>
              <a:endParaRPr lang="en-US" sz="1200">
                <a:solidFill>
                  <a:schemeClr val="bg1"/>
                </a:solidFill>
                <a:latin typeface="Times New Roman" pitchFamily="18" charset="0"/>
                <a:cs typeface="Times New Roman" pitchFamily="18" charset="0"/>
              </a:endParaRPr>
            </a:p>
          </p:txBody>
        </p:sp>
        <p:sp>
          <p:nvSpPr>
            <p:cNvPr id="35896" name="Text Box 55"/>
            <p:cNvSpPr txBox="1">
              <a:spLocks noChangeArrowheads="1"/>
            </p:cNvSpPr>
            <p:nvPr/>
          </p:nvSpPr>
          <p:spPr bwMode="auto">
            <a:xfrm>
              <a:off x="10" y="0"/>
              <a:ext cx="998" cy="154"/>
            </a:xfrm>
            <a:prstGeom prst="rect">
              <a:avLst/>
            </a:prstGeom>
            <a:noFill/>
            <a:ln w="9525">
              <a:noFill/>
              <a:miter lim="800000"/>
              <a:headEnd/>
              <a:tailEnd/>
            </a:ln>
          </p:spPr>
          <p:txBody>
            <a:bodyPr wrap="none">
              <a:spAutoFit/>
            </a:bodyPr>
            <a:lstStyle/>
            <a:p>
              <a:pPr algn="l"/>
              <a:r>
                <a:rPr lang="en-US" sz="1000">
                  <a:latin typeface="Times New Roman" pitchFamily="18" charset="0"/>
                  <a:cs typeface="Times New Roman" pitchFamily="18" charset="0"/>
                </a:rPr>
                <a:t>TRO triggered (Bi-Annual)</a:t>
              </a:r>
              <a:endParaRPr lang="en-US" sz="900">
                <a:latin typeface="Times New Roman" pitchFamily="18" charset="0"/>
                <a:cs typeface="Times New Roman" pitchFamily="18" charset="0"/>
              </a:endParaRPr>
            </a:p>
          </p:txBody>
        </p:sp>
        <p:sp>
          <p:nvSpPr>
            <p:cNvPr id="35897" name="Line 56"/>
            <p:cNvSpPr>
              <a:spLocks noChangeShapeType="1"/>
            </p:cNvSpPr>
            <p:nvPr/>
          </p:nvSpPr>
          <p:spPr bwMode="auto">
            <a:xfrm>
              <a:off x="0" y="432"/>
              <a:ext cx="960" cy="0"/>
            </a:xfrm>
            <a:prstGeom prst="line">
              <a:avLst/>
            </a:prstGeom>
            <a:noFill/>
            <a:ln w="9525">
              <a:solidFill>
                <a:schemeClr val="bg2"/>
              </a:solidFill>
              <a:round/>
              <a:headEnd/>
              <a:tailEnd/>
            </a:ln>
          </p:spPr>
          <p:txBody>
            <a:bodyPr/>
            <a:lstStyle/>
            <a:p>
              <a:endParaRPr lang="en-IN"/>
            </a:p>
          </p:txBody>
        </p:sp>
      </p:grpSp>
      <p:sp>
        <p:nvSpPr>
          <p:cNvPr id="35898" name="Rectangle 57"/>
          <p:cNvSpPr>
            <a:spLocks noChangeArrowheads="1"/>
          </p:cNvSpPr>
          <p:nvPr/>
        </p:nvSpPr>
        <p:spPr bwMode="auto">
          <a:xfrm>
            <a:off x="152400" y="304800"/>
            <a:ext cx="6067425" cy="396875"/>
          </a:xfrm>
          <a:prstGeom prst="rect">
            <a:avLst/>
          </a:prstGeom>
          <a:noFill/>
          <a:ln w="9525">
            <a:noFill/>
            <a:miter lim="800000"/>
            <a:headEnd/>
            <a:tailEnd/>
          </a:ln>
        </p:spPr>
        <p:txBody>
          <a:bodyPr wrap="none" anchor="ctr">
            <a:spAutoFit/>
          </a:bodyPr>
          <a:lstStyle/>
          <a:p>
            <a:pPr algn="ctr"/>
            <a:r>
              <a:rPr lang="en-US" sz="2000" b="1">
                <a:solidFill>
                  <a:schemeClr val="bg1"/>
                </a:solidFill>
                <a:latin typeface="Times New Roman" pitchFamily="18" charset="0"/>
                <a:cs typeface="Arial" charset="0"/>
              </a:rPr>
              <a:t>Sharing of Inter state Transmission charges and losses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90"/>
                                        </p:tgtEl>
                                        <p:attrNameLst>
                                          <p:attrName>style.visibility</p:attrName>
                                        </p:attrNameLst>
                                      </p:cBhvr>
                                      <p:to>
                                        <p:strVal val="visible"/>
                                      </p:to>
                                    </p:set>
                                    <p:animEffect transition="in" filter="fade">
                                      <p:cBhvr>
                                        <p:cTn id="7" dur="500"/>
                                        <p:tgtEl>
                                          <p:spTgt spid="3589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5875"/>
                                        </p:tgtEl>
                                        <p:attrNameLst>
                                          <p:attrName>style.visibility</p:attrName>
                                        </p:attrNameLst>
                                      </p:cBhvr>
                                      <p:to>
                                        <p:strVal val="visible"/>
                                      </p:to>
                                    </p:set>
                                    <p:anim calcmode="lin" valueType="num">
                                      <p:cBhvr>
                                        <p:cTn id="12" dur="500" fill="hold"/>
                                        <p:tgtEl>
                                          <p:spTgt spid="35875"/>
                                        </p:tgtEl>
                                        <p:attrNameLst>
                                          <p:attrName>ppt_w</p:attrName>
                                        </p:attrNameLst>
                                      </p:cBhvr>
                                      <p:tavLst>
                                        <p:tav tm="0">
                                          <p:val>
                                            <p:fltVal val="0"/>
                                          </p:val>
                                        </p:tav>
                                        <p:tav tm="100000">
                                          <p:val>
                                            <p:strVal val="#ppt_w"/>
                                          </p:val>
                                        </p:tav>
                                      </p:tavLst>
                                    </p:anim>
                                    <p:anim calcmode="lin" valueType="num">
                                      <p:cBhvr>
                                        <p:cTn id="13" dur="500" fill="hold"/>
                                        <p:tgtEl>
                                          <p:spTgt spid="35875"/>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35876"/>
                                        </p:tgtEl>
                                        <p:attrNameLst>
                                          <p:attrName>style.visibility</p:attrName>
                                        </p:attrNameLst>
                                      </p:cBhvr>
                                      <p:to>
                                        <p:strVal val="visible"/>
                                      </p:to>
                                    </p:set>
                                    <p:anim calcmode="lin" valueType="num">
                                      <p:cBhvr>
                                        <p:cTn id="16" dur="500" fill="hold"/>
                                        <p:tgtEl>
                                          <p:spTgt spid="35876"/>
                                        </p:tgtEl>
                                        <p:attrNameLst>
                                          <p:attrName>ppt_w</p:attrName>
                                        </p:attrNameLst>
                                      </p:cBhvr>
                                      <p:tavLst>
                                        <p:tav tm="0">
                                          <p:val>
                                            <p:fltVal val="0"/>
                                          </p:val>
                                        </p:tav>
                                        <p:tav tm="100000">
                                          <p:val>
                                            <p:strVal val="#ppt_w"/>
                                          </p:val>
                                        </p:tav>
                                      </p:tavLst>
                                    </p:anim>
                                    <p:anim calcmode="lin" valueType="num">
                                      <p:cBhvr>
                                        <p:cTn id="17" dur="500" fill="hold"/>
                                        <p:tgtEl>
                                          <p:spTgt spid="35876"/>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868"/>
                                        </p:tgtEl>
                                        <p:attrNameLst>
                                          <p:attrName>style.visibility</p:attrName>
                                        </p:attrNameLst>
                                      </p:cBhvr>
                                      <p:to>
                                        <p:strVal val="visible"/>
                                      </p:to>
                                    </p:set>
                                    <p:animEffect transition="in" filter="wipe(left)">
                                      <p:cBhvr>
                                        <p:cTn id="22" dur="500"/>
                                        <p:tgtEl>
                                          <p:spTgt spid="3586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5865"/>
                                        </p:tgtEl>
                                        <p:attrNameLst>
                                          <p:attrName>style.visibility</p:attrName>
                                        </p:attrNameLst>
                                      </p:cBhvr>
                                      <p:to>
                                        <p:strVal val="visible"/>
                                      </p:to>
                                    </p:set>
                                    <p:animEffect transition="in" filter="wipe(left)">
                                      <p:cBhvr>
                                        <p:cTn id="25" dur="500"/>
                                        <p:tgtEl>
                                          <p:spTgt spid="3586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5871"/>
                                        </p:tgtEl>
                                        <p:attrNameLst>
                                          <p:attrName>style.visibility</p:attrName>
                                        </p:attrNameLst>
                                      </p:cBhvr>
                                      <p:to>
                                        <p:strVal val="visible"/>
                                      </p:to>
                                    </p:set>
                                    <p:animEffect transition="in" filter="wipe(left)">
                                      <p:cBhvr>
                                        <p:cTn id="28" dur="500"/>
                                        <p:tgtEl>
                                          <p:spTgt spid="3587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5870"/>
                                        </p:tgtEl>
                                        <p:attrNameLst>
                                          <p:attrName>style.visibility</p:attrName>
                                        </p:attrNameLst>
                                      </p:cBhvr>
                                      <p:to>
                                        <p:strVal val="visible"/>
                                      </p:to>
                                    </p:set>
                                    <p:animEffect transition="in" filter="wipe(left)">
                                      <p:cBhvr>
                                        <p:cTn id="31" dur="500"/>
                                        <p:tgtEl>
                                          <p:spTgt spid="3587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5867"/>
                                        </p:tgtEl>
                                        <p:attrNameLst>
                                          <p:attrName>style.visibility</p:attrName>
                                        </p:attrNameLst>
                                      </p:cBhvr>
                                      <p:to>
                                        <p:strVal val="visible"/>
                                      </p:to>
                                    </p:set>
                                    <p:animEffect transition="in" filter="wipe(left)">
                                      <p:cBhvr>
                                        <p:cTn id="34" dur="500"/>
                                        <p:tgtEl>
                                          <p:spTgt spid="35867"/>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35881"/>
                                        </p:tgtEl>
                                        <p:attrNameLst>
                                          <p:attrName>style.visibility</p:attrName>
                                        </p:attrNameLst>
                                      </p:cBhvr>
                                      <p:to>
                                        <p:strVal val="visible"/>
                                      </p:to>
                                    </p:set>
                                    <p:animEffect transition="in" filter="wipe(left)">
                                      <p:cBhvr>
                                        <p:cTn id="38" dur="500"/>
                                        <p:tgtEl>
                                          <p:spTgt spid="3588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880"/>
                                        </p:tgtEl>
                                        <p:attrNameLst>
                                          <p:attrName>style.visibility</p:attrName>
                                        </p:attrNameLst>
                                      </p:cBhvr>
                                      <p:to>
                                        <p:strVal val="visible"/>
                                      </p:to>
                                    </p:set>
                                    <p:animEffect transition="in" filter="wipe(left)">
                                      <p:cBhvr>
                                        <p:cTn id="41" dur="500"/>
                                        <p:tgtEl>
                                          <p:spTgt spid="3588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5879"/>
                                        </p:tgtEl>
                                        <p:attrNameLst>
                                          <p:attrName>style.visibility</p:attrName>
                                        </p:attrNameLst>
                                      </p:cBhvr>
                                      <p:to>
                                        <p:strVal val="visible"/>
                                      </p:to>
                                    </p:set>
                                    <p:animEffect transition="in" filter="wipe(left)">
                                      <p:cBhvr>
                                        <p:cTn id="44" dur="500"/>
                                        <p:tgtEl>
                                          <p:spTgt spid="3587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5863"/>
                                        </p:tgtEl>
                                        <p:attrNameLst>
                                          <p:attrName>style.visibility</p:attrName>
                                        </p:attrNameLst>
                                      </p:cBhvr>
                                      <p:to>
                                        <p:strVal val="visible"/>
                                      </p:to>
                                    </p:set>
                                    <p:animEffect transition="in" filter="wipe(left)">
                                      <p:cBhvr>
                                        <p:cTn id="47" dur="500"/>
                                        <p:tgtEl>
                                          <p:spTgt spid="3586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5878"/>
                                        </p:tgtEl>
                                        <p:attrNameLst>
                                          <p:attrName>style.visibility</p:attrName>
                                        </p:attrNameLst>
                                      </p:cBhvr>
                                      <p:to>
                                        <p:strVal val="visible"/>
                                      </p:to>
                                    </p:set>
                                    <p:animEffect transition="in" filter="wipe(left)">
                                      <p:cBhvr>
                                        <p:cTn id="50" dur="500"/>
                                        <p:tgtEl>
                                          <p:spTgt spid="358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872"/>
                                        </p:tgtEl>
                                        <p:attrNameLst>
                                          <p:attrName>style.visibility</p:attrName>
                                        </p:attrNameLst>
                                      </p:cBhvr>
                                      <p:to>
                                        <p:strVal val="visible"/>
                                      </p:to>
                                    </p:set>
                                    <p:animEffect transition="in" filter="fade">
                                      <p:cBhvr>
                                        <p:cTn id="53" dur="500"/>
                                        <p:tgtEl>
                                          <p:spTgt spid="3587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5885"/>
                                        </p:tgtEl>
                                        <p:attrNameLst>
                                          <p:attrName>style.visibility</p:attrName>
                                        </p:attrNameLst>
                                      </p:cBhvr>
                                      <p:to>
                                        <p:strVal val="visible"/>
                                      </p:to>
                                    </p:set>
                                    <p:animEffect transition="in" filter="wipe(left)">
                                      <p:cBhvr>
                                        <p:cTn id="58" dur="500"/>
                                        <p:tgtEl>
                                          <p:spTgt spid="35885"/>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35886"/>
                                        </p:tgtEl>
                                        <p:attrNameLst>
                                          <p:attrName>style.visibility</p:attrName>
                                        </p:attrNameLst>
                                      </p:cBhvr>
                                      <p:to>
                                        <p:strVal val="visible"/>
                                      </p:to>
                                    </p:set>
                                    <p:animEffect transition="in" filter="wipe(left)">
                                      <p:cBhvr>
                                        <p:cTn id="62" dur="500"/>
                                        <p:tgtEl>
                                          <p:spTgt spid="3588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5864"/>
                                        </p:tgtEl>
                                        <p:attrNameLst>
                                          <p:attrName>style.visibility</p:attrName>
                                        </p:attrNameLst>
                                      </p:cBhvr>
                                      <p:to>
                                        <p:strVal val="visible"/>
                                      </p:to>
                                    </p:set>
                                    <p:animEffect transition="in" filter="wipe(left)">
                                      <p:cBhvr>
                                        <p:cTn id="67" dur="500"/>
                                        <p:tgtEl>
                                          <p:spTgt spid="35864"/>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35887"/>
                                        </p:tgtEl>
                                        <p:attrNameLst>
                                          <p:attrName>style.visibility</p:attrName>
                                        </p:attrNameLst>
                                      </p:cBhvr>
                                      <p:to>
                                        <p:strVal val="visible"/>
                                      </p:to>
                                    </p:set>
                                    <p:animEffect transition="in" filter="wipe(left)">
                                      <p:cBhvr>
                                        <p:cTn id="71" dur="500"/>
                                        <p:tgtEl>
                                          <p:spTgt spid="35887"/>
                                        </p:tgtEl>
                                      </p:cBhvr>
                                    </p:animEffect>
                                  </p:childTnLst>
                                </p:cTn>
                              </p:par>
                            </p:childTnLst>
                          </p:cTn>
                        </p:par>
                        <p:par>
                          <p:cTn id="72" fill="hold">
                            <p:stCondLst>
                              <p:cond delay="1000"/>
                            </p:stCondLst>
                            <p:childTnLst>
                              <p:par>
                                <p:cTn id="73" presetID="10" presetClass="entr" presetSubtype="0" fill="hold" grpId="0" nodeType="afterEffect">
                                  <p:stCondLst>
                                    <p:cond delay="0"/>
                                  </p:stCondLst>
                                  <p:childTnLst>
                                    <p:set>
                                      <p:cBhvr>
                                        <p:cTn id="74" dur="1" fill="hold">
                                          <p:stCondLst>
                                            <p:cond delay="0"/>
                                          </p:stCondLst>
                                        </p:cTn>
                                        <p:tgtEl>
                                          <p:spTgt spid="35873"/>
                                        </p:tgtEl>
                                        <p:attrNameLst>
                                          <p:attrName>style.visibility</p:attrName>
                                        </p:attrNameLst>
                                      </p:cBhvr>
                                      <p:to>
                                        <p:strVal val="visible"/>
                                      </p:to>
                                    </p:set>
                                    <p:animEffect transition="in" filter="fade">
                                      <p:cBhvr>
                                        <p:cTn id="75" dur="500"/>
                                        <p:tgtEl>
                                          <p:spTgt spid="3587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35866"/>
                                        </p:tgtEl>
                                        <p:attrNameLst>
                                          <p:attrName>style.visibility</p:attrName>
                                        </p:attrNameLst>
                                      </p:cBhvr>
                                      <p:to>
                                        <p:strVal val="visible"/>
                                      </p:to>
                                    </p:set>
                                    <p:animEffect transition="in" filter="wipe(left)">
                                      <p:cBhvr>
                                        <p:cTn id="80" dur="500"/>
                                        <p:tgtEl>
                                          <p:spTgt spid="3586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5874"/>
                                        </p:tgtEl>
                                        <p:attrNameLst>
                                          <p:attrName>style.visibility</p:attrName>
                                        </p:attrNameLst>
                                      </p:cBhvr>
                                      <p:to>
                                        <p:strVal val="visible"/>
                                      </p:to>
                                    </p:set>
                                    <p:animEffect transition="in" filter="fade">
                                      <p:cBhvr>
                                        <p:cTn id="83" dur="500"/>
                                        <p:tgtEl>
                                          <p:spTgt spid="3587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5869"/>
                                        </p:tgtEl>
                                        <p:attrNameLst>
                                          <p:attrName>style.visibility</p:attrName>
                                        </p:attrNameLst>
                                      </p:cBhvr>
                                      <p:to>
                                        <p:strVal val="visible"/>
                                      </p:to>
                                    </p:set>
                                    <p:animEffect transition="in" filter="wipe(left)">
                                      <p:cBhvr>
                                        <p:cTn id="86" dur="500"/>
                                        <p:tgtEl>
                                          <p:spTgt spid="35869"/>
                                        </p:tgtEl>
                                      </p:cBhvr>
                                    </p:animEffect>
                                  </p:childTnLst>
                                </p:cTn>
                              </p:par>
                            </p:childTnLst>
                          </p:cTn>
                        </p:par>
                        <p:par>
                          <p:cTn id="87" fill="hold">
                            <p:stCondLst>
                              <p:cond delay="500"/>
                            </p:stCondLst>
                            <p:childTnLst>
                              <p:par>
                                <p:cTn id="88" presetID="23" presetClass="entr" presetSubtype="16" fill="hold" grpId="0" nodeType="afterEffect">
                                  <p:stCondLst>
                                    <p:cond delay="0"/>
                                  </p:stCondLst>
                                  <p:childTnLst>
                                    <p:set>
                                      <p:cBhvr>
                                        <p:cTn id="89" dur="1" fill="hold">
                                          <p:stCondLst>
                                            <p:cond delay="0"/>
                                          </p:stCondLst>
                                        </p:cTn>
                                        <p:tgtEl>
                                          <p:spTgt spid="35877"/>
                                        </p:tgtEl>
                                        <p:attrNameLst>
                                          <p:attrName>style.visibility</p:attrName>
                                        </p:attrNameLst>
                                      </p:cBhvr>
                                      <p:to>
                                        <p:strVal val="visible"/>
                                      </p:to>
                                    </p:set>
                                    <p:anim calcmode="lin" valueType="num">
                                      <p:cBhvr>
                                        <p:cTn id="90" dur="500" fill="hold"/>
                                        <p:tgtEl>
                                          <p:spTgt spid="35877"/>
                                        </p:tgtEl>
                                        <p:attrNameLst>
                                          <p:attrName>ppt_w</p:attrName>
                                        </p:attrNameLst>
                                      </p:cBhvr>
                                      <p:tavLst>
                                        <p:tav tm="0">
                                          <p:val>
                                            <p:fltVal val="0"/>
                                          </p:val>
                                        </p:tav>
                                        <p:tav tm="100000">
                                          <p:val>
                                            <p:strVal val="#ppt_w"/>
                                          </p:val>
                                        </p:tav>
                                      </p:tavLst>
                                    </p:anim>
                                    <p:anim calcmode="lin" valueType="num">
                                      <p:cBhvr>
                                        <p:cTn id="91" dur="500" fill="hold"/>
                                        <p:tgtEl>
                                          <p:spTgt spid="35877"/>
                                        </p:tgtEl>
                                        <p:attrNameLst>
                                          <p:attrName>ppt_h</p:attrName>
                                        </p:attrNameLst>
                                      </p:cBhvr>
                                      <p:tavLst>
                                        <p:tav tm="0">
                                          <p:val>
                                            <p:fltVal val="0"/>
                                          </p:val>
                                        </p:tav>
                                        <p:tav tm="100000">
                                          <p:val>
                                            <p:strVal val="#ppt_h"/>
                                          </p:val>
                                        </p:tav>
                                      </p:tavLst>
                                    </p:anim>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5882"/>
                                        </p:tgtEl>
                                        <p:attrNameLst>
                                          <p:attrName>style.visibility</p:attrName>
                                        </p:attrNameLst>
                                      </p:cBhvr>
                                      <p:to>
                                        <p:strVal val="visible"/>
                                      </p:to>
                                    </p:set>
                                    <p:animEffect transition="in" filter="fade">
                                      <p:cBhvr>
                                        <p:cTn id="96" dur="500"/>
                                        <p:tgtEl>
                                          <p:spTgt spid="3588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5883"/>
                                        </p:tgtEl>
                                        <p:attrNameLst>
                                          <p:attrName>style.visibility</p:attrName>
                                        </p:attrNameLst>
                                      </p:cBhvr>
                                      <p:to>
                                        <p:strVal val="visible"/>
                                      </p:to>
                                    </p:set>
                                    <p:animEffect transition="in" filter="fade">
                                      <p:cBhvr>
                                        <p:cTn id="99" dur="500"/>
                                        <p:tgtEl>
                                          <p:spTgt spid="3588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5889"/>
                                        </p:tgtEl>
                                        <p:attrNameLst>
                                          <p:attrName>style.visibility</p:attrName>
                                        </p:attrNameLst>
                                      </p:cBhvr>
                                      <p:to>
                                        <p:strVal val="visible"/>
                                      </p:to>
                                    </p:set>
                                    <p:animEffect transition="in" filter="fade">
                                      <p:cBhvr>
                                        <p:cTn id="102" dur="500"/>
                                        <p:tgtEl>
                                          <p:spTgt spid="35889"/>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35856"/>
                                        </p:tgtEl>
                                        <p:attrNameLst>
                                          <p:attrName>style.visibility</p:attrName>
                                        </p:attrNameLst>
                                      </p:cBhvr>
                                      <p:to>
                                        <p:strVal val="visible"/>
                                      </p:to>
                                    </p:set>
                                    <p:animEffect transition="in" filter="wipe(left)">
                                      <p:cBhvr>
                                        <p:cTn id="107" dur="500"/>
                                        <p:tgtEl>
                                          <p:spTgt spid="3585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35891"/>
                                        </p:tgtEl>
                                        <p:attrNameLst>
                                          <p:attrName>style.visibility</p:attrName>
                                        </p:attrNameLst>
                                      </p:cBhvr>
                                      <p:to>
                                        <p:strVal val="visible"/>
                                      </p:to>
                                    </p:set>
                                    <p:animEffect transition="in" filter="wipe(left)">
                                      <p:cBhvr>
                                        <p:cTn id="112" dur="500"/>
                                        <p:tgtEl>
                                          <p:spTgt spid="35891"/>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35847"/>
                                        </p:tgtEl>
                                        <p:attrNameLst>
                                          <p:attrName>style.visibility</p:attrName>
                                        </p:attrNameLst>
                                      </p:cBhvr>
                                      <p:to>
                                        <p:strVal val="visible"/>
                                      </p:to>
                                    </p:set>
                                    <p:animEffect transition="in" filter="wipe(left)">
                                      <p:cBhvr>
                                        <p:cTn id="117" dur="500"/>
                                        <p:tgtEl>
                                          <p:spTgt spid="35847"/>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35843"/>
                                        </p:tgtEl>
                                        <p:attrNameLst>
                                          <p:attrName>style.visibility</p:attrName>
                                        </p:attrNameLst>
                                      </p:cBhvr>
                                      <p:to>
                                        <p:strVal val="visible"/>
                                      </p:to>
                                    </p:set>
                                    <p:animEffect transition="in" filter="wipe(left)">
                                      <p:cBhvr>
                                        <p:cTn id="122" dur="5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63" grpId="0" animBg="1" autoUpdateAnimBg="0"/>
      <p:bldP spid="35864" grpId="0" animBg="1" autoUpdateAnimBg="0"/>
      <p:bldP spid="35865" grpId="0" animBg="1" autoUpdateAnimBg="0"/>
      <p:bldP spid="35866" grpId="0" animBg="1" autoUpdateAnimBg="0"/>
      <p:bldP spid="35867" grpId="0" animBg="1" autoUpdateAnimBg="0"/>
      <p:bldP spid="35868" grpId="0" animBg="1" autoUpdateAnimBg="0"/>
      <p:bldP spid="35869" grpId="0" animBg="1" autoUpdateAnimBg="0"/>
      <p:bldP spid="35870" grpId="0" animBg="1" autoUpdateAnimBg="0"/>
      <p:bldP spid="35871" grpId="0" animBg="1" autoUpdateAnimBg="0"/>
      <p:bldP spid="35872" grpId="0" autoUpdateAnimBg="0"/>
      <p:bldP spid="35873" grpId="0" autoUpdateAnimBg="0"/>
      <p:bldP spid="35874" grpId="0" autoUpdateAnimBg="0"/>
      <p:bldP spid="35875" grpId="0" animBg="1" autoUpdateAnimBg="0"/>
      <p:bldP spid="35876" grpId="0" animBg="1" autoUpdateAnimBg="0"/>
      <p:bldP spid="35877" grpId="0" animBg="1" autoUpdateAnimBg="0"/>
      <p:bldP spid="35878" grpId="0" animBg="1" autoUpdateAnimBg="0"/>
      <p:bldP spid="35879" grpId="0" animBg="1" autoUpdateAnimBg="0"/>
      <p:bldP spid="35880" grpId="0" animBg="1" autoUpdateAnimBg="0"/>
      <p:bldP spid="35881" grpId="0" animBg="1" autoUpdateAnimBg="0"/>
      <p:bldP spid="35882" grpId="0" autoUpdateAnimBg="0"/>
      <p:bldP spid="35883" grpId="0" autoUpdateAnimBg="0"/>
      <p:bldP spid="35885" grpId="0" animBg="1" autoUpdateAnimBg="0"/>
      <p:bldP spid="35886" grpId="0" animBg="1" autoUpdateAnimBg="0"/>
      <p:bldP spid="35887" grpId="0" animBg="1" autoUpdateAnimBg="0"/>
      <p:bldP spid="35889" grpId="0" autoUpdateAnimBg="0"/>
      <p:bldP spid="35890"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4"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31716FE9-9F9F-4C92-8A45-FB24DC168542}" type="slidenum">
              <a:rPr lang="en-US" sz="3200"/>
              <a:pPr/>
              <a:t>3</a:t>
            </a:fld>
            <a:endParaRPr lang="en-US" sz="3200"/>
          </a:p>
        </p:txBody>
      </p:sp>
      <p:sp>
        <p:nvSpPr>
          <p:cNvPr id="8195" name="Slide Number Placeholder 5"/>
          <p:cNvSpPr txBox="1">
            <a:spLocks noGrp="1" noChangeArrowheads="1"/>
          </p:cNvSpPr>
          <p:nvPr/>
        </p:nvSpPr>
        <p:spPr bwMode="auto">
          <a:xfrm>
            <a:off x="6553200" y="6248400"/>
            <a:ext cx="2133600" cy="457200"/>
          </a:xfrm>
          <a:prstGeom prst="rect">
            <a:avLst/>
          </a:prstGeom>
          <a:noFill/>
          <a:ln w="9525">
            <a:noFill/>
            <a:miter lim="800000"/>
            <a:headEnd/>
            <a:tailEnd/>
          </a:ln>
        </p:spPr>
        <p:txBody>
          <a:bodyPr/>
          <a:lstStyle/>
          <a:p>
            <a:fld id="{2ADC6942-B220-4D29-9223-729EA708C3E5}" type="slidenum">
              <a:rPr lang="en-US" sz="1000"/>
              <a:pPr/>
              <a:t>3</a:t>
            </a:fld>
            <a:endParaRPr lang="en-US" sz="1000"/>
          </a:p>
        </p:txBody>
      </p:sp>
      <p:sp>
        <p:nvSpPr>
          <p:cNvPr id="8196" name="Rectangle 2"/>
          <p:cNvSpPr>
            <a:spLocks noGrp="1" noChangeArrowheads="1"/>
          </p:cNvSpPr>
          <p:nvPr>
            <p:ph type="title" idx="4294967295"/>
          </p:nvPr>
        </p:nvSpPr>
        <p:spPr>
          <a:xfrm>
            <a:off x="457200" y="-303213"/>
            <a:ext cx="8229600" cy="1138238"/>
          </a:xfrm>
        </p:spPr>
        <p:txBody>
          <a:bodyPr/>
          <a:lstStyle/>
          <a:p>
            <a:pPr eaLnBrk="1" hangingPunct="1"/>
            <a:r>
              <a:rPr lang="en-US"/>
              <a:t>Sector Overview</a:t>
            </a:r>
          </a:p>
        </p:txBody>
      </p:sp>
      <p:pic>
        <p:nvPicPr>
          <p:cNvPr id="8197" name="Picture 6"/>
          <p:cNvPicPr>
            <a:picLocks noChangeAspect="1" noChangeArrowheads="1"/>
          </p:cNvPicPr>
          <p:nvPr/>
        </p:nvPicPr>
        <p:blipFill>
          <a:blip r:embed="rId3"/>
          <a:srcRect/>
          <a:stretch>
            <a:fillRect/>
          </a:stretch>
        </p:blipFill>
        <p:spPr bwMode="auto">
          <a:xfrm>
            <a:off x="0" y="838200"/>
            <a:ext cx="8763000" cy="3248025"/>
          </a:xfrm>
          <a:prstGeom prst="rect">
            <a:avLst/>
          </a:prstGeom>
          <a:noFill/>
          <a:ln w="9525">
            <a:noFill/>
            <a:miter lim="800000"/>
            <a:headEnd/>
            <a:tailEnd/>
          </a:ln>
        </p:spPr>
      </p:pic>
      <p:sp>
        <p:nvSpPr>
          <p:cNvPr id="8198" name="Text Box 8"/>
          <p:cNvSpPr txBox="1">
            <a:spLocks noChangeArrowheads="1"/>
          </p:cNvSpPr>
          <p:nvPr/>
        </p:nvSpPr>
        <p:spPr bwMode="auto">
          <a:xfrm>
            <a:off x="304800" y="4165600"/>
            <a:ext cx="2133600" cy="2219325"/>
          </a:xfrm>
          <a:prstGeom prst="rect">
            <a:avLst/>
          </a:prstGeom>
          <a:noFill/>
          <a:ln w="9525">
            <a:noFill/>
            <a:miter lim="800000"/>
            <a:headEnd/>
            <a:tailEnd/>
          </a:ln>
        </p:spPr>
        <p:txBody>
          <a:bodyPr>
            <a:spAutoFit/>
          </a:bodyPr>
          <a:lstStyle/>
          <a:p>
            <a:pPr algn="l" eaLnBrk="0" hangingPunct="0"/>
            <a:r>
              <a:rPr lang="en-US" sz="1400" b="1"/>
              <a:t>Generation</a:t>
            </a:r>
          </a:p>
          <a:p>
            <a:pPr lvl="1" algn="l" eaLnBrk="0" hangingPunct="0">
              <a:buFontTx/>
              <a:buChar char="•"/>
            </a:pPr>
            <a:r>
              <a:rPr lang="en-US" sz="1400"/>
              <a:t>Delicensed by EA 2003</a:t>
            </a:r>
          </a:p>
          <a:p>
            <a:pPr lvl="1" algn="l" eaLnBrk="0" hangingPunct="0">
              <a:buFontTx/>
              <a:buChar char="•"/>
            </a:pPr>
            <a:r>
              <a:rPr lang="en-US" sz="1400"/>
              <a:t>Sold largely under Long term contracts(91%)</a:t>
            </a:r>
          </a:p>
          <a:p>
            <a:pPr lvl="1" algn="l" eaLnBrk="0" hangingPunct="0">
              <a:buFontTx/>
              <a:buChar char="•"/>
            </a:pPr>
            <a:r>
              <a:rPr lang="en-US" sz="1400"/>
              <a:t>Bilateral contracts for sale of power</a:t>
            </a:r>
          </a:p>
          <a:p>
            <a:pPr lvl="1" algn="l" eaLnBrk="0" hangingPunct="0">
              <a:buFontTx/>
              <a:buChar char="•"/>
            </a:pPr>
            <a:endParaRPr lang="en-US" sz="1400"/>
          </a:p>
          <a:p>
            <a:pPr algn="l" eaLnBrk="0" hangingPunct="0"/>
            <a:endParaRPr lang="en-US" sz="1400"/>
          </a:p>
        </p:txBody>
      </p:sp>
      <p:sp>
        <p:nvSpPr>
          <p:cNvPr id="8199" name="Text Box 9"/>
          <p:cNvSpPr txBox="1">
            <a:spLocks noChangeArrowheads="1"/>
          </p:cNvSpPr>
          <p:nvPr/>
        </p:nvSpPr>
        <p:spPr bwMode="auto">
          <a:xfrm>
            <a:off x="2209800" y="4114800"/>
            <a:ext cx="3886200" cy="2644775"/>
          </a:xfrm>
          <a:prstGeom prst="rect">
            <a:avLst/>
          </a:prstGeom>
          <a:noFill/>
          <a:ln w="9525">
            <a:noFill/>
            <a:miter lim="800000"/>
            <a:headEnd/>
            <a:tailEnd/>
          </a:ln>
        </p:spPr>
        <p:txBody>
          <a:bodyPr>
            <a:spAutoFit/>
          </a:bodyPr>
          <a:lstStyle/>
          <a:p>
            <a:pPr algn="l" eaLnBrk="0" hangingPunct="0"/>
            <a:r>
              <a:rPr lang="en-US" sz="1400" b="1">
                <a:solidFill>
                  <a:srgbClr val="0000CC"/>
                </a:solidFill>
              </a:rPr>
              <a:t>Transmission </a:t>
            </a:r>
            <a:r>
              <a:rPr lang="en-US" sz="1400">
                <a:solidFill>
                  <a:srgbClr val="0000CC"/>
                </a:solidFill>
              </a:rPr>
              <a:t>– Used for conveyance of electricity from generation to load centre</a:t>
            </a:r>
          </a:p>
          <a:p>
            <a:pPr lvl="1" algn="l" eaLnBrk="0" hangingPunct="0">
              <a:buFontTx/>
              <a:buChar char="•"/>
            </a:pPr>
            <a:r>
              <a:rPr lang="en-US" sz="1400">
                <a:solidFill>
                  <a:srgbClr val="0000CC"/>
                </a:solidFill>
              </a:rPr>
              <a:t>Licensed business</a:t>
            </a:r>
          </a:p>
          <a:p>
            <a:pPr lvl="1" algn="l" eaLnBrk="0" hangingPunct="0">
              <a:buFontTx/>
              <a:buChar char="•"/>
            </a:pPr>
            <a:r>
              <a:rPr lang="en-US" sz="1400">
                <a:solidFill>
                  <a:srgbClr val="0000CC"/>
                </a:solidFill>
              </a:rPr>
              <a:t>2 grids- NEW Grid, Southern Grid</a:t>
            </a:r>
          </a:p>
          <a:p>
            <a:pPr lvl="1" algn="l" eaLnBrk="0" hangingPunct="0">
              <a:buFontTx/>
              <a:buChar char="•"/>
            </a:pPr>
            <a:r>
              <a:rPr lang="en-US" sz="1400">
                <a:solidFill>
                  <a:srgbClr val="0000CC"/>
                </a:solidFill>
              </a:rPr>
              <a:t>Backbone for interregional transfer at National level</a:t>
            </a:r>
          </a:p>
          <a:p>
            <a:pPr lvl="1" algn="l" eaLnBrk="0" hangingPunct="0">
              <a:buFontTx/>
              <a:buChar char="•"/>
            </a:pPr>
            <a:r>
              <a:rPr lang="en-US" sz="1400">
                <a:solidFill>
                  <a:srgbClr val="0000CC"/>
                </a:solidFill>
              </a:rPr>
              <a:t>Ownership-owned largely by Powergrid, Private players are coming up</a:t>
            </a:r>
          </a:p>
          <a:p>
            <a:pPr lvl="1" algn="l" eaLnBrk="0" hangingPunct="0">
              <a:buFontTx/>
              <a:buChar char="•"/>
            </a:pPr>
            <a:r>
              <a:rPr lang="en-US" sz="1400">
                <a:solidFill>
                  <a:srgbClr val="0000CC"/>
                </a:solidFill>
              </a:rPr>
              <a:t>Pooled asset, Power flows as per laws of physics and not contracts</a:t>
            </a:r>
          </a:p>
          <a:p>
            <a:pPr algn="l" eaLnBrk="0" hangingPunct="0"/>
            <a:endParaRPr lang="en-US" sz="1400">
              <a:solidFill>
                <a:srgbClr val="0000CC"/>
              </a:solidFill>
            </a:endParaRPr>
          </a:p>
        </p:txBody>
      </p:sp>
      <p:sp>
        <p:nvSpPr>
          <p:cNvPr id="8200" name="Text Box 10"/>
          <p:cNvSpPr txBox="1">
            <a:spLocks noChangeArrowheads="1"/>
          </p:cNvSpPr>
          <p:nvPr/>
        </p:nvSpPr>
        <p:spPr bwMode="auto">
          <a:xfrm>
            <a:off x="5867400" y="3983038"/>
            <a:ext cx="3352800" cy="3348037"/>
          </a:xfrm>
          <a:prstGeom prst="rect">
            <a:avLst/>
          </a:prstGeom>
          <a:noFill/>
          <a:ln w="9525">
            <a:noFill/>
            <a:miter lim="800000"/>
            <a:headEnd/>
            <a:tailEnd/>
          </a:ln>
        </p:spPr>
        <p:txBody>
          <a:bodyPr>
            <a:spAutoFit/>
          </a:bodyPr>
          <a:lstStyle/>
          <a:p>
            <a:pPr algn="l" eaLnBrk="0" hangingPunct="0"/>
            <a:r>
              <a:rPr lang="en-US" sz="1600" b="1">
                <a:solidFill>
                  <a:schemeClr val="tx2"/>
                </a:solidFill>
              </a:rPr>
              <a:t>    Distribution</a:t>
            </a:r>
          </a:p>
          <a:p>
            <a:pPr algn="l" eaLnBrk="0" hangingPunct="0"/>
            <a:r>
              <a:rPr lang="en-US" sz="1600">
                <a:solidFill>
                  <a:schemeClr val="tx2"/>
                </a:solidFill>
              </a:rPr>
              <a:t>  Segregated Statewise</a:t>
            </a:r>
          </a:p>
          <a:p>
            <a:pPr marL="742950" lvl="1" indent="-285750" algn="l" eaLnBrk="0" hangingPunct="0"/>
            <a:r>
              <a:rPr lang="en-US" sz="1400">
                <a:solidFill>
                  <a:schemeClr val="tx2"/>
                </a:solidFill>
              </a:rPr>
              <a:t>Largely with State owned DISTCOs</a:t>
            </a:r>
          </a:p>
          <a:p>
            <a:pPr marL="742950" lvl="1" indent="-285750" algn="l" eaLnBrk="0" hangingPunct="0"/>
            <a:r>
              <a:rPr lang="en-US" sz="1400">
                <a:solidFill>
                  <a:schemeClr val="tx2"/>
                </a:solidFill>
              </a:rPr>
              <a:t>Pvt. DISCOMS in metros- Delhi- BSES &amp; NDPL; Mumbai: TATA Power &amp; BSES; CESC in Kolkata, TORRENT in Ahmedabad &amp; Surat; WESCO, SOUTHCO &amp; NESCO in Orissa</a:t>
            </a:r>
          </a:p>
          <a:p>
            <a:pPr marL="742950" lvl="1" indent="-285750" algn="l" eaLnBrk="0" hangingPunct="0"/>
            <a:r>
              <a:rPr lang="en-US" sz="1400">
                <a:solidFill>
                  <a:schemeClr val="tx2"/>
                </a:solidFill>
              </a:rPr>
              <a:t>Franchisees in some states; Mah, UP</a:t>
            </a:r>
          </a:p>
          <a:p>
            <a:pPr algn="ctr" eaLnBrk="0" hangingPunct="0"/>
            <a:endParaRPr lang="en-US" sz="1200">
              <a:solidFill>
                <a:schemeClr val="tx2"/>
              </a:solidFill>
            </a:endParaRPr>
          </a:p>
          <a:p>
            <a:pPr algn="ctr" eaLnBrk="0" hangingPunct="0"/>
            <a:endParaRPr lang="en-US" sz="1600">
              <a:solidFill>
                <a:schemeClr val="tx2"/>
              </a:solidFill>
            </a:endParaRPr>
          </a:p>
        </p:txBody>
      </p:sp>
      <p:sp>
        <p:nvSpPr>
          <p:cNvPr id="8201" name="Rectangle 12"/>
          <p:cNvSpPr>
            <a:spLocks noChangeArrowheads="1"/>
          </p:cNvSpPr>
          <p:nvPr/>
        </p:nvSpPr>
        <p:spPr bwMode="auto">
          <a:xfrm>
            <a:off x="3276600" y="3733800"/>
            <a:ext cx="1219200" cy="228600"/>
          </a:xfrm>
          <a:prstGeom prst="rect">
            <a:avLst/>
          </a:prstGeom>
          <a:solidFill>
            <a:srgbClr val="FFFFFF"/>
          </a:solidFill>
          <a:ln w="9525">
            <a:noFill/>
            <a:miter lim="800000"/>
            <a:headEnd/>
            <a:tailEnd/>
          </a:ln>
        </p:spPr>
        <p:txBody>
          <a:bodyPr wrap="none" anchor="ctr"/>
          <a:lstStyle/>
          <a:p>
            <a:pPr algn="ctr" eaLnBrk="0" hangingPunct="0"/>
            <a:endParaRPr lang="en-GB" altLang="en-US" sz="1800"/>
          </a:p>
        </p:txBody>
      </p:sp>
      <p:sp>
        <p:nvSpPr>
          <p:cNvPr id="8202" name="Rectangle 14"/>
          <p:cNvSpPr>
            <a:spLocks noChangeArrowheads="1"/>
          </p:cNvSpPr>
          <p:nvPr/>
        </p:nvSpPr>
        <p:spPr bwMode="auto">
          <a:xfrm>
            <a:off x="2590800" y="1828800"/>
            <a:ext cx="2438400" cy="228600"/>
          </a:xfrm>
          <a:prstGeom prst="rect">
            <a:avLst/>
          </a:prstGeom>
          <a:solidFill>
            <a:srgbClr val="FFFFFF"/>
          </a:solidFill>
          <a:ln w="9525">
            <a:noFill/>
            <a:miter lim="800000"/>
            <a:headEnd/>
            <a:tailEnd/>
          </a:ln>
        </p:spPr>
        <p:txBody>
          <a:bodyPr wrap="none" anchor="ctr"/>
          <a:lstStyle/>
          <a:p>
            <a:pPr algn="ctr" eaLnBrk="0" hangingPunct="0"/>
            <a:endParaRPr lang="en-GB" altLang="en-US" sz="1800"/>
          </a:p>
        </p:txBody>
      </p:sp>
      <p:sp>
        <p:nvSpPr>
          <p:cNvPr id="8203" name="Rectangle 15"/>
          <p:cNvSpPr>
            <a:spLocks noChangeArrowheads="1"/>
          </p:cNvSpPr>
          <p:nvPr/>
        </p:nvSpPr>
        <p:spPr bwMode="auto">
          <a:xfrm>
            <a:off x="7239000" y="1828800"/>
            <a:ext cx="1219200" cy="152400"/>
          </a:xfrm>
          <a:prstGeom prst="rect">
            <a:avLst/>
          </a:prstGeom>
          <a:solidFill>
            <a:srgbClr val="FFFFFF"/>
          </a:solidFill>
          <a:ln w="9525">
            <a:noFill/>
            <a:miter lim="800000"/>
            <a:headEnd/>
            <a:tailEnd/>
          </a:ln>
        </p:spPr>
        <p:txBody>
          <a:bodyPr wrap="none" anchor="ctr"/>
          <a:lstStyle/>
          <a:p>
            <a:pPr algn="ctr" eaLnBrk="0" hangingPunct="0"/>
            <a:endParaRPr lang="en-GB" altLang="en-US" sz="1800"/>
          </a:p>
        </p:txBody>
      </p:sp>
      <p:sp>
        <p:nvSpPr>
          <p:cNvPr id="8204" name="Rectangle 16"/>
          <p:cNvSpPr>
            <a:spLocks noChangeArrowheads="1"/>
          </p:cNvSpPr>
          <p:nvPr/>
        </p:nvSpPr>
        <p:spPr bwMode="auto">
          <a:xfrm>
            <a:off x="7315200" y="2590800"/>
            <a:ext cx="1295400" cy="304800"/>
          </a:xfrm>
          <a:prstGeom prst="rect">
            <a:avLst/>
          </a:prstGeom>
          <a:solidFill>
            <a:srgbClr val="FFFFFF"/>
          </a:solidFill>
          <a:ln w="9525">
            <a:noFill/>
            <a:miter lim="800000"/>
            <a:headEnd/>
            <a:tailEnd/>
          </a:ln>
        </p:spPr>
        <p:txBody>
          <a:bodyPr wrap="none" anchor="ctr"/>
          <a:lstStyle/>
          <a:p>
            <a:pPr algn="ctr" eaLnBrk="0" hangingPunct="0"/>
            <a:endParaRPr lang="en-GB" altLang="en-US" sz="1800"/>
          </a:p>
        </p:txBody>
      </p:sp>
      <p:sp>
        <p:nvSpPr>
          <p:cNvPr id="8205" name="Rectangle 17"/>
          <p:cNvSpPr>
            <a:spLocks noChangeArrowheads="1"/>
          </p:cNvSpPr>
          <p:nvPr/>
        </p:nvSpPr>
        <p:spPr bwMode="auto">
          <a:xfrm>
            <a:off x="7239000" y="3657600"/>
            <a:ext cx="1219200" cy="228600"/>
          </a:xfrm>
          <a:prstGeom prst="rect">
            <a:avLst/>
          </a:prstGeom>
          <a:solidFill>
            <a:srgbClr val="FFFFFF"/>
          </a:solidFill>
          <a:ln w="9525">
            <a:noFill/>
            <a:miter lim="800000"/>
            <a:headEnd/>
            <a:tailEnd/>
          </a:ln>
        </p:spPr>
        <p:txBody>
          <a:bodyPr wrap="none" anchor="ctr"/>
          <a:lstStyle/>
          <a:p>
            <a:pPr algn="ctr" eaLnBrk="0" hangingPunct="0"/>
            <a:endParaRPr lang="en-GB" altLang="en-US" sz="1800"/>
          </a:p>
        </p:txBody>
      </p:sp>
      <p:sp>
        <p:nvSpPr>
          <p:cNvPr id="8206" name="Rectangle 18"/>
          <p:cNvSpPr>
            <a:spLocks noChangeArrowheads="1"/>
          </p:cNvSpPr>
          <p:nvPr/>
        </p:nvSpPr>
        <p:spPr bwMode="auto">
          <a:xfrm>
            <a:off x="7162800" y="1219200"/>
            <a:ext cx="1371600" cy="762000"/>
          </a:xfrm>
          <a:prstGeom prst="rect">
            <a:avLst/>
          </a:prstGeom>
          <a:solidFill>
            <a:srgbClr val="FFFFFF"/>
          </a:solidFill>
          <a:ln w="9525">
            <a:noFill/>
            <a:miter lim="800000"/>
            <a:headEnd/>
            <a:tailEnd/>
          </a:ln>
        </p:spPr>
        <p:txBody>
          <a:bodyPr wrap="none" anchor="ctr"/>
          <a:lstStyle/>
          <a:p>
            <a:pPr algn="ctr" eaLnBrk="0" hangingPunct="0"/>
            <a:endParaRPr lang="en-GB" altLang="en-US" sz="18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CE3529BF-9B1D-40E5-AD72-5675941E1F49}" type="slidenum">
              <a:rPr lang="en-US" sz="3200"/>
              <a:pPr/>
              <a:t>30</a:t>
            </a:fld>
            <a:endParaRPr lang="en-US" sz="3200"/>
          </a:p>
        </p:txBody>
      </p:sp>
      <p:sp>
        <p:nvSpPr>
          <p:cNvPr id="36867" name="Rectangle 2"/>
          <p:cNvSpPr>
            <a:spLocks noGrp="1" noChangeArrowheads="1"/>
          </p:cNvSpPr>
          <p:nvPr>
            <p:ph type="title" idx="4294967295"/>
          </p:nvPr>
        </p:nvSpPr>
        <p:spPr>
          <a:xfrm>
            <a:off x="228600" y="228600"/>
            <a:ext cx="8229600" cy="457200"/>
          </a:xfrm>
        </p:spPr>
        <p:txBody>
          <a:bodyPr/>
          <a:lstStyle/>
          <a:p>
            <a:pPr eaLnBrk="1" hangingPunct="1"/>
            <a:r>
              <a:rPr lang="en-US" sz="3200"/>
              <a:t>Billing- Four Parts</a:t>
            </a:r>
          </a:p>
        </p:txBody>
      </p:sp>
      <p:sp>
        <p:nvSpPr>
          <p:cNvPr id="36868" name="Text Box 3"/>
          <p:cNvSpPr txBox="1">
            <a:spLocks noChangeArrowheads="1"/>
          </p:cNvSpPr>
          <p:nvPr/>
        </p:nvSpPr>
        <p:spPr bwMode="auto">
          <a:xfrm>
            <a:off x="228600" y="1295400"/>
            <a:ext cx="2638425" cy="1160463"/>
          </a:xfrm>
          <a:prstGeom prst="rect">
            <a:avLst/>
          </a:prstGeom>
          <a:solidFill>
            <a:srgbClr val="CCFFCC">
              <a:alpha val="59999"/>
            </a:srgbClr>
          </a:solidFill>
          <a:ln w="25400">
            <a:solidFill>
              <a:srgbClr val="008080"/>
            </a:solidFill>
            <a:miter lim="800000"/>
            <a:headEnd/>
            <a:tailEnd/>
          </a:ln>
        </p:spPr>
        <p:txBody>
          <a:bodyPr>
            <a:spAutoFit/>
          </a:bodyPr>
          <a:lstStyle/>
          <a:p>
            <a:pPr algn="l">
              <a:lnSpc>
                <a:spcPct val="90000"/>
              </a:lnSpc>
              <a:spcBef>
                <a:spcPct val="20000"/>
              </a:spcBef>
              <a:buClr>
                <a:schemeClr val="bg2"/>
              </a:buClr>
              <a:buSzPct val="75000"/>
              <a:buFont typeface="Wingdings" pitchFamily="2" charset="2"/>
              <a:buNone/>
            </a:pPr>
            <a:r>
              <a:rPr lang="en-US" sz="1400" b="1"/>
              <a:t>First Part</a:t>
            </a:r>
          </a:p>
          <a:p>
            <a:pPr algn="l" eaLnBrk="0" hangingPunct="0"/>
            <a:r>
              <a:rPr lang="en-US" sz="1400"/>
              <a:t>Raised on 1st working day of each month for previous month, determined prior to application period</a:t>
            </a:r>
          </a:p>
        </p:txBody>
      </p:sp>
      <p:sp>
        <p:nvSpPr>
          <p:cNvPr id="36869" name="Text Box 4"/>
          <p:cNvSpPr txBox="1">
            <a:spLocks noChangeArrowheads="1"/>
          </p:cNvSpPr>
          <p:nvPr/>
        </p:nvSpPr>
        <p:spPr bwMode="auto">
          <a:xfrm>
            <a:off x="3124200" y="1295400"/>
            <a:ext cx="5791200" cy="1393825"/>
          </a:xfrm>
          <a:prstGeom prst="rect">
            <a:avLst/>
          </a:prstGeom>
          <a:solidFill>
            <a:srgbClr val="CCFFCC"/>
          </a:solidFill>
          <a:ln w="25400">
            <a:solidFill>
              <a:srgbClr val="008080"/>
            </a:solidFill>
            <a:miter lim="800000"/>
            <a:headEnd/>
            <a:tailEnd/>
          </a:ln>
        </p:spPr>
        <p:txBody>
          <a:bodyPr>
            <a:spAutoFit/>
          </a:bodyPr>
          <a:lstStyle/>
          <a:p>
            <a:pPr algn="l" eaLnBrk="0" hangingPunct="0"/>
            <a:r>
              <a:rPr lang="en-US" sz="1400"/>
              <a:t>Charges for use of transmission assets based on PoC method.</a:t>
            </a:r>
          </a:p>
          <a:p>
            <a:pPr algn="l" eaLnBrk="0" hangingPunct="0"/>
            <a:r>
              <a:rPr lang="en-US" sz="1400"/>
              <a:t>[PoC Tr. Charge of generation zone in Rs/MW/month for peak hrs.]X[(Approved injection for peak hours)]+</a:t>
            </a:r>
          </a:p>
          <a:p>
            <a:pPr algn="l" eaLnBrk="0" hangingPunct="0"/>
            <a:r>
              <a:rPr lang="en-US" sz="1400"/>
              <a:t>[PoC Tr. Charge of generation zone in Rs/MW/month for other than peak hrs.]X[(Approved injection for other than peak hours)]</a:t>
            </a:r>
            <a:endParaRPr lang="en-US" sz="1800"/>
          </a:p>
        </p:txBody>
      </p:sp>
      <p:sp>
        <p:nvSpPr>
          <p:cNvPr id="36870" name="Text Box 5"/>
          <p:cNvSpPr txBox="1">
            <a:spLocks noChangeArrowheads="1"/>
          </p:cNvSpPr>
          <p:nvPr/>
        </p:nvSpPr>
        <p:spPr bwMode="auto">
          <a:xfrm>
            <a:off x="3124200" y="2743200"/>
            <a:ext cx="6019800" cy="309563"/>
          </a:xfrm>
          <a:prstGeom prst="rect">
            <a:avLst/>
          </a:prstGeom>
          <a:solidFill>
            <a:srgbClr val="CCFFCC"/>
          </a:solidFill>
          <a:ln w="25400">
            <a:solidFill>
              <a:srgbClr val="008080"/>
            </a:solidFill>
            <a:miter lim="800000"/>
            <a:headEnd/>
            <a:tailEnd/>
          </a:ln>
        </p:spPr>
        <p:txBody>
          <a:bodyPr lIns="0" rIns="0">
            <a:spAutoFit/>
          </a:bodyPr>
          <a:lstStyle/>
          <a:p>
            <a:pPr algn="l">
              <a:lnSpc>
                <a:spcPct val="90000"/>
              </a:lnSpc>
              <a:spcBef>
                <a:spcPct val="20000"/>
              </a:spcBef>
              <a:buClr>
                <a:schemeClr val="tx2"/>
              </a:buClr>
              <a:buSzPct val="75000"/>
              <a:buFont typeface="Wingdings" pitchFamily="2" charset="2"/>
              <a:buNone/>
            </a:pPr>
            <a:r>
              <a:rPr lang="en-US" sz="1400"/>
              <a:t>Similar to first part to recover additional MTOA charges</a:t>
            </a:r>
          </a:p>
        </p:txBody>
      </p:sp>
      <p:sp>
        <p:nvSpPr>
          <p:cNvPr id="36871" name="Text Box 6"/>
          <p:cNvSpPr txBox="1">
            <a:spLocks noChangeArrowheads="1"/>
          </p:cNvSpPr>
          <p:nvPr/>
        </p:nvSpPr>
        <p:spPr bwMode="auto">
          <a:xfrm>
            <a:off x="228600" y="2590800"/>
            <a:ext cx="2590800" cy="736600"/>
          </a:xfrm>
          <a:prstGeom prst="rect">
            <a:avLst/>
          </a:prstGeom>
          <a:solidFill>
            <a:srgbClr val="CCFFCC">
              <a:alpha val="62999"/>
            </a:srgbClr>
          </a:solidFill>
          <a:ln w="25400">
            <a:solidFill>
              <a:srgbClr val="008080"/>
            </a:solidFill>
            <a:miter lim="800000"/>
            <a:headEnd/>
            <a:tailEnd/>
          </a:ln>
        </p:spPr>
        <p:txBody>
          <a:bodyPr>
            <a:spAutoFit/>
          </a:bodyPr>
          <a:lstStyle/>
          <a:p>
            <a:pPr algn="l">
              <a:lnSpc>
                <a:spcPct val="90000"/>
              </a:lnSpc>
              <a:spcBef>
                <a:spcPct val="20000"/>
              </a:spcBef>
              <a:buClr>
                <a:schemeClr val="bg2"/>
              </a:buClr>
              <a:buSzPct val="75000"/>
              <a:buFont typeface="Wingdings" pitchFamily="2" charset="2"/>
              <a:buNone/>
            </a:pPr>
            <a:r>
              <a:rPr lang="en-US" sz="1400" b="1"/>
              <a:t>Second Part</a:t>
            </a:r>
          </a:p>
          <a:p>
            <a:pPr algn="l">
              <a:lnSpc>
                <a:spcPct val="90000"/>
              </a:lnSpc>
              <a:spcBef>
                <a:spcPct val="20000"/>
              </a:spcBef>
              <a:buClr>
                <a:schemeClr val="bg2"/>
              </a:buClr>
              <a:buSzPct val="75000"/>
              <a:buFont typeface="Wingdings" pitchFamily="2" charset="2"/>
              <a:buNone/>
            </a:pPr>
            <a:r>
              <a:rPr lang="en-US" sz="1400"/>
              <a:t>Raised along with first part of the bill</a:t>
            </a:r>
          </a:p>
        </p:txBody>
      </p:sp>
      <p:sp>
        <p:nvSpPr>
          <p:cNvPr id="36872" name="Text Box 7"/>
          <p:cNvSpPr txBox="1">
            <a:spLocks noChangeArrowheads="1"/>
          </p:cNvSpPr>
          <p:nvPr/>
        </p:nvSpPr>
        <p:spPr bwMode="auto">
          <a:xfrm>
            <a:off x="228600" y="3429000"/>
            <a:ext cx="2819400" cy="949325"/>
          </a:xfrm>
          <a:prstGeom prst="rect">
            <a:avLst/>
          </a:prstGeom>
          <a:solidFill>
            <a:srgbClr val="CCFFCC">
              <a:alpha val="40999"/>
            </a:srgbClr>
          </a:solidFill>
          <a:ln w="25400">
            <a:solidFill>
              <a:srgbClr val="008080"/>
            </a:solidFill>
            <a:miter lim="800000"/>
            <a:headEnd/>
            <a:tailEnd/>
          </a:ln>
        </p:spPr>
        <p:txBody>
          <a:bodyPr>
            <a:spAutoFit/>
          </a:bodyPr>
          <a:lstStyle/>
          <a:p>
            <a:pPr algn="l" eaLnBrk="0" hangingPunct="0"/>
            <a:r>
              <a:rPr lang="en-US" sz="1400" b="1"/>
              <a:t>Third Part</a:t>
            </a:r>
          </a:p>
          <a:p>
            <a:pPr algn="l">
              <a:lnSpc>
                <a:spcPct val="90000"/>
              </a:lnSpc>
              <a:spcBef>
                <a:spcPct val="20000"/>
              </a:spcBef>
              <a:buClr>
                <a:schemeClr val="tx2"/>
              </a:buClr>
              <a:buSzPct val="75000"/>
              <a:buFont typeface="Wingdings" pitchFamily="2" charset="2"/>
              <a:buNone/>
            </a:pPr>
            <a:r>
              <a:rPr lang="en-US" sz="1400"/>
              <a:t>Raised on first working day of September and March for the previous six months.</a:t>
            </a:r>
            <a:endParaRPr lang="en-US" sz="1400" b="1"/>
          </a:p>
        </p:txBody>
      </p:sp>
      <p:sp>
        <p:nvSpPr>
          <p:cNvPr id="36873" name="Text Box 8"/>
          <p:cNvSpPr txBox="1">
            <a:spLocks noChangeArrowheads="1"/>
          </p:cNvSpPr>
          <p:nvPr/>
        </p:nvSpPr>
        <p:spPr bwMode="auto">
          <a:xfrm>
            <a:off x="3124200" y="3200400"/>
            <a:ext cx="6019800" cy="1606550"/>
          </a:xfrm>
          <a:prstGeom prst="rect">
            <a:avLst/>
          </a:prstGeom>
          <a:solidFill>
            <a:srgbClr val="CCFFCC"/>
          </a:solidFill>
          <a:ln w="25400">
            <a:solidFill>
              <a:srgbClr val="008080"/>
            </a:solidFill>
            <a:miter lim="800000"/>
            <a:headEnd/>
            <a:tailEnd/>
          </a:ln>
        </p:spPr>
        <p:txBody>
          <a:bodyPr>
            <a:spAutoFit/>
          </a:bodyPr>
          <a:lstStyle/>
          <a:p>
            <a:pPr algn="l" eaLnBrk="0" hangingPunct="0">
              <a:buFontTx/>
              <a:buChar char="•"/>
            </a:pPr>
            <a:r>
              <a:rPr lang="en-US" sz="1400"/>
              <a:t>To adjust any variations in interest rates, FERV,rescheduling of commissioning of transmission assets, etc. as allowed by the Commission for any ISTS Transmission Licensee. </a:t>
            </a:r>
          </a:p>
          <a:p>
            <a:pPr algn="l" eaLnBrk="0" hangingPunct="0">
              <a:buFontTx/>
              <a:buChar char="•"/>
            </a:pPr>
            <a:r>
              <a:rPr lang="en-US" sz="1400"/>
              <a:t>Total amount to be recovered /reimbursed because of such under recovery / over recovery shall be billed by CTU to each DIC in proportion of its average Approved Injection /Approved Withdrawal over previous six months on a biannual basis.</a:t>
            </a:r>
          </a:p>
        </p:txBody>
      </p:sp>
      <p:sp>
        <p:nvSpPr>
          <p:cNvPr id="36874" name="Line 9"/>
          <p:cNvSpPr>
            <a:spLocks noChangeShapeType="1"/>
          </p:cNvSpPr>
          <p:nvPr/>
        </p:nvSpPr>
        <p:spPr bwMode="auto">
          <a:xfrm>
            <a:off x="2743200" y="1981200"/>
            <a:ext cx="381000" cy="0"/>
          </a:xfrm>
          <a:prstGeom prst="line">
            <a:avLst/>
          </a:prstGeom>
          <a:noFill/>
          <a:ln w="38100">
            <a:solidFill>
              <a:schemeClr val="tx1"/>
            </a:solidFill>
            <a:round/>
            <a:headEnd/>
            <a:tailEnd type="triangle" w="med" len="med"/>
          </a:ln>
        </p:spPr>
        <p:txBody>
          <a:bodyPr/>
          <a:lstStyle/>
          <a:p>
            <a:endParaRPr lang="en-IN"/>
          </a:p>
        </p:txBody>
      </p:sp>
      <p:sp>
        <p:nvSpPr>
          <p:cNvPr id="36875" name="Line 10"/>
          <p:cNvSpPr>
            <a:spLocks noChangeShapeType="1"/>
          </p:cNvSpPr>
          <p:nvPr/>
        </p:nvSpPr>
        <p:spPr bwMode="auto">
          <a:xfrm>
            <a:off x="2819400" y="3657600"/>
            <a:ext cx="381000" cy="0"/>
          </a:xfrm>
          <a:prstGeom prst="line">
            <a:avLst/>
          </a:prstGeom>
          <a:noFill/>
          <a:ln w="38100">
            <a:solidFill>
              <a:schemeClr val="tx1"/>
            </a:solidFill>
            <a:round/>
            <a:headEnd/>
            <a:tailEnd type="triangle" w="med" len="med"/>
          </a:ln>
        </p:spPr>
        <p:txBody>
          <a:bodyPr/>
          <a:lstStyle/>
          <a:p>
            <a:endParaRPr lang="en-IN"/>
          </a:p>
        </p:txBody>
      </p:sp>
      <p:sp>
        <p:nvSpPr>
          <p:cNvPr id="36876" name="Line 11"/>
          <p:cNvSpPr>
            <a:spLocks noChangeShapeType="1"/>
          </p:cNvSpPr>
          <p:nvPr/>
        </p:nvSpPr>
        <p:spPr bwMode="auto">
          <a:xfrm>
            <a:off x="2743200" y="2895600"/>
            <a:ext cx="381000" cy="0"/>
          </a:xfrm>
          <a:prstGeom prst="line">
            <a:avLst/>
          </a:prstGeom>
          <a:noFill/>
          <a:ln w="38100">
            <a:solidFill>
              <a:schemeClr val="tx1"/>
            </a:solidFill>
            <a:round/>
            <a:headEnd/>
            <a:tailEnd type="triangle" w="med" len="med"/>
          </a:ln>
        </p:spPr>
        <p:txBody>
          <a:bodyPr/>
          <a:lstStyle/>
          <a:p>
            <a:endParaRPr lang="en-IN"/>
          </a:p>
        </p:txBody>
      </p:sp>
      <p:sp>
        <p:nvSpPr>
          <p:cNvPr id="36877" name="Text Box 12"/>
          <p:cNvSpPr txBox="1">
            <a:spLocks noChangeArrowheads="1"/>
          </p:cNvSpPr>
          <p:nvPr/>
        </p:nvSpPr>
        <p:spPr bwMode="auto">
          <a:xfrm>
            <a:off x="228600" y="4876800"/>
            <a:ext cx="2819400" cy="949325"/>
          </a:xfrm>
          <a:prstGeom prst="rect">
            <a:avLst/>
          </a:prstGeom>
          <a:solidFill>
            <a:srgbClr val="CCFFCC">
              <a:alpha val="40999"/>
            </a:srgbClr>
          </a:solidFill>
          <a:ln w="25400">
            <a:solidFill>
              <a:srgbClr val="008080"/>
            </a:solidFill>
            <a:miter lim="800000"/>
            <a:headEnd/>
            <a:tailEnd/>
          </a:ln>
        </p:spPr>
        <p:txBody>
          <a:bodyPr>
            <a:spAutoFit/>
          </a:bodyPr>
          <a:lstStyle/>
          <a:p>
            <a:pPr algn="l" eaLnBrk="0" hangingPunct="0"/>
            <a:r>
              <a:rPr lang="en-US" sz="1400" b="1"/>
              <a:t>Fourth Part </a:t>
            </a:r>
          </a:p>
          <a:p>
            <a:pPr algn="l">
              <a:lnSpc>
                <a:spcPct val="90000"/>
              </a:lnSpc>
              <a:spcBef>
                <a:spcPct val="20000"/>
              </a:spcBef>
              <a:buClr>
                <a:schemeClr val="tx2"/>
              </a:buClr>
              <a:buSzPct val="75000"/>
              <a:buFont typeface="Wingdings" pitchFamily="2" charset="2"/>
              <a:buNone/>
            </a:pPr>
            <a:r>
              <a:rPr lang="en-US" sz="1400"/>
              <a:t>Raised within 3 working days of issuance of Regional Tr. Deviation  A/c by RPCs.</a:t>
            </a:r>
            <a:endParaRPr lang="en-US" sz="1400" b="1"/>
          </a:p>
        </p:txBody>
      </p:sp>
      <p:sp>
        <p:nvSpPr>
          <p:cNvPr id="36878" name="Text Box 13"/>
          <p:cNvSpPr txBox="1">
            <a:spLocks noChangeArrowheads="1"/>
          </p:cNvSpPr>
          <p:nvPr/>
        </p:nvSpPr>
        <p:spPr bwMode="auto">
          <a:xfrm>
            <a:off x="3124200" y="4876800"/>
            <a:ext cx="6019800" cy="1181100"/>
          </a:xfrm>
          <a:prstGeom prst="rect">
            <a:avLst/>
          </a:prstGeom>
          <a:solidFill>
            <a:srgbClr val="CCFFCC"/>
          </a:solidFill>
          <a:ln w="25400">
            <a:solidFill>
              <a:srgbClr val="008080"/>
            </a:solidFill>
            <a:miter lim="800000"/>
            <a:headEnd/>
            <a:tailEnd/>
          </a:ln>
        </p:spPr>
        <p:txBody>
          <a:bodyPr>
            <a:spAutoFit/>
          </a:bodyPr>
          <a:lstStyle/>
          <a:p>
            <a:pPr algn="l" eaLnBrk="0" hangingPunct="0">
              <a:buFontTx/>
              <a:buChar char="•"/>
            </a:pPr>
            <a:r>
              <a:rPr lang="en-US" sz="1400"/>
              <a:t>Additional bill for deviations- shall be charged seperately</a:t>
            </a:r>
          </a:p>
          <a:p>
            <a:pPr algn="l" eaLnBrk="0" hangingPunct="0">
              <a:buFontTx/>
              <a:buChar char="•"/>
            </a:pPr>
            <a:r>
              <a:rPr lang="en-US" sz="1400"/>
              <a:t>First 20% deviation-zonal PoC charges</a:t>
            </a:r>
          </a:p>
          <a:p>
            <a:pPr algn="l" eaLnBrk="0" hangingPunct="0">
              <a:buFontTx/>
              <a:buChar char="•"/>
            </a:pPr>
            <a:r>
              <a:rPr lang="en-US" sz="1400"/>
              <a:t>Beyond 20% deviation- 1.25 times zonal PoC charges</a:t>
            </a:r>
          </a:p>
          <a:p>
            <a:pPr algn="l" eaLnBrk="0" hangingPunct="0">
              <a:buFontTx/>
              <a:buChar char="•"/>
            </a:pPr>
            <a:r>
              <a:rPr lang="en-US" sz="1400"/>
              <a:t>A generator instead of injecting, withdraws from the grid- </a:t>
            </a:r>
            <a:r>
              <a:rPr lang="en-US" sz="1400">
                <a:solidFill>
                  <a:srgbClr val="FF6600"/>
                </a:solidFill>
              </a:rPr>
              <a:t>Case of Commissioning power -</a:t>
            </a:r>
            <a:r>
              <a:rPr lang="en-US" sz="1400"/>
              <a:t>1.25 times zonal PoC charges</a:t>
            </a:r>
          </a:p>
        </p:txBody>
      </p:sp>
      <p:sp>
        <p:nvSpPr>
          <p:cNvPr id="36879" name="Line 14"/>
          <p:cNvSpPr>
            <a:spLocks noChangeShapeType="1"/>
          </p:cNvSpPr>
          <p:nvPr/>
        </p:nvSpPr>
        <p:spPr bwMode="auto">
          <a:xfrm>
            <a:off x="2819400" y="5257800"/>
            <a:ext cx="381000" cy="0"/>
          </a:xfrm>
          <a:prstGeom prst="line">
            <a:avLst/>
          </a:prstGeom>
          <a:noFill/>
          <a:ln w="38100">
            <a:solidFill>
              <a:schemeClr val="tx1"/>
            </a:solidFill>
            <a:round/>
            <a:headEnd/>
            <a:tailEnd type="triangle" w="med" len="med"/>
          </a:ln>
        </p:spPr>
        <p:txBody>
          <a:bodyPr/>
          <a:lstStyle/>
          <a:p>
            <a:endParaRPr lang="en-IN"/>
          </a:p>
        </p:txBody>
      </p:sp>
      <p:sp>
        <p:nvSpPr>
          <p:cNvPr id="36880" name="Text Box 15"/>
          <p:cNvSpPr txBox="1">
            <a:spLocks noChangeArrowheads="1"/>
          </p:cNvSpPr>
          <p:nvPr/>
        </p:nvSpPr>
        <p:spPr bwMode="auto">
          <a:xfrm>
            <a:off x="157163" y="654050"/>
            <a:ext cx="8377237" cy="641350"/>
          </a:xfrm>
          <a:prstGeom prst="rect">
            <a:avLst/>
          </a:prstGeom>
          <a:noFill/>
          <a:ln w="9525">
            <a:noFill/>
            <a:miter lim="800000"/>
            <a:headEnd/>
            <a:tailEnd/>
          </a:ln>
        </p:spPr>
        <p:txBody>
          <a:bodyPr wrap="none">
            <a:spAutoFit/>
          </a:bodyPr>
          <a:lstStyle/>
          <a:p>
            <a:pPr algn="l" eaLnBrk="0" hangingPunct="0">
              <a:buFontTx/>
              <a:buChar char="•"/>
            </a:pPr>
            <a:r>
              <a:rPr lang="en-US" sz="1800"/>
              <a:t>To be raised/collected by CTU</a:t>
            </a:r>
          </a:p>
          <a:p>
            <a:pPr algn="l" eaLnBrk="0" hangingPunct="0">
              <a:buFontTx/>
              <a:buChar char="•"/>
            </a:pPr>
            <a:r>
              <a:rPr lang="en-US" sz="1800"/>
              <a:t>Redistribute to Tr. licensees in proportion to their Monthly Tr. charges</a:t>
            </a:r>
          </a:p>
        </p:txBody>
      </p:sp>
      <p:sp>
        <p:nvSpPr>
          <p:cNvPr id="36881" name="Rectangle 16"/>
          <p:cNvSpPr>
            <a:spLocks noChangeArrowheads="1"/>
          </p:cNvSpPr>
          <p:nvPr/>
        </p:nvSpPr>
        <p:spPr bwMode="auto">
          <a:xfrm>
            <a:off x="228600" y="5867400"/>
            <a:ext cx="9144000" cy="609600"/>
          </a:xfrm>
          <a:prstGeom prst="rect">
            <a:avLst/>
          </a:prstGeom>
          <a:noFill/>
          <a:ln w="9525">
            <a:noFill/>
            <a:miter lim="800000"/>
            <a:headEnd/>
            <a:tailEnd/>
          </a:ln>
        </p:spPr>
        <p:txBody>
          <a:bodyPr/>
          <a:lstStyle/>
          <a:p>
            <a:pPr marL="342900" indent="-342900" algn="l">
              <a:lnSpc>
                <a:spcPct val="80000"/>
              </a:lnSpc>
              <a:spcBef>
                <a:spcPct val="20000"/>
              </a:spcBef>
              <a:buClr>
                <a:schemeClr val="bg2"/>
              </a:buClr>
              <a:buSzPct val="75000"/>
              <a:buFont typeface="Wingdings" pitchFamily="2" charset="2"/>
              <a:buChar char="p"/>
            </a:pPr>
            <a:endParaRPr lang="en-GB" altLang="en-US"/>
          </a:p>
        </p:txBody>
      </p:sp>
      <p:sp>
        <p:nvSpPr>
          <p:cNvPr id="36882" name="Text Box 17"/>
          <p:cNvSpPr txBox="1">
            <a:spLocks noChangeArrowheads="1"/>
          </p:cNvSpPr>
          <p:nvPr/>
        </p:nvSpPr>
        <p:spPr bwMode="auto">
          <a:xfrm>
            <a:off x="0" y="6599238"/>
            <a:ext cx="9982200" cy="304800"/>
          </a:xfrm>
          <a:prstGeom prst="rect">
            <a:avLst/>
          </a:prstGeom>
          <a:noFill/>
          <a:ln w="9525">
            <a:noFill/>
            <a:miter lim="800000"/>
            <a:headEnd/>
            <a:tailEnd/>
          </a:ln>
        </p:spPr>
        <p:txBody>
          <a:bodyPr>
            <a:spAutoFit/>
          </a:bodyPr>
          <a:lstStyle/>
          <a:p>
            <a:pPr algn="l" eaLnBrk="0" hangingPunct="0"/>
            <a:endParaRPr lang="en-GB" altLang="en-US" sz="140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77E34E08-E665-4A02-8BF3-63E9760C652B}" type="slidenum">
              <a:rPr lang="en-US" sz="3200"/>
              <a:pPr/>
              <a:t>31</a:t>
            </a:fld>
            <a:endParaRPr lang="en-US" sz="3200"/>
          </a:p>
        </p:txBody>
      </p:sp>
      <p:sp>
        <p:nvSpPr>
          <p:cNvPr id="37891" name="Slide Number Placeholder 3"/>
          <p:cNvSpPr txBox="1">
            <a:spLocks noGrp="1" noChangeArrowheads="1"/>
          </p:cNvSpPr>
          <p:nvPr/>
        </p:nvSpPr>
        <p:spPr bwMode="auto">
          <a:xfrm>
            <a:off x="6553200" y="6248400"/>
            <a:ext cx="2133600" cy="457200"/>
          </a:xfrm>
          <a:prstGeom prst="rect">
            <a:avLst/>
          </a:prstGeom>
          <a:noFill/>
          <a:ln w="9525">
            <a:noFill/>
            <a:miter lim="800000"/>
            <a:headEnd/>
            <a:tailEnd/>
          </a:ln>
        </p:spPr>
        <p:txBody>
          <a:bodyPr/>
          <a:lstStyle/>
          <a:p>
            <a:fld id="{B78DCF73-0264-4A4E-889E-D76E3E8F7315}" type="slidenum">
              <a:rPr lang="en-US" sz="1000"/>
              <a:pPr/>
              <a:t>31</a:t>
            </a:fld>
            <a:endParaRPr lang="en-US" sz="1000"/>
          </a:p>
        </p:txBody>
      </p:sp>
      <p:pic>
        <p:nvPicPr>
          <p:cNvPr id="37892" name="Picture 2" descr="Outline"/>
          <p:cNvPicPr>
            <a:picLocks noChangeAspect="1" noChangeArrowheads="1"/>
          </p:cNvPicPr>
          <p:nvPr/>
        </p:nvPicPr>
        <p:blipFill>
          <a:blip r:embed="rId3"/>
          <a:srcRect/>
          <a:stretch>
            <a:fillRect/>
          </a:stretch>
        </p:blipFill>
        <p:spPr bwMode="auto">
          <a:xfrm>
            <a:off x="652463" y="249238"/>
            <a:ext cx="7043737" cy="6151562"/>
          </a:xfrm>
          <a:prstGeom prst="rect">
            <a:avLst/>
          </a:prstGeom>
          <a:noFill/>
          <a:ln w="9525">
            <a:noFill/>
            <a:miter lim="800000"/>
            <a:headEnd/>
            <a:tailEnd/>
          </a:ln>
        </p:spPr>
      </p:pic>
      <p:sp>
        <p:nvSpPr>
          <p:cNvPr id="37893" name="Rectangle 3"/>
          <p:cNvSpPr>
            <a:spLocks noChangeArrowheads="1"/>
          </p:cNvSpPr>
          <p:nvPr/>
        </p:nvSpPr>
        <p:spPr bwMode="auto">
          <a:xfrm>
            <a:off x="4800600" y="381000"/>
            <a:ext cx="3048000" cy="914400"/>
          </a:xfrm>
          <a:prstGeom prst="rect">
            <a:avLst/>
          </a:prstGeom>
          <a:solidFill>
            <a:schemeClr val="bg1"/>
          </a:solidFill>
          <a:ln w="9525">
            <a:noFill/>
            <a:miter lim="800000"/>
            <a:headEnd/>
            <a:tailEnd/>
          </a:ln>
        </p:spPr>
        <p:txBody>
          <a:bodyPr wrap="none" anchor="ctr"/>
          <a:lstStyle/>
          <a:p>
            <a:pPr algn="l"/>
            <a:endParaRPr lang="en-GB" altLang="en-US" sz="1800">
              <a:latin typeface="Arial" charset="0"/>
            </a:endParaRPr>
          </a:p>
        </p:txBody>
      </p:sp>
      <p:grpSp>
        <p:nvGrpSpPr>
          <p:cNvPr id="37894" name="Group 6"/>
          <p:cNvGrpSpPr>
            <a:grpSpLocks/>
          </p:cNvGrpSpPr>
          <p:nvPr/>
        </p:nvGrpSpPr>
        <p:grpSpPr bwMode="auto">
          <a:xfrm>
            <a:off x="3352800" y="1295400"/>
            <a:ext cx="838200" cy="685800"/>
            <a:chOff x="0" y="0"/>
            <a:chExt cx="912" cy="912"/>
          </a:xfrm>
        </p:grpSpPr>
        <p:sp>
          <p:nvSpPr>
            <p:cNvPr id="37895" name="Oval 5"/>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7896" name="Group 8"/>
            <p:cNvGrpSpPr>
              <a:grpSpLocks/>
            </p:cNvGrpSpPr>
            <p:nvPr/>
          </p:nvGrpSpPr>
          <p:grpSpPr bwMode="auto">
            <a:xfrm>
              <a:off x="0" y="0"/>
              <a:ext cx="912" cy="912"/>
              <a:chOff x="0" y="0"/>
              <a:chExt cx="1152" cy="1248"/>
            </a:xfrm>
          </p:grpSpPr>
          <p:sp>
            <p:nvSpPr>
              <p:cNvPr id="37897" name="AutoShape 7"/>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898" name="AutoShape 8"/>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899" name="AutoShape 9"/>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00" name="AutoShape 10"/>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7901" name="Group 13"/>
          <p:cNvGrpSpPr>
            <a:grpSpLocks/>
          </p:cNvGrpSpPr>
          <p:nvPr/>
        </p:nvGrpSpPr>
        <p:grpSpPr bwMode="auto">
          <a:xfrm>
            <a:off x="4572000" y="3505200"/>
            <a:ext cx="533400" cy="457200"/>
            <a:chOff x="0" y="0"/>
            <a:chExt cx="624" cy="672"/>
          </a:xfrm>
        </p:grpSpPr>
        <p:sp>
          <p:nvSpPr>
            <p:cNvPr id="37902" name="Oval 12"/>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7903" name="Group 15"/>
            <p:cNvGrpSpPr>
              <a:grpSpLocks/>
            </p:cNvGrpSpPr>
            <p:nvPr/>
          </p:nvGrpSpPr>
          <p:grpSpPr bwMode="auto">
            <a:xfrm>
              <a:off x="0" y="0"/>
              <a:ext cx="624" cy="672"/>
              <a:chOff x="0" y="0"/>
              <a:chExt cx="768" cy="912"/>
            </a:xfrm>
          </p:grpSpPr>
          <p:sp>
            <p:nvSpPr>
              <p:cNvPr id="37904" name="AutoShape 14"/>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05" name="AutoShape 15"/>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06" name="AutoShape 16"/>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07" name="AutoShape 17"/>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7908" name="Group 20"/>
          <p:cNvGrpSpPr>
            <a:grpSpLocks/>
          </p:cNvGrpSpPr>
          <p:nvPr/>
        </p:nvGrpSpPr>
        <p:grpSpPr bwMode="auto">
          <a:xfrm>
            <a:off x="3048000" y="5486400"/>
            <a:ext cx="838200" cy="685800"/>
            <a:chOff x="0" y="0"/>
            <a:chExt cx="912" cy="912"/>
          </a:xfrm>
        </p:grpSpPr>
        <p:sp>
          <p:nvSpPr>
            <p:cNvPr id="37909" name="Oval 19"/>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7910" name="Group 22"/>
            <p:cNvGrpSpPr>
              <a:grpSpLocks/>
            </p:cNvGrpSpPr>
            <p:nvPr/>
          </p:nvGrpSpPr>
          <p:grpSpPr bwMode="auto">
            <a:xfrm>
              <a:off x="0" y="0"/>
              <a:ext cx="912" cy="912"/>
              <a:chOff x="0" y="0"/>
              <a:chExt cx="1152" cy="1248"/>
            </a:xfrm>
          </p:grpSpPr>
          <p:sp>
            <p:nvSpPr>
              <p:cNvPr id="37911" name="AutoShape 21"/>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12" name="AutoShape 22"/>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13" name="AutoShape 23"/>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14" name="AutoShape 24"/>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7915" name="Group 27"/>
          <p:cNvGrpSpPr>
            <a:grpSpLocks/>
          </p:cNvGrpSpPr>
          <p:nvPr/>
        </p:nvGrpSpPr>
        <p:grpSpPr bwMode="auto">
          <a:xfrm>
            <a:off x="6248400" y="2787650"/>
            <a:ext cx="533400" cy="457200"/>
            <a:chOff x="0" y="0"/>
            <a:chExt cx="624" cy="672"/>
          </a:xfrm>
        </p:grpSpPr>
        <p:sp>
          <p:nvSpPr>
            <p:cNvPr id="37916" name="Oval 26"/>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7917" name="Group 29"/>
            <p:cNvGrpSpPr>
              <a:grpSpLocks/>
            </p:cNvGrpSpPr>
            <p:nvPr/>
          </p:nvGrpSpPr>
          <p:grpSpPr bwMode="auto">
            <a:xfrm>
              <a:off x="0" y="0"/>
              <a:ext cx="624" cy="672"/>
              <a:chOff x="0" y="0"/>
              <a:chExt cx="768" cy="912"/>
            </a:xfrm>
          </p:grpSpPr>
          <p:sp>
            <p:nvSpPr>
              <p:cNvPr id="37918" name="AutoShape 28"/>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19" name="AutoShape 29"/>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20" name="AutoShape 30"/>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21" name="AutoShape 31"/>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sp>
        <p:nvSpPr>
          <p:cNvPr id="37922" name="Rectangle 32"/>
          <p:cNvSpPr>
            <a:spLocks noChangeArrowheads="1"/>
          </p:cNvSpPr>
          <p:nvPr/>
        </p:nvSpPr>
        <p:spPr bwMode="auto">
          <a:xfrm>
            <a:off x="5105400" y="1144588"/>
            <a:ext cx="2971800" cy="609600"/>
          </a:xfrm>
          <a:prstGeom prst="rect">
            <a:avLst/>
          </a:prstGeom>
          <a:solidFill>
            <a:schemeClr val="bg1"/>
          </a:solidFill>
          <a:ln w="9525">
            <a:noFill/>
            <a:miter lim="800000"/>
            <a:headEnd/>
            <a:tailEnd/>
          </a:ln>
        </p:spPr>
        <p:txBody>
          <a:bodyPr wrap="none" anchor="ctr"/>
          <a:lstStyle/>
          <a:p>
            <a:pPr algn="l"/>
            <a:endParaRPr lang="en-GB" altLang="en-US" sz="1800">
              <a:latin typeface="Arial" charset="0"/>
            </a:endParaRPr>
          </a:p>
        </p:txBody>
      </p:sp>
      <p:sp>
        <p:nvSpPr>
          <p:cNvPr id="37923" name="Rectangle 33"/>
          <p:cNvSpPr>
            <a:spLocks noChangeArrowheads="1"/>
          </p:cNvSpPr>
          <p:nvPr/>
        </p:nvSpPr>
        <p:spPr bwMode="auto">
          <a:xfrm>
            <a:off x="7467600" y="1219200"/>
            <a:ext cx="533400" cy="1143000"/>
          </a:xfrm>
          <a:prstGeom prst="rect">
            <a:avLst/>
          </a:prstGeom>
          <a:solidFill>
            <a:schemeClr val="bg1"/>
          </a:solidFill>
          <a:ln w="9525">
            <a:noFill/>
            <a:miter lim="800000"/>
            <a:headEnd/>
            <a:tailEnd/>
          </a:ln>
        </p:spPr>
        <p:txBody>
          <a:bodyPr wrap="none" anchor="ctr"/>
          <a:lstStyle/>
          <a:p>
            <a:pPr algn="l"/>
            <a:endParaRPr lang="en-GB" altLang="en-US" sz="1800">
              <a:latin typeface="Arial" charset="0"/>
            </a:endParaRPr>
          </a:p>
        </p:txBody>
      </p:sp>
      <p:sp>
        <p:nvSpPr>
          <p:cNvPr id="37924" name="Text Box 34"/>
          <p:cNvSpPr txBox="1">
            <a:spLocks noChangeArrowheads="1"/>
          </p:cNvSpPr>
          <p:nvPr/>
        </p:nvSpPr>
        <p:spPr bwMode="auto">
          <a:xfrm>
            <a:off x="136525" y="1865313"/>
            <a:ext cx="184150" cy="366712"/>
          </a:xfrm>
          <a:prstGeom prst="rect">
            <a:avLst/>
          </a:prstGeom>
          <a:noFill/>
          <a:ln w="9525">
            <a:noFill/>
            <a:miter lim="800000"/>
            <a:headEnd/>
            <a:tailEnd/>
          </a:ln>
        </p:spPr>
        <p:txBody>
          <a:bodyPr wrap="none">
            <a:spAutoFit/>
          </a:bodyPr>
          <a:lstStyle/>
          <a:p>
            <a:pPr algn="l"/>
            <a:endParaRPr lang="en-IN" altLang="en-US" sz="1800">
              <a:latin typeface="Arial" charset="0"/>
            </a:endParaRPr>
          </a:p>
        </p:txBody>
      </p:sp>
      <p:sp>
        <p:nvSpPr>
          <p:cNvPr id="37925" name="Text Box 35"/>
          <p:cNvSpPr txBox="1">
            <a:spLocks noChangeArrowheads="1"/>
          </p:cNvSpPr>
          <p:nvPr/>
        </p:nvSpPr>
        <p:spPr bwMode="auto">
          <a:xfrm>
            <a:off x="152400" y="4851400"/>
            <a:ext cx="2468563" cy="1308100"/>
          </a:xfrm>
          <a:prstGeom prst="rect">
            <a:avLst/>
          </a:prstGeom>
          <a:noFill/>
          <a:ln w="9525">
            <a:noFill/>
            <a:miter lim="800000"/>
            <a:headEnd/>
            <a:tailEnd/>
          </a:ln>
        </p:spPr>
        <p:txBody>
          <a:bodyPr wrap="none">
            <a:spAutoFit/>
          </a:bodyPr>
          <a:lstStyle/>
          <a:p>
            <a:pPr algn="l"/>
            <a:r>
              <a:rPr lang="en-US" sz="1400" b="1">
                <a:latin typeface="Times New Roman" pitchFamily="18" charset="0"/>
                <a:cs typeface="Times New Roman" pitchFamily="18" charset="0"/>
              </a:rPr>
              <a:t>Based on PoC</a:t>
            </a:r>
          </a:p>
          <a:p>
            <a:pPr algn="l"/>
            <a:endParaRPr lang="en-US" sz="1400" b="1">
              <a:solidFill>
                <a:srgbClr val="FF0000"/>
              </a:solidFill>
              <a:latin typeface="Times New Roman" pitchFamily="18" charset="0"/>
              <a:cs typeface="Times New Roman" pitchFamily="18" charset="0"/>
            </a:endParaRPr>
          </a:p>
          <a:p>
            <a:pPr algn="l"/>
            <a:r>
              <a:rPr lang="en-US" sz="1400" b="1">
                <a:solidFill>
                  <a:srgbClr val="FF0000"/>
                </a:solidFill>
                <a:latin typeface="Times New Roman" pitchFamily="18" charset="0"/>
                <a:cs typeface="Times New Roman" pitchFamily="18" charset="0"/>
              </a:rPr>
              <a:t>Hybrid method</a:t>
            </a:r>
          </a:p>
          <a:p>
            <a:pPr algn="l"/>
            <a:r>
              <a:rPr lang="en-US" sz="1000" b="1">
                <a:solidFill>
                  <a:srgbClr val="FF0000"/>
                </a:solidFill>
                <a:latin typeface="Times New Roman" pitchFamily="18" charset="0"/>
                <a:cs typeface="Times New Roman" pitchFamily="18" charset="0"/>
              </a:rPr>
              <a:t>(</a:t>
            </a:r>
            <a:r>
              <a:rPr lang="en-US" sz="1000">
                <a:solidFill>
                  <a:srgbClr val="FF0000"/>
                </a:solidFill>
                <a:latin typeface="Times New Roman" pitchFamily="18" charset="0"/>
                <a:cs typeface="Times New Roman" pitchFamily="18" charset="0"/>
              </a:rPr>
              <a:t>Marginal &amp; Average participation methods)</a:t>
            </a:r>
          </a:p>
          <a:p>
            <a:pPr algn="l"/>
            <a:r>
              <a:rPr lang="en-US" sz="1400" b="1">
                <a:solidFill>
                  <a:srgbClr val="FF0000"/>
                </a:solidFill>
                <a:latin typeface="Times New Roman" pitchFamily="18" charset="0"/>
                <a:cs typeface="Times New Roman" pitchFamily="18" charset="0"/>
              </a:rPr>
              <a:t>+</a:t>
            </a:r>
          </a:p>
          <a:p>
            <a:pPr algn="l"/>
            <a:r>
              <a:rPr lang="en-US" sz="1400" b="1">
                <a:solidFill>
                  <a:srgbClr val="FF0000"/>
                </a:solidFill>
                <a:latin typeface="Times New Roman" pitchFamily="18" charset="0"/>
                <a:cs typeface="Times New Roman" pitchFamily="18" charset="0"/>
              </a:rPr>
              <a:t>Uniform method</a:t>
            </a:r>
          </a:p>
        </p:txBody>
      </p:sp>
      <p:grpSp>
        <p:nvGrpSpPr>
          <p:cNvPr id="37926" name="Group 38"/>
          <p:cNvGrpSpPr>
            <a:grpSpLocks/>
          </p:cNvGrpSpPr>
          <p:nvPr/>
        </p:nvGrpSpPr>
        <p:grpSpPr bwMode="auto">
          <a:xfrm>
            <a:off x="3352800" y="2514600"/>
            <a:ext cx="533400" cy="457200"/>
            <a:chOff x="0" y="0"/>
            <a:chExt cx="624" cy="672"/>
          </a:xfrm>
        </p:grpSpPr>
        <p:sp>
          <p:nvSpPr>
            <p:cNvPr id="37927" name="Oval 37"/>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7928" name="Group 40"/>
            <p:cNvGrpSpPr>
              <a:grpSpLocks/>
            </p:cNvGrpSpPr>
            <p:nvPr/>
          </p:nvGrpSpPr>
          <p:grpSpPr bwMode="auto">
            <a:xfrm>
              <a:off x="0" y="0"/>
              <a:ext cx="624" cy="672"/>
              <a:chOff x="0" y="0"/>
              <a:chExt cx="768" cy="912"/>
            </a:xfrm>
          </p:grpSpPr>
          <p:sp>
            <p:nvSpPr>
              <p:cNvPr id="37929" name="AutoShape 39"/>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30" name="AutoShape 40"/>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31" name="AutoShape 41"/>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32" name="AutoShape 42"/>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sp>
        <p:nvSpPr>
          <p:cNvPr id="37933" name="Text Box 43"/>
          <p:cNvSpPr txBox="1">
            <a:spLocks noChangeArrowheads="1"/>
          </p:cNvSpPr>
          <p:nvPr/>
        </p:nvSpPr>
        <p:spPr bwMode="auto">
          <a:xfrm>
            <a:off x="0" y="6400800"/>
            <a:ext cx="2605088" cy="457200"/>
          </a:xfrm>
          <a:prstGeom prst="rect">
            <a:avLst/>
          </a:prstGeom>
          <a:noFill/>
          <a:ln w="9525">
            <a:noFill/>
            <a:miter lim="800000"/>
            <a:headEnd/>
            <a:tailEnd/>
          </a:ln>
        </p:spPr>
        <p:txBody>
          <a:bodyPr wrap="none">
            <a:spAutoFit/>
          </a:bodyPr>
          <a:lstStyle/>
          <a:p>
            <a:pPr algn="l"/>
            <a:r>
              <a:rPr lang="en-US" sz="1200">
                <a:latin typeface="Arial Narrow" pitchFamily="34" charset="0"/>
              </a:rPr>
              <a:t>PoC: Indicative only in Rs.Lakh/MW/Annum</a:t>
            </a:r>
          </a:p>
          <a:p>
            <a:pPr algn="l"/>
            <a:r>
              <a:rPr lang="en-US" sz="1200">
                <a:latin typeface="Arial Narrow" pitchFamily="34" charset="0"/>
              </a:rPr>
              <a:t>Initially NEW and SR separately</a:t>
            </a:r>
          </a:p>
        </p:txBody>
      </p:sp>
      <p:grpSp>
        <p:nvGrpSpPr>
          <p:cNvPr id="37934" name="Group 46"/>
          <p:cNvGrpSpPr>
            <a:grpSpLocks/>
          </p:cNvGrpSpPr>
          <p:nvPr/>
        </p:nvGrpSpPr>
        <p:grpSpPr bwMode="auto">
          <a:xfrm>
            <a:off x="3505200" y="2362200"/>
            <a:ext cx="838200" cy="685800"/>
            <a:chOff x="0" y="0"/>
            <a:chExt cx="912" cy="912"/>
          </a:xfrm>
        </p:grpSpPr>
        <p:sp>
          <p:nvSpPr>
            <p:cNvPr id="37935" name="Oval 45"/>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7936" name="Group 48"/>
            <p:cNvGrpSpPr>
              <a:grpSpLocks/>
            </p:cNvGrpSpPr>
            <p:nvPr/>
          </p:nvGrpSpPr>
          <p:grpSpPr bwMode="auto">
            <a:xfrm>
              <a:off x="0" y="0"/>
              <a:ext cx="912" cy="912"/>
              <a:chOff x="0" y="0"/>
              <a:chExt cx="1152" cy="1248"/>
            </a:xfrm>
          </p:grpSpPr>
          <p:sp>
            <p:nvSpPr>
              <p:cNvPr id="37937" name="AutoShape 47"/>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38" name="AutoShape 48"/>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39" name="AutoShape 49"/>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40" name="AutoShape 50"/>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sp>
        <p:nvSpPr>
          <p:cNvPr id="37941" name="Text Box 51"/>
          <p:cNvSpPr txBox="1">
            <a:spLocks noChangeArrowheads="1"/>
          </p:cNvSpPr>
          <p:nvPr/>
        </p:nvSpPr>
        <p:spPr bwMode="auto">
          <a:xfrm>
            <a:off x="3429000" y="1905000"/>
            <a:ext cx="685800" cy="244475"/>
          </a:xfrm>
          <a:prstGeom prst="rect">
            <a:avLst/>
          </a:prstGeom>
          <a:noFill/>
          <a:ln w="9525">
            <a:noFill/>
            <a:miter lim="800000"/>
            <a:headEnd/>
            <a:tailEnd/>
          </a:ln>
        </p:spPr>
        <p:txBody>
          <a:bodyPr wrap="none">
            <a:spAutoFit/>
          </a:bodyPr>
          <a:lstStyle/>
          <a:p>
            <a:pPr algn="l"/>
            <a:r>
              <a:rPr lang="en-US" sz="1000">
                <a:solidFill>
                  <a:srgbClr val="009900"/>
                </a:solidFill>
                <a:latin typeface="Book Antiqua" pitchFamily="18" charset="0"/>
              </a:rPr>
              <a:t>1000MW</a:t>
            </a:r>
          </a:p>
        </p:txBody>
      </p:sp>
      <p:sp>
        <p:nvSpPr>
          <p:cNvPr id="37942" name="Text Box 52"/>
          <p:cNvSpPr txBox="1">
            <a:spLocks noChangeArrowheads="1"/>
          </p:cNvSpPr>
          <p:nvPr/>
        </p:nvSpPr>
        <p:spPr bwMode="auto">
          <a:xfrm>
            <a:off x="3657600" y="2895600"/>
            <a:ext cx="685800" cy="244475"/>
          </a:xfrm>
          <a:prstGeom prst="rect">
            <a:avLst/>
          </a:prstGeom>
          <a:noFill/>
          <a:ln w="9525">
            <a:noFill/>
            <a:miter lim="800000"/>
            <a:headEnd/>
            <a:tailEnd/>
          </a:ln>
        </p:spPr>
        <p:txBody>
          <a:bodyPr wrap="none">
            <a:spAutoFit/>
          </a:bodyPr>
          <a:lstStyle/>
          <a:p>
            <a:pPr algn="l"/>
            <a:r>
              <a:rPr lang="en-US" sz="1000">
                <a:solidFill>
                  <a:srgbClr val="009900"/>
                </a:solidFill>
                <a:latin typeface="Book Antiqua" pitchFamily="18" charset="0"/>
              </a:rPr>
              <a:t>2000MW</a:t>
            </a:r>
          </a:p>
        </p:txBody>
      </p:sp>
      <p:sp>
        <p:nvSpPr>
          <p:cNvPr id="37943" name="Text Box 53"/>
          <p:cNvSpPr txBox="1">
            <a:spLocks noChangeArrowheads="1"/>
          </p:cNvSpPr>
          <p:nvPr/>
        </p:nvSpPr>
        <p:spPr bwMode="auto">
          <a:xfrm>
            <a:off x="3200400" y="6096000"/>
            <a:ext cx="622300" cy="244475"/>
          </a:xfrm>
          <a:prstGeom prst="rect">
            <a:avLst/>
          </a:prstGeom>
          <a:noFill/>
          <a:ln w="9525">
            <a:noFill/>
            <a:miter lim="800000"/>
            <a:headEnd/>
            <a:tailEnd/>
          </a:ln>
        </p:spPr>
        <p:txBody>
          <a:bodyPr wrap="none">
            <a:spAutoFit/>
          </a:bodyPr>
          <a:lstStyle/>
          <a:p>
            <a:pPr algn="l"/>
            <a:r>
              <a:rPr lang="en-US" sz="1000">
                <a:solidFill>
                  <a:srgbClr val="009900"/>
                </a:solidFill>
                <a:latin typeface="Book Antiqua" pitchFamily="18" charset="0"/>
              </a:rPr>
              <a:t>800MW</a:t>
            </a:r>
          </a:p>
        </p:txBody>
      </p:sp>
      <p:sp>
        <p:nvSpPr>
          <p:cNvPr id="37944" name="Text Box 54"/>
          <p:cNvSpPr txBox="1">
            <a:spLocks noChangeArrowheads="1"/>
          </p:cNvSpPr>
          <p:nvPr/>
        </p:nvSpPr>
        <p:spPr bwMode="auto">
          <a:xfrm>
            <a:off x="3048000" y="2895600"/>
            <a:ext cx="622300" cy="244475"/>
          </a:xfrm>
          <a:prstGeom prst="rect">
            <a:avLst/>
          </a:prstGeom>
          <a:noFill/>
          <a:ln w="9525">
            <a:noFill/>
            <a:miter lim="800000"/>
            <a:headEnd/>
            <a:tailEnd/>
          </a:ln>
        </p:spPr>
        <p:txBody>
          <a:bodyPr wrap="none">
            <a:spAutoFit/>
          </a:bodyPr>
          <a:lstStyle/>
          <a:p>
            <a:pPr algn="l"/>
            <a:r>
              <a:rPr lang="en-US" sz="1000">
                <a:solidFill>
                  <a:srgbClr val="FF0000"/>
                </a:solidFill>
                <a:latin typeface="Book Antiqua" pitchFamily="18" charset="0"/>
              </a:rPr>
              <a:t>600MW</a:t>
            </a:r>
          </a:p>
        </p:txBody>
      </p:sp>
      <p:sp>
        <p:nvSpPr>
          <p:cNvPr id="37945" name="Text Box 55"/>
          <p:cNvSpPr txBox="1">
            <a:spLocks noChangeArrowheads="1"/>
          </p:cNvSpPr>
          <p:nvPr/>
        </p:nvSpPr>
        <p:spPr bwMode="auto">
          <a:xfrm>
            <a:off x="4495800" y="3886200"/>
            <a:ext cx="622300" cy="244475"/>
          </a:xfrm>
          <a:prstGeom prst="rect">
            <a:avLst/>
          </a:prstGeom>
          <a:noFill/>
          <a:ln w="9525">
            <a:noFill/>
            <a:miter lim="800000"/>
            <a:headEnd/>
            <a:tailEnd/>
          </a:ln>
        </p:spPr>
        <p:txBody>
          <a:bodyPr wrap="none">
            <a:spAutoFit/>
          </a:bodyPr>
          <a:lstStyle/>
          <a:p>
            <a:pPr algn="l"/>
            <a:r>
              <a:rPr lang="en-US" sz="1000">
                <a:solidFill>
                  <a:srgbClr val="FF0000"/>
                </a:solidFill>
                <a:latin typeface="Book Antiqua" pitchFamily="18" charset="0"/>
              </a:rPr>
              <a:t>500MW</a:t>
            </a:r>
          </a:p>
        </p:txBody>
      </p:sp>
      <p:sp>
        <p:nvSpPr>
          <p:cNvPr id="37946" name="Text Box 56"/>
          <p:cNvSpPr txBox="1">
            <a:spLocks noChangeArrowheads="1"/>
          </p:cNvSpPr>
          <p:nvPr/>
        </p:nvSpPr>
        <p:spPr bwMode="auto">
          <a:xfrm>
            <a:off x="6324600" y="3200400"/>
            <a:ext cx="622300" cy="244475"/>
          </a:xfrm>
          <a:prstGeom prst="rect">
            <a:avLst/>
          </a:prstGeom>
          <a:noFill/>
          <a:ln w="9525">
            <a:noFill/>
            <a:miter lim="800000"/>
            <a:headEnd/>
            <a:tailEnd/>
          </a:ln>
        </p:spPr>
        <p:txBody>
          <a:bodyPr wrap="none">
            <a:spAutoFit/>
          </a:bodyPr>
          <a:lstStyle/>
          <a:p>
            <a:pPr algn="l"/>
            <a:r>
              <a:rPr lang="en-US" sz="1000">
                <a:solidFill>
                  <a:srgbClr val="FF0000"/>
                </a:solidFill>
                <a:latin typeface="Book Antiqua" pitchFamily="18" charset="0"/>
              </a:rPr>
              <a:t>900MW</a:t>
            </a:r>
          </a:p>
        </p:txBody>
      </p:sp>
      <p:grpSp>
        <p:nvGrpSpPr>
          <p:cNvPr id="37947" name="Group 59"/>
          <p:cNvGrpSpPr>
            <a:grpSpLocks/>
          </p:cNvGrpSpPr>
          <p:nvPr/>
        </p:nvGrpSpPr>
        <p:grpSpPr bwMode="auto">
          <a:xfrm>
            <a:off x="2895600" y="1905000"/>
            <a:ext cx="4114800" cy="3657600"/>
            <a:chOff x="0" y="0"/>
            <a:chExt cx="2592" cy="2304"/>
          </a:xfrm>
        </p:grpSpPr>
        <p:sp>
          <p:nvSpPr>
            <p:cNvPr id="37948" name="Line 58"/>
            <p:cNvSpPr>
              <a:spLocks noChangeShapeType="1"/>
            </p:cNvSpPr>
            <p:nvPr/>
          </p:nvSpPr>
          <p:spPr bwMode="auto">
            <a:xfrm>
              <a:off x="1344" y="864"/>
              <a:ext cx="288" cy="336"/>
            </a:xfrm>
            <a:prstGeom prst="line">
              <a:avLst/>
            </a:prstGeom>
            <a:noFill/>
            <a:ln w="28575">
              <a:solidFill>
                <a:srgbClr val="0000FF"/>
              </a:solidFill>
              <a:round/>
              <a:headEnd/>
              <a:tailEnd/>
            </a:ln>
          </p:spPr>
          <p:txBody>
            <a:bodyPr/>
            <a:lstStyle/>
            <a:p>
              <a:endParaRPr lang="en-IN"/>
            </a:p>
          </p:txBody>
        </p:sp>
        <p:grpSp>
          <p:nvGrpSpPr>
            <p:cNvPr id="37949" name="Group 61"/>
            <p:cNvGrpSpPr>
              <a:grpSpLocks/>
            </p:cNvGrpSpPr>
            <p:nvPr/>
          </p:nvGrpSpPr>
          <p:grpSpPr bwMode="auto">
            <a:xfrm>
              <a:off x="0" y="0"/>
              <a:ext cx="2592" cy="2304"/>
              <a:chOff x="0" y="0"/>
              <a:chExt cx="2592" cy="2304"/>
            </a:xfrm>
          </p:grpSpPr>
          <p:grpSp>
            <p:nvGrpSpPr>
              <p:cNvPr id="37950" name="Group 62"/>
              <p:cNvGrpSpPr>
                <a:grpSpLocks/>
              </p:cNvGrpSpPr>
              <p:nvPr/>
            </p:nvGrpSpPr>
            <p:grpSpPr bwMode="auto">
              <a:xfrm>
                <a:off x="0" y="0"/>
                <a:ext cx="2592" cy="2304"/>
                <a:chOff x="0" y="0"/>
                <a:chExt cx="2592" cy="2304"/>
              </a:xfrm>
            </p:grpSpPr>
            <p:sp>
              <p:nvSpPr>
                <p:cNvPr id="37951" name="Line 61"/>
                <p:cNvSpPr>
                  <a:spLocks noChangeShapeType="1"/>
                </p:cNvSpPr>
                <p:nvPr/>
              </p:nvSpPr>
              <p:spPr bwMode="auto">
                <a:xfrm flipV="1">
                  <a:off x="336" y="1776"/>
                  <a:ext cx="336" cy="528"/>
                </a:xfrm>
                <a:prstGeom prst="line">
                  <a:avLst/>
                </a:prstGeom>
                <a:noFill/>
                <a:ln w="28575">
                  <a:solidFill>
                    <a:srgbClr val="0000FF"/>
                  </a:solidFill>
                  <a:round/>
                  <a:headEnd/>
                  <a:tailEnd/>
                </a:ln>
              </p:spPr>
              <p:txBody>
                <a:bodyPr/>
                <a:lstStyle/>
                <a:p>
                  <a:endParaRPr lang="en-IN"/>
                </a:p>
              </p:txBody>
            </p:sp>
            <p:sp>
              <p:nvSpPr>
                <p:cNvPr id="37952" name="Line 62"/>
                <p:cNvSpPr>
                  <a:spLocks noChangeShapeType="1"/>
                </p:cNvSpPr>
                <p:nvPr/>
              </p:nvSpPr>
              <p:spPr bwMode="auto">
                <a:xfrm flipH="1" flipV="1">
                  <a:off x="96" y="1200"/>
                  <a:ext cx="576" cy="576"/>
                </a:xfrm>
                <a:prstGeom prst="line">
                  <a:avLst/>
                </a:prstGeom>
                <a:noFill/>
                <a:ln w="28575">
                  <a:solidFill>
                    <a:srgbClr val="0000FF"/>
                  </a:solidFill>
                  <a:round/>
                  <a:headEnd/>
                  <a:tailEnd/>
                </a:ln>
              </p:spPr>
              <p:txBody>
                <a:bodyPr/>
                <a:lstStyle/>
                <a:p>
                  <a:endParaRPr lang="en-IN"/>
                </a:p>
              </p:txBody>
            </p:sp>
            <p:sp>
              <p:nvSpPr>
                <p:cNvPr id="37953" name="Line 63"/>
                <p:cNvSpPr>
                  <a:spLocks noChangeShapeType="1"/>
                </p:cNvSpPr>
                <p:nvPr/>
              </p:nvSpPr>
              <p:spPr bwMode="auto">
                <a:xfrm flipV="1">
                  <a:off x="672" y="960"/>
                  <a:ext cx="144" cy="816"/>
                </a:xfrm>
                <a:prstGeom prst="line">
                  <a:avLst/>
                </a:prstGeom>
                <a:noFill/>
                <a:ln w="28575">
                  <a:solidFill>
                    <a:srgbClr val="0000FF"/>
                  </a:solidFill>
                  <a:round/>
                  <a:headEnd/>
                  <a:tailEnd/>
                </a:ln>
              </p:spPr>
              <p:txBody>
                <a:bodyPr/>
                <a:lstStyle/>
                <a:p>
                  <a:endParaRPr lang="en-IN"/>
                </a:p>
              </p:txBody>
            </p:sp>
            <p:sp>
              <p:nvSpPr>
                <p:cNvPr id="37954" name="Line 64"/>
                <p:cNvSpPr>
                  <a:spLocks noChangeShapeType="1"/>
                </p:cNvSpPr>
                <p:nvPr/>
              </p:nvSpPr>
              <p:spPr bwMode="auto">
                <a:xfrm flipV="1">
                  <a:off x="816" y="864"/>
                  <a:ext cx="576" cy="96"/>
                </a:xfrm>
                <a:prstGeom prst="line">
                  <a:avLst/>
                </a:prstGeom>
                <a:noFill/>
                <a:ln w="28575">
                  <a:solidFill>
                    <a:srgbClr val="0000FF"/>
                  </a:solidFill>
                  <a:round/>
                  <a:headEnd/>
                  <a:tailEnd/>
                </a:ln>
              </p:spPr>
              <p:txBody>
                <a:bodyPr/>
                <a:lstStyle/>
                <a:p>
                  <a:endParaRPr lang="en-IN"/>
                </a:p>
              </p:txBody>
            </p:sp>
            <p:sp>
              <p:nvSpPr>
                <p:cNvPr id="37955" name="Line 65"/>
                <p:cNvSpPr>
                  <a:spLocks noChangeShapeType="1"/>
                </p:cNvSpPr>
                <p:nvPr/>
              </p:nvSpPr>
              <p:spPr bwMode="auto">
                <a:xfrm flipH="1" flipV="1">
                  <a:off x="672" y="240"/>
                  <a:ext cx="720" cy="672"/>
                </a:xfrm>
                <a:prstGeom prst="line">
                  <a:avLst/>
                </a:prstGeom>
                <a:noFill/>
                <a:ln w="28575">
                  <a:solidFill>
                    <a:srgbClr val="0000FF"/>
                  </a:solidFill>
                  <a:round/>
                  <a:headEnd/>
                  <a:tailEnd/>
                </a:ln>
              </p:spPr>
              <p:txBody>
                <a:bodyPr/>
                <a:lstStyle/>
                <a:p>
                  <a:endParaRPr lang="en-IN"/>
                </a:p>
              </p:txBody>
            </p:sp>
            <p:sp>
              <p:nvSpPr>
                <p:cNvPr id="37956" name="Line 66"/>
                <p:cNvSpPr>
                  <a:spLocks noChangeShapeType="1"/>
                </p:cNvSpPr>
                <p:nvPr/>
              </p:nvSpPr>
              <p:spPr bwMode="auto">
                <a:xfrm flipH="1">
                  <a:off x="576" y="240"/>
                  <a:ext cx="96" cy="144"/>
                </a:xfrm>
                <a:prstGeom prst="line">
                  <a:avLst/>
                </a:prstGeom>
                <a:noFill/>
                <a:ln w="28575">
                  <a:solidFill>
                    <a:srgbClr val="0000FF"/>
                  </a:solidFill>
                  <a:round/>
                  <a:headEnd/>
                  <a:tailEnd/>
                </a:ln>
              </p:spPr>
              <p:txBody>
                <a:bodyPr/>
                <a:lstStyle/>
                <a:p>
                  <a:endParaRPr lang="en-IN"/>
                </a:p>
              </p:txBody>
            </p:sp>
            <p:sp>
              <p:nvSpPr>
                <p:cNvPr id="37957" name="Line 67"/>
                <p:cNvSpPr>
                  <a:spLocks noChangeShapeType="1"/>
                </p:cNvSpPr>
                <p:nvPr/>
              </p:nvSpPr>
              <p:spPr bwMode="auto">
                <a:xfrm flipH="1" flipV="1">
                  <a:off x="576" y="0"/>
                  <a:ext cx="96" cy="240"/>
                </a:xfrm>
                <a:prstGeom prst="line">
                  <a:avLst/>
                </a:prstGeom>
                <a:noFill/>
                <a:ln w="28575">
                  <a:solidFill>
                    <a:srgbClr val="0000FF"/>
                  </a:solidFill>
                  <a:round/>
                  <a:headEnd/>
                  <a:tailEnd/>
                </a:ln>
              </p:spPr>
              <p:txBody>
                <a:bodyPr/>
                <a:lstStyle/>
                <a:p>
                  <a:endParaRPr lang="en-IN"/>
                </a:p>
              </p:txBody>
            </p:sp>
            <p:sp>
              <p:nvSpPr>
                <p:cNvPr id="37958" name="Line 68"/>
                <p:cNvSpPr>
                  <a:spLocks noChangeShapeType="1"/>
                </p:cNvSpPr>
                <p:nvPr/>
              </p:nvSpPr>
              <p:spPr bwMode="auto">
                <a:xfrm>
                  <a:off x="0" y="624"/>
                  <a:ext cx="96" cy="576"/>
                </a:xfrm>
                <a:prstGeom prst="line">
                  <a:avLst/>
                </a:prstGeom>
                <a:noFill/>
                <a:ln w="28575">
                  <a:solidFill>
                    <a:srgbClr val="0000FF"/>
                  </a:solidFill>
                  <a:round/>
                  <a:headEnd/>
                  <a:tailEnd/>
                </a:ln>
              </p:spPr>
              <p:txBody>
                <a:bodyPr/>
                <a:lstStyle/>
                <a:p>
                  <a:endParaRPr lang="en-IN"/>
                </a:p>
              </p:txBody>
            </p:sp>
            <p:sp>
              <p:nvSpPr>
                <p:cNvPr id="37959" name="Line 69"/>
                <p:cNvSpPr>
                  <a:spLocks noChangeShapeType="1"/>
                </p:cNvSpPr>
                <p:nvPr/>
              </p:nvSpPr>
              <p:spPr bwMode="auto">
                <a:xfrm flipH="1" flipV="1">
                  <a:off x="144" y="1824"/>
                  <a:ext cx="192" cy="480"/>
                </a:xfrm>
                <a:prstGeom prst="line">
                  <a:avLst/>
                </a:prstGeom>
                <a:noFill/>
                <a:ln w="28575">
                  <a:solidFill>
                    <a:srgbClr val="0000FF"/>
                  </a:solidFill>
                  <a:round/>
                  <a:headEnd/>
                  <a:tailEnd/>
                </a:ln>
              </p:spPr>
              <p:txBody>
                <a:bodyPr/>
                <a:lstStyle/>
                <a:p>
                  <a:endParaRPr lang="en-IN"/>
                </a:p>
              </p:txBody>
            </p:sp>
            <p:sp>
              <p:nvSpPr>
                <p:cNvPr id="37960" name="Line 70"/>
                <p:cNvSpPr>
                  <a:spLocks noChangeShapeType="1"/>
                </p:cNvSpPr>
                <p:nvPr/>
              </p:nvSpPr>
              <p:spPr bwMode="auto">
                <a:xfrm flipV="1">
                  <a:off x="672" y="1200"/>
                  <a:ext cx="1008" cy="816"/>
                </a:xfrm>
                <a:prstGeom prst="line">
                  <a:avLst/>
                </a:prstGeom>
                <a:noFill/>
                <a:ln w="28575">
                  <a:solidFill>
                    <a:srgbClr val="0000FF"/>
                  </a:solidFill>
                  <a:round/>
                  <a:headEnd/>
                  <a:tailEnd/>
                </a:ln>
              </p:spPr>
              <p:txBody>
                <a:bodyPr/>
                <a:lstStyle/>
                <a:p>
                  <a:endParaRPr lang="en-IN"/>
                </a:p>
              </p:txBody>
            </p:sp>
            <p:sp>
              <p:nvSpPr>
                <p:cNvPr id="37961" name="Line 71"/>
                <p:cNvSpPr>
                  <a:spLocks noChangeShapeType="1"/>
                </p:cNvSpPr>
                <p:nvPr/>
              </p:nvSpPr>
              <p:spPr bwMode="auto">
                <a:xfrm flipV="1">
                  <a:off x="672" y="1728"/>
                  <a:ext cx="384" cy="48"/>
                </a:xfrm>
                <a:prstGeom prst="line">
                  <a:avLst/>
                </a:prstGeom>
                <a:noFill/>
                <a:ln w="28575">
                  <a:solidFill>
                    <a:srgbClr val="0000FF"/>
                  </a:solidFill>
                  <a:round/>
                  <a:headEnd/>
                  <a:tailEnd/>
                </a:ln>
              </p:spPr>
              <p:txBody>
                <a:bodyPr/>
                <a:lstStyle/>
                <a:p>
                  <a:endParaRPr lang="en-IN"/>
                </a:p>
              </p:txBody>
            </p:sp>
            <p:sp>
              <p:nvSpPr>
                <p:cNvPr id="37962" name="Line 72"/>
                <p:cNvSpPr>
                  <a:spLocks noChangeShapeType="1"/>
                </p:cNvSpPr>
                <p:nvPr/>
              </p:nvSpPr>
              <p:spPr bwMode="auto">
                <a:xfrm flipV="1">
                  <a:off x="1440" y="624"/>
                  <a:ext cx="576" cy="192"/>
                </a:xfrm>
                <a:prstGeom prst="line">
                  <a:avLst/>
                </a:prstGeom>
                <a:noFill/>
                <a:ln w="28575">
                  <a:solidFill>
                    <a:srgbClr val="0000FF"/>
                  </a:solidFill>
                  <a:round/>
                  <a:headEnd/>
                  <a:tailEnd/>
                </a:ln>
              </p:spPr>
              <p:txBody>
                <a:bodyPr/>
                <a:lstStyle/>
                <a:p>
                  <a:endParaRPr lang="en-IN"/>
                </a:p>
              </p:txBody>
            </p:sp>
            <p:sp>
              <p:nvSpPr>
                <p:cNvPr id="37963" name="Line 73"/>
                <p:cNvSpPr>
                  <a:spLocks noChangeShapeType="1"/>
                </p:cNvSpPr>
                <p:nvPr/>
              </p:nvSpPr>
              <p:spPr bwMode="auto">
                <a:xfrm flipV="1">
                  <a:off x="2400" y="432"/>
                  <a:ext cx="192" cy="528"/>
                </a:xfrm>
                <a:prstGeom prst="line">
                  <a:avLst/>
                </a:prstGeom>
                <a:noFill/>
                <a:ln w="28575">
                  <a:solidFill>
                    <a:srgbClr val="0000FF"/>
                  </a:solidFill>
                  <a:round/>
                  <a:headEnd/>
                  <a:tailEnd/>
                </a:ln>
              </p:spPr>
              <p:txBody>
                <a:bodyPr/>
                <a:lstStyle/>
                <a:p>
                  <a:endParaRPr lang="en-IN"/>
                </a:p>
              </p:txBody>
            </p:sp>
          </p:grpSp>
          <p:sp>
            <p:nvSpPr>
              <p:cNvPr id="37964" name="Line 74"/>
              <p:cNvSpPr>
                <a:spLocks noChangeShapeType="1"/>
              </p:cNvSpPr>
              <p:nvPr/>
            </p:nvSpPr>
            <p:spPr bwMode="auto">
              <a:xfrm flipV="1">
                <a:off x="1392" y="816"/>
                <a:ext cx="96" cy="48"/>
              </a:xfrm>
              <a:prstGeom prst="line">
                <a:avLst/>
              </a:prstGeom>
              <a:noFill/>
              <a:ln w="28575">
                <a:solidFill>
                  <a:srgbClr val="0000FF"/>
                </a:solidFill>
                <a:round/>
                <a:headEnd/>
                <a:tailEnd/>
              </a:ln>
            </p:spPr>
            <p:txBody>
              <a:bodyPr/>
              <a:lstStyle/>
              <a:p>
                <a:endParaRPr lang="en-IN"/>
              </a:p>
            </p:txBody>
          </p:sp>
        </p:grpSp>
      </p:grpSp>
      <p:sp>
        <p:nvSpPr>
          <p:cNvPr id="37965" name="Text Box 75"/>
          <p:cNvSpPr txBox="1">
            <a:spLocks noChangeArrowheads="1"/>
          </p:cNvSpPr>
          <p:nvPr/>
        </p:nvSpPr>
        <p:spPr bwMode="auto">
          <a:xfrm>
            <a:off x="3048000" y="3049588"/>
            <a:ext cx="487363" cy="246062"/>
          </a:xfrm>
          <a:prstGeom prst="rect">
            <a:avLst/>
          </a:prstGeom>
          <a:noFill/>
          <a:ln w="9525">
            <a:noFill/>
            <a:miter lim="800000"/>
            <a:headEnd/>
            <a:tailEnd/>
          </a:ln>
        </p:spPr>
        <p:txBody>
          <a:bodyPr wrap="none">
            <a:spAutoFit/>
          </a:bodyPr>
          <a:lstStyle/>
          <a:p>
            <a:pPr algn="l"/>
            <a:r>
              <a:rPr lang="en-US" sz="1000" b="1">
                <a:latin typeface="Times New Roman" pitchFamily="18" charset="0"/>
              </a:rPr>
              <a:t>Rs. .8</a:t>
            </a:r>
          </a:p>
        </p:txBody>
      </p:sp>
      <p:sp>
        <p:nvSpPr>
          <p:cNvPr id="37966" name="Text Box 76"/>
          <p:cNvSpPr txBox="1">
            <a:spLocks noChangeArrowheads="1"/>
          </p:cNvSpPr>
          <p:nvPr/>
        </p:nvSpPr>
        <p:spPr bwMode="auto">
          <a:xfrm>
            <a:off x="3657600" y="3049588"/>
            <a:ext cx="423863" cy="246062"/>
          </a:xfrm>
          <a:prstGeom prst="rect">
            <a:avLst/>
          </a:prstGeom>
          <a:noFill/>
          <a:ln w="9525">
            <a:noFill/>
            <a:miter lim="800000"/>
            <a:headEnd/>
            <a:tailEnd/>
          </a:ln>
        </p:spPr>
        <p:txBody>
          <a:bodyPr wrap="none">
            <a:spAutoFit/>
          </a:bodyPr>
          <a:lstStyle/>
          <a:p>
            <a:pPr algn="l"/>
            <a:r>
              <a:rPr lang="en-US" sz="1000" b="1">
                <a:latin typeface="Times New Roman" pitchFamily="18" charset="0"/>
              </a:rPr>
              <a:t>Rs.1</a:t>
            </a:r>
          </a:p>
        </p:txBody>
      </p:sp>
      <p:sp>
        <p:nvSpPr>
          <p:cNvPr id="37967" name="Text Box 77"/>
          <p:cNvSpPr txBox="1">
            <a:spLocks noChangeArrowheads="1"/>
          </p:cNvSpPr>
          <p:nvPr/>
        </p:nvSpPr>
        <p:spPr bwMode="auto">
          <a:xfrm>
            <a:off x="3419475" y="2043113"/>
            <a:ext cx="552450" cy="246062"/>
          </a:xfrm>
          <a:prstGeom prst="rect">
            <a:avLst/>
          </a:prstGeom>
          <a:noFill/>
          <a:ln w="9525">
            <a:noFill/>
            <a:miter lim="800000"/>
            <a:headEnd/>
            <a:tailEnd/>
          </a:ln>
        </p:spPr>
        <p:txBody>
          <a:bodyPr wrap="none">
            <a:spAutoFit/>
          </a:bodyPr>
          <a:lstStyle/>
          <a:p>
            <a:pPr algn="l"/>
            <a:r>
              <a:rPr lang="en-US" sz="1000" b="1">
                <a:latin typeface="Times New Roman" pitchFamily="18" charset="0"/>
              </a:rPr>
              <a:t>Rs. 1.1</a:t>
            </a:r>
          </a:p>
        </p:txBody>
      </p:sp>
      <p:sp>
        <p:nvSpPr>
          <p:cNvPr id="37968" name="Text Box 78"/>
          <p:cNvSpPr txBox="1">
            <a:spLocks noChangeArrowheads="1"/>
          </p:cNvSpPr>
          <p:nvPr/>
        </p:nvSpPr>
        <p:spPr bwMode="auto">
          <a:xfrm>
            <a:off x="4492625" y="4040188"/>
            <a:ext cx="552450" cy="246062"/>
          </a:xfrm>
          <a:prstGeom prst="rect">
            <a:avLst/>
          </a:prstGeom>
          <a:noFill/>
          <a:ln w="9525">
            <a:noFill/>
            <a:miter lim="800000"/>
            <a:headEnd/>
            <a:tailEnd/>
          </a:ln>
        </p:spPr>
        <p:txBody>
          <a:bodyPr wrap="none">
            <a:spAutoFit/>
          </a:bodyPr>
          <a:lstStyle/>
          <a:p>
            <a:pPr algn="l"/>
            <a:r>
              <a:rPr lang="en-US" sz="1000" b="1">
                <a:latin typeface="Times New Roman" pitchFamily="18" charset="0"/>
              </a:rPr>
              <a:t>Rs. .85</a:t>
            </a:r>
          </a:p>
        </p:txBody>
      </p:sp>
      <p:sp>
        <p:nvSpPr>
          <p:cNvPr id="37969" name="Text Box 79"/>
          <p:cNvSpPr txBox="1">
            <a:spLocks noChangeArrowheads="1"/>
          </p:cNvSpPr>
          <p:nvPr/>
        </p:nvSpPr>
        <p:spPr bwMode="auto">
          <a:xfrm>
            <a:off x="3200400" y="6249988"/>
            <a:ext cx="519113" cy="246062"/>
          </a:xfrm>
          <a:prstGeom prst="rect">
            <a:avLst/>
          </a:prstGeom>
          <a:noFill/>
          <a:ln w="9525">
            <a:noFill/>
            <a:miter lim="800000"/>
            <a:headEnd/>
            <a:tailEnd/>
          </a:ln>
        </p:spPr>
        <p:txBody>
          <a:bodyPr wrap="none">
            <a:spAutoFit/>
          </a:bodyPr>
          <a:lstStyle/>
          <a:p>
            <a:pPr algn="l"/>
            <a:r>
              <a:rPr lang="en-US" sz="1000" b="1">
                <a:latin typeface="Times New Roman" pitchFamily="18" charset="0"/>
              </a:rPr>
              <a:t>Rs.0.9</a:t>
            </a:r>
          </a:p>
        </p:txBody>
      </p:sp>
      <p:sp>
        <p:nvSpPr>
          <p:cNvPr id="37970" name="Text Box 80"/>
          <p:cNvSpPr txBox="1">
            <a:spLocks noChangeArrowheads="1"/>
          </p:cNvSpPr>
          <p:nvPr/>
        </p:nvSpPr>
        <p:spPr bwMode="auto">
          <a:xfrm>
            <a:off x="6324600" y="3430588"/>
            <a:ext cx="552450" cy="246062"/>
          </a:xfrm>
          <a:prstGeom prst="rect">
            <a:avLst/>
          </a:prstGeom>
          <a:noFill/>
          <a:ln w="9525">
            <a:noFill/>
            <a:miter lim="800000"/>
            <a:headEnd/>
            <a:tailEnd/>
          </a:ln>
        </p:spPr>
        <p:txBody>
          <a:bodyPr wrap="none">
            <a:spAutoFit/>
          </a:bodyPr>
          <a:lstStyle/>
          <a:p>
            <a:pPr algn="l"/>
            <a:r>
              <a:rPr lang="en-US" sz="1000" b="1">
                <a:latin typeface="Times New Roman" pitchFamily="18" charset="0"/>
              </a:rPr>
              <a:t>Rs. 0.9</a:t>
            </a:r>
          </a:p>
        </p:txBody>
      </p:sp>
      <p:sp>
        <p:nvSpPr>
          <p:cNvPr id="37971" name="Rectangle 81"/>
          <p:cNvSpPr>
            <a:spLocks noChangeArrowheads="1"/>
          </p:cNvSpPr>
          <p:nvPr/>
        </p:nvSpPr>
        <p:spPr bwMode="auto">
          <a:xfrm>
            <a:off x="8326438" y="763588"/>
            <a:ext cx="817562" cy="1370012"/>
          </a:xfrm>
          <a:prstGeom prst="rect">
            <a:avLst/>
          </a:prstGeom>
          <a:noFill/>
          <a:ln w="9525">
            <a:noFill/>
            <a:miter lim="800000"/>
            <a:headEnd/>
            <a:tailEnd/>
          </a:ln>
        </p:spPr>
        <p:txBody>
          <a:bodyPr>
            <a:spAutoFit/>
          </a:bodyPr>
          <a:lstStyle/>
          <a:p>
            <a:pPr algn="l">
              <a:buClr>
                <a:srgbClr val="FF0000"/>
              </a:buClr>
              <a:buFont typeface="Wingdings" pitchFamily="2" charset="2"/>
              <a:buNone/>
            </a:pPr>
            <a:r>
              <a:rPr lang="en-US" sz="1200" b="1">
                <a:solidFill>
                  <a:srgbClr val="FF0000"/>
                </a:solidFill>
                <a:latin typeface="Arial" charset="0"/>
              </a:rPr>
              <a:t>For</a:t>
            </a:r>
          </a:p>
          <a:p>
            <a:pPr algn="l">
              <a:buClr>
                <a:srgbClr val="FF0000"/>
              </a:buClr>
              <a:buFont typeface="Wingdings" pitchFamily="2" charset="2"/>
              <a:buNone/>
            </a:pPr>
            <a:r>
              <a:rPr lang="en-US" sz="1200" b="1">
                <a:solidFill>
                  <a:srgbClr val="FF0000"/>
                </a:solidFill>
                <a:latin typeface="Arial" charset="0"/>
              </a:rPr>
              <a:t> </a:t>
            </a:r>
          </a:p>
          <a:p>
            <a:pPr algn="l">
              <a:buClr>
                <a:srgbClr val="FF0000"/>
              </a:buClr>
              <a:buFont typeface="Wingdings" pitchFamily="2" charset="2"/>
              <a:buNone/>
            </a:pPr>
            <a:r>
              <a:rPr lang="en-US" sz="1200" b="1">
                <a:solidFill>
                  <a:srgbClr val="FF0000"/>
                </a:solidFill>
                <a:latin typeface="Arial" charset="0"/>
              </a:rPr>
              <a:t>A</a:t>
            </a:r>
          </a:p>
          <a:p>
            <a:pPr algn="l">
              <a:buClr>
                <a:srgbClr val="FF0000"/>
              </a:buClr>
              <a:buFont typeface="Wingdings" pitchFamily="2" charset="2"/>
              <a:buNone/>
            </a:pPr>
            <a:endParaRPr lang="en-US" sz="1200" b="1">
              <a:solidFill>
                <a:srgbClr val="FF0000"/>
              </a:solidFill>
              <a:latin typeface="Arial" charset="0"/>
            </a:endParaRPr>
          </a:p>
          <a:p>
            <a:pPr algn="l">
              <a:buClr>
                <a:srgbClr val="FF0000"/>
              </a:buClr>
              <a:buFont typeface="Wingdings" pitchFamily="2" charset="2"/>
              <a:buNone/>
            </a:pPr>
            <a:r>
              <a:rPr lang="en-US" sz="1200" b="1">
                <a:solidFill>
                  <a:srgbClr val="FF0000"/>
                </a:solidFill>
                <a:latin typeface="Arial" charset="0"/>
              </a:rPr>
              <a:t>Set</a:t>
            </a:r>
          </a:p>
          <a:p>
            <a:pPr algn="l">
              <a:buClr>
                <a:srgbClr val="FF0000"/>
              </a:buClr>
              <a:buFont typeface="Wingdings" pitchFamily="2" charset="2"/>
              <a:buNone/>
            </a:pPr>
            <a:endParaRPr lang="en-US" sz="1200" b="1">
              <a:solidFill>
                <a:srgbClr val="FF0000"/>
              </a:solidFill>
              <a:latin typeface="Arial" charset="0"/>
            </a:endParaRPr>
          </a:p>
          <a:p>
            <a:pPr algn="l">
              <a:buClr>
                <a:srgbClr val="FF0000"/>
              </a:buClr>
              <a:buFont typeface="Wingdings" pitchFamily="2" charset="2"/>
              <a:buNone/>
            </a:pPr>
            <a:r>
              <a:rPr lang="en-US" sz="1200" b="1">
                <a:solidFill>
                  <a:srgbClr val="FF0000"/>
                </a:solidFill>
                <a:latin typeface="Arial" charset="0"/>
              </a:rPr>
              <a:t>Period </a:t>
            </a:r>
          </a:p>
        </p:txBody>
      </p:sp>
      <p:grpSp>
        <p:nvGrpSpPr>
          <p:cNvPr id="37972" name="Group 84"/>
          <p:cNvGrpSpPr>
            <a:grpSpLocks/>
          </p:cNvGrpSpPr>
          <p:nvPr/>
        </p:nvGrpSpPr>
        <p:grpSpPr bwMode="auto">
          <a:xfrm>
            <a:off x="5151438" y="498475"/>
            <a:ext cx="3078162" cy="6207125"/>
            <a:chOff x="0" y="0"/>
            <a:chExt cx="1939" cy="3910"/>
          </a:xfrm>
        </p:grpSpPr>
        <p:sp>
          <p:nvSpPr>
            <p:cNvPr id="37973" name="Freeform 83"/>
            <p:cNvSpPr>
              <a:spLocks/>
            </p:cNvSpPr>
            <p:nvPr/>
          </p:nvSpPr>
          <p:spPr bwMode="auto">
            <a:xfrm>
              <a:off x="0" y="0"/>
              <a:ext cx="1884" cy="1277"/>
            </a:xfrm>
            <a:custGeom>
              <a:avLst/>
              <a:gdLst>
                <a:gd name="T0" fmla="*/ 0 w 1884"/>
                <a:gd name="T1" fmla="*/ 0 h 1277"/>
                <a:gd name="T2" fmla="*/ 1884 w 1884"/>
                <a:gd name="T3" fmla="*/ 1277 h 1277"/>
              </a:gdLst>
              <a:ahLst/>
              <a:cxnLst>
                <a:cxn ang="0">
                  <a:pos x="1555" y="1195"/>
                </a:cxn>
                <a:cxn ang="0">
                  <a:pos x="1537" y="1176"/>
                </a:cxn>
                <a:cxn ang="0">
                  <a:pos x="1528" y="1149"/>
                </a:cxn>
                <a:cxn ang="0">
                  <a:pos x="1500" y="1131"/>
                </a:cxn>
                <a:cxn ang="0">
                  <a:pos x="1427" y="1039"/>
                </a:cxn>
                <a:cxn ang="0">
                  <a:pos x="1400" y="1021"/>
                </a:cxn>
                <a:cxn ang="0">
                  <a:pos x="1372" y="993"/>
                </a:cxn>
                <a:cxn ang="0">
                  <a:pos x="1281" y="920"/>
                </a:cxn>
                <a:cxn ang="0">
                  <a:pos x="933" y="820"/>
                </a:cxn>
                <a:cxn ang="0">
                  <a:pos x="266" y="811"/>
                </a:cxn>
                <a:cxn ang="0">
                  <a:pos x="138" y="701"/>
                </a:cxn>
                <a:cxn ang="0">
                  <a:pos x="83" y="655"/>
                </a:cxn>
                <a:cxn ang="0">
                  <a:pos x="56" y="609"/>
                </a:cxn>
                <a:cxn ang="0">
                  <a:pos x="19" y="463"/>
                </a:cxn>
                <a:cxn ang="0">
                  <a:pos x="56" y="207"/>
                </a:cxn>
                <a:cxn ang="0">
                  <a:pos x="129" y="70"/>
                </a:cxn>
                <a:cxn ang="0">
                  <a:pos x="394" y="43"/>
                </a:cxn>
                <a:cxn ang="0">
                  <a:pos x="1253" y="61"/>
                </a:cxn>
                <a:cxn ang="0">
                  <a:pos x="1454" y="143"/>
                </a:cxn>
                <a:cxn ang="0">
                  <a:pos x="1482" y="161"/>
                </a:cxn>
                <a:cxn ang="0">
                  <a:pos x="1518" y="171"/>
                </a:cxn>
                <a:cxn ang="0">
                  <a:pos x="1546" y="198"/>
                </a:cxn>
                <a:cxn ang="0">
                  <a:pos x="1601" y="235"/>
                </a:cxn>
                <a:cxn ang="0">
                  <a:pos x="1656" y="289"/>
                </a:cxn>
                <a:cxn ang="0">
                  <a:pos x="1710" y="308"/>
                </a:cxn>
                <a:cxn ang="0">
                  <a:pos x="1811" y="381"/>
                </a:cxn>
                <a:cxn ang="0">
                  <a:pos x="1857" y="527"/>
                </a:cxn>
                <a:cxn ang="0">
                  <a:pos x="1884" y="646"/>
                </a:cxn>
                <a:cxn ang="0">
                  <a:pos x="1838" y="1048"/>
                </a:cxn>
                <a:cxn ang="0">
                  <a:pos x="1820" y="1149"/>
                </a:cxn>
                <a:cxn ang="0">
                  <a:pos x="1793" y="1167"/>
                </a:cxn>
                <a:cxn ang="0">
                  <a:pos x="1710" y="1259"/>
                </a:cxn>
                <a:cxn ang="0">
                  <a:pos x="1656" y="1277"/>
                </a:cxn>
                <a:cxn ang="0">
                  <a:pos x="1582" y="1222"/>
                </a:cxn>
                <a:cxn ang="0">
                  <a:pos x="1555" y="1195"/>
                </a:cxn>
              </a:cxnLst>
              <a:rect l="T0" t="T1" r="T2" b="T3"/>
              <a:pathLst>
                <a:path w="1884" h="1277">
                  <a:moveTo>
                    <a:pt x="1555" y="1195"/>
                  </a:moveTo>
                  <a:cubicBezTo>
                    <a:pt x="1549" y="1189"/>
                    <a:pt x="1541" y="1184"/>
                    <a:pt x="1537" y="1176"/>
                  </a:cubicBezTo>
                  <a:cubicBezTo>
                    <a:pt x="1532" y="1168"/>
                    <a:pt x="1534" y="1156"/>
                    <a:pt x="1528" y="1149"/>
                  </a:cubicBezTo>
                  <a:cubicBezTo>
                    <a:pt x="1521" y="1140"/>
                    <a:pt x="1508" y="1138"/>
                    <a:pt x="1500" y="1131"/>
                  </a:cubicBezTo>
                  <a:cubicBezTo>
                    <a:pt x="1391" y="1037"/>
                    <a:pt x="1506" y="1133"/>
                    <a:pt x="1427" y="1039"/>
                  </a:cubicBezTo>
                  <a:cubicBezTo>
                    <a:pt x="1420" y="1031"/>
                    <a:pt x="1408" y="1028"/>
                    <a:pt x="1400" y="1021"/>
                  </a:cubicBezTo>
                  <a:cubicBezTo>
                    <a:pt x="1390" y="1013"/>
                    <a:pt x="1380" y="1003"/>
                    <a:pt x="1372" y="993"/>
                  </a:cubicBezTo>
                  <a:cubicBezTo>
                    <a:pt x="1346" y="962"/>
                    <a:pt x="1321" y="933"/>
                    <a:pt x="1281" y="920"/>
                  </a:cubicBezTo>
                  <a:cubicBezTo>
                    <a:pt x="1191" y="835"/>
                    <a:pt x="1051" y="823"/>
                    <a:pt x="933" y="820"/>
                  </a:cubicBezTo>
                  <a:cubicBezTo>
                    <a:pt x="711" y="815"/>
                    <a:pt x="488" y="814"/>
                    <a:pt x="266" y="811"/>
                  </a:cubicBezTo>
                  <a:cubicBezTo>
                    <a:pt x="220" y="765"/>
                    <a:pt x="192" y="736"/>
                    <a:pt x="138" y="701"/>
                  </a:cubicBezTo>
                  <a:cubicBezTo>
                    <a:pt x="34" y="633"/>
                    <a:pt x="168" y="683"/>
                    <a:pt x="83" y="655"/>
                  </a:cubicBezTo>
                  <a:cubicBezTo>
                    <a:pt x="60" y="585"/>
                    <a:pt x="91" y="667"/>
                    <a:pt x="56" y="609"/>
                  </a:cubicBezTo>
                  <a:cubicBezTo>
                    <a:pt x="31" y="569"/>
                    <a:pt x="26" y="508"/>
                    <a:pt x="19" y="463"/>
                  </a:cubicBezTo>
                  <a:cubicBezTo>
                    <a:pt x="25" y="339"/>
                    <a:pt x="0" y="289"/>
                    <a:pt x="56" y="207"/>
                  </a:cubicBezTo>
                  <a:cubicBezTo>
                    <a:pt x="65" y="181"/>
                    <a:pt x="105" y="80"/>
                    <a:pt x="129" y="70"/>
                  </a:cubicBezTo>
                  <a:cubicBezTo>
                    <a:pt x="189" y="45"/>
                    <a:pt x="353" y="45"/>
                    <a:pt x="394" y="43"/>
                  </a:cubicBezTo>
                  <a:cubicBezTo>
                    <a:pt x="629" y="0"/>
                    <a:pt x="1033" y="53"/>
                    <a:pt x="1253" y="61"/>
                  </a:cubicBezTo>
                  <a:cubicBezTo>
                    <a:pt x="1320" y="94"/>
                    <a:pt x="1381" y="128"/>
                    <a:pt x="1454" y="143"/>
                  </a:cubicBezTo>
                  <a:cubicBezTo>
                    <a:pt x="1463" y="149"/>
                    <a:pt x="1472" y="157"/>
                    <a:pt x="1482" y="161"/>
                  </a:cubicBezTo>
                  <a:cubicBezTo>
                    <a:pt x="1493" y="166"/>
                    <a:pt x="1507" y="165"/>
                    <a:pt x="1518" y="171"/>
                  </a:cubicBezTo>
                  <a:cubicBezTo>
                    <a:pt x="1529" y="177"/>
                    <a:pt x="1536" y="190"/>
                    <a:pt x="1546" y="198"/>
                  </a:cubicBezTo>
                  <a:cubicBezTo>
                    <a:pt x="1563" y="211"/>
                    <a:pt x="1601" y="235"/>
                    <a:pt x="1601" y="235"/>
                  </a:cubicBezTo>
                  <a:cubicBezTo>
                    <a:pt x="1620" y="264"/>
                    <a:pt x="1621" y="271"/>
                    <a:pt x="1656" y="289"/>
                  </a:cubicBezTo>
                  <a:cubicBezTo>
                    <a:pt x="1673" y="298"/>
                    <a:pt x="1710" y="308"/>
                    <a:pt x="1710" y="308"/>
                  </a:cubicBezTo>
                  <a:cubicBezTo>
                    <a:pt x="1742" y="339"/>
                    <a:pt x="1771" y="361"/>
                    <a:pt x="1811" y="381"/>
                  </a:cubicBezTo>
                  <a:cubicBezTo>
                    <a:pt x="1827" y="430"/>
                    <a:pt x="1833" y="481"/>
                    <a:pt x="1857" y="527"/>
                  </a:cubicBezTo>
                  <a:cubicBezTo>
                    <a:pt x="1867" y="567"/>
                    <a:pt x="1874" y="606"/>
                    <a:pt x="1884" y="646"/>
                  </a:cubicBezTo>
                  <a:cubicBezTo>
                    <a:pt x="1878" y="784"/>
                    <a:pt x="1877" y="916"/>
                    <a:pt x="1838" y="1048"/>
                  </a:cubicBezTo>
                  <a:cubicBezTo>
                    <a:pt x="1828" y="1081"/>
                    <a:pt x="1834" y="1118"/>
                    <a:pt x="1820" y="1149"/>
                  </a:cubicBezTo>
                  <a:cubicBezTo>
                    <a:pt x="1816" y="1159"/>
                    <a:pt x="1802" y="1160"/>
                    <a:pt x="1793" y="1167"/>
                  </a:cubicBezTo>
                  <a:cubicBezTo>
                    <a:pt x="1762" y="1191"/>
                    <a:pt x="1744" y="1242"/>
                    <a:pt x="1710" y="1259"/>
                  </a:cubicBezTo>
                  <a:cubicBezTo>
                    <a:pt x="1693" y="1268"/>
                    <a:pt x="1656" y="1277"/>
                    <a:pt x="1656" y="1277"/>
                  </a:cubicBezTo>
                  <a:cubicBezTo>
                    <a:pt x="1596" y="1262"/>
                    <a:pt x="1620" y="1259"/>
                    <a:pt x="1582" y="1222"/>
                  </a:cubicBezTo>
                  <a:cubicBezTo>
                    <a:pt x="1553" y="1193"/>
                    <a:pt x="1555" y="1217"/>
                    <a:pt x="1555" y="1195"/>
                  </a:cubicBezTo>
                  <a:close/>
                </a:path>
              </a:pathLst>
            </a:custGeom>
            <a:solidFill>
              <a:schemeClr val="bg1"/>
            </a:solidFill>
            <a:ln w="9525" cmpd="sng">
              <a:solidFill>
                <a:schemeClr val="bg1"/>
              </a:solidFill>
              <a:round/>
              <a:headEnd/>
              <a:tailEnd/>
            </a:ln>
          </p:spPr>
          <p:txBody>
            <a:bodyPr/>
            <a:lstStyle/>
            <a:p>
              <a:endParaRPr lang="en-IN"/>
            </a:p>
          </p:txBody>
        </p:sp>
        <p:sp>
          <p:nvSpPr>
            <p:cNvPr id="37974" name="Rectangle 84"/>
            <p:cNvSpPr>
              <a:spLocks noChangeArrowheads="1"/>
            </p:cNvSpPr>
            <p:nvPr/>
          </p:nvSpPr>
          <p:spPr bwMode="auto">
            <a:xfrm>
              <a:off x="883" y="3430"/>
              <a:ext cx="1056" cy="480"/>
            </a:xfrm>
            <a:prstGeom prst="rect">
              <a:avLst/>
            </a:prstGeom>
            <a:solidFill>
              <a:schemeClr val="bg1"/>
            </a:solidFill>
            <a:ln w="9525">
              <a:noFill/>
              <a:miter lim="800000"/>
              <a:headEnd/>
              <a:tailEnd/>
            </a:ln>
          </p:spPr>
          <p:txBody>
            <a:bodyPr wrap="none" anchor="ctr"/>
            <a:lstStyle/>
            <a:p>
              <a:pPr algn="ctr"/>
              <a:endParaRPr lang="en-IN" altLang="en-US" sz="1800">
                <a:solidFill>
                  <a:schemeClr val="accent2"/>
                </a:solidFill>
                <a:latin typeface="Arial" charset="0"/>
              </a:endParaRPr>
            </a:p>
          </p:txBody>
        </p:sp>
      </p:grpSp>
      <p:grpSp>
        <p:nvGrpSpPr>
          <p:cNvPr id="37975" name="Group 87"/>
          <p:cNvGrpSpPr>
            <a:grpSpLocks/>
          </p:cNvGrpSpPr>
          <p:nvPr/>
        </p:nvGrpSpPr>
        <p:grpSpPr bwMode="auto">
          <a:xfrm>
            <a:off x="7086600" y="2819400"/>
            <a:ext cx="1985963" cy="2286000"/>
            <a:chOff x="0" y="0"/>
            <a:chExt cx="1251" cy="1440"/>
          </a:xfrm>
        </p:grpSpPr>
        <p:pic>
          <p:nvPicPr>
            <p:cNvPr id="37976" name="Picture 86" descr="sack_of_money"/>
            <p:cNvPicPr>
              <a:picLocks noChangeAspect="1" noChangeArrowheads="1"/>
            </p:cNvPicPr>
            <p:nvPr/>
          </p:nvPicPr>
          <p:blipFill>
            <a:blip r:embed="rId4"/>
            <a:srcRect/>
            <a:stretch>
              <a:fillRect/>
            </a:stretch>
          </p:blipFill>
          <p:spPr bwMode="auto">
            <a:xfrm>
              <a:off x="0" y="0"/>
              <a:ext cx="1251" cy="1440"/>
            </a:xfrm>
            <a:prstGeom prst="rect">
              <a:avLst/>
            </a:prstGeom>
            <a:noFill/>
            <a:ln w="9525">
              <a:noFill/>
              <a:miter lim="800000"/>
              <a:headEnd/>
              <a:tailEnd/>
            </a:ln>
          </p:spPr>
        </p:pic>
        <p:sp>
          <p:nvSpPr>
            <p:cNvPr id="37977" name="Text Box 87"/>
            <p:cNvSpPr txBox="1">
              <a:spLocks noChangeArrowheads="1"/>
            </p:cNvSpPr>
            <p:nvPr/>
          </p:nvSpPr>
          <p:spPr bwMode="auto">
            <a:xfrm>
              <a:off x="336" y="528"/>
              <a:ext cx="573" cy="634"/>
            </a:xfrm>
            <a:prstGeom prst="rect">
              <a:avLst/>
            </a:prstGeom>
            <a:solidFill>
              <a:schemeClr val="bg1"/>
            </a:solidFill>
            <a:ln w="9525">
              <a:noFill/>
              <a:miter lim="800000"/>
              <a:headEnd/>
              <a:tailEnd/>
            </a:ln>
          </p:spPr>
          <p:txBody>
            <a:bodyPr>
              <a:spAutoFit/>
            </a:bodyPr>
            <a:lstStyle/>
            <a:p>
              <a:pPr algn="ctr"/>
              <a:r>
                <a:rPr lang="en-US" sz="1400" b="1">
                  <a:latin typeface="Arial" charset="0"/>
                </a:rPr>
                <a:t>ISTS charges</a:t>
              </a:r>
            </a:p>
            <a:p>
              <a:pPr algn="ctr"/>
              <a:r>
                <a:rPr lang="en-US" sz="800" b="1">
                  <a:latin typeface="Arial" charset="0"/>
                </a:rPr>
                <a:t>(POWERGRID, IPTCs, Deemed ISTS etc.)</a:t>
              </a:r>
            </a:p>
          </p:txBody>
        </p:sp>
      </p:grpSp>
      <p:sp>
        <p:nvSpPr>
          <p:cNvPr id="37978" name="Text Box 88"/>
          <p:cNvSpPr txBox="1">
            <a:spLocks noChangeArrowheads="1"/>
          </p:cNvSpPr>
          <p:nvPr/>
        </p:nvSpPr>
        <p:spPr bwMode="auto">
          <a:xfrm>
            <a:off x="76200" y="762000"/>
            <a:ext cx="1665288" cy="336550"/>
          </a:xfrm>
          <a:prstGeom prst="rect">
            <a:avLst/>
          </a:prstGeom>
          <a:noFill/>
          <a:ln w="9525">
            <a:noFill/>
            <a:miter lim="800000"/>
            <a:headEnd/>
            <a:tailEnd/>
          </a:ln>
        </p:spPr>
        <p:txBody>
          <a:bodyPr wrap="none">
            <a:spAutoFit/>
          </a:bodyPr>
          <a:lstStyle/>
          <a:p>
            <a:pPr algn="l"/>
            <a:r>
              <a:rPr lang="en-US" sz="1600" b="1">
                <a:latin typeface="Arial" charset="0"/>
              </a:rPr>
              <a:t> National Game</a:t>
            </a:r>
          </a:p>
        </p:txBody>
      </p:sp>
      <p:sp>
        <p:nvSpPr>
          <p:cNvPr id="37979" name="Text Box 89"/>
          <p:cNvSpPr txBox="1">
            <a:spLocks noChangeArrowheads="1"/>
          </p:cNvSpPr>
          <p:nvPr/>
        </p:nvSpPr>
        <p:spPr bwMode="auto">
          <a:xfrm>
            <a:off x="6629400" y="5626100"/>
            <a:ext cx="2254250" cy="1155700"/>
          </a:xfrm>
          <a:prstGeom prst="rect">
            <a:avLst/>
          </a:prstGeom>
          <a:noFill/>
          <a:ln w="9525">
            <a:noFill/>
            <a:miter lim="800000"/>
            <a:headEnd/>
            <a:tailEnd/>
          </a:ln>
        </p:spPr>
        <p:txBody>
          <a:bodyPr wrap="none">
            <a:spAutoFit/>
          </a:bodyPr>
          <a:lstStyle/>
          <a:p>
            <a:pPr algn="l"/>
            <a:r>
              <a:rPr lang="en-US" sz="1400">
                <a:latin typeface="Arial" charset="0"/>
              </a:rPr>
              <a:t> Generation Access zones</a:t>
            </a:r>
          </a:p>
          <a:p>
            <a:pPr algn="l"/>
            <a:endParaRPr lang="en-US" sz="1400">
              <a:latin typeface="Arial" charset="0"/>
            </a:endParaRPr>
          </a:p>
          <a:p>
            <a:pPr algn="l"/>
            <a:endParaRPr lang="en-US" sz="1400">
              <a:latin typeface="Arial" charset="0"/>
            </a:endParaRPr>
          </a:p>
          <a:p>
            <a:pPr algn="l"/>
            <a:r>
              <a:rPr lang="en-US" sz="1400">
                <a:latin typeface="Arial" charset="0"/>
              </a:rPr>
              <a:t> Demand Access zones</a:t>
            </a:r>
          </a:p>
          <a:p>
            <a:pPr algn="l"/>
            <a:endParaRPr lang="en-US" sz="1400">
              <a:latin typeface="Arial" charset="0"/>
            </a:endParaRPr>
          </a:p>
        </p:txBody>
      </p:sp>
      <p:grpSp>
        <p:nvGrpSpPr>
          <p:cNvPr id="37980" name="Group 92"/>
          <p:cNvGrpSpPr>
            <a:grpSpLocks/>
          </p:cNvGrpSpPr>
          <p:nvPr/>
        </p:nvGrpSpPr>
        <p:grpSpPr bwMode="auto">
          <a:xfrm>
            <a:off x="5943600" y="5499100"/>
            <a:ext cx="3124200" cy="1219200"/>
            <a:chOff x="0" y="0"/>
            <a:chExt cx="1968" cy="768"/>
          </a:xfrm>
        </p:grpSpPr>
        <p:sp>
          <p:nvSpPr>
            <p:cNvPr id="37981" name="Rectangle 91"/>
            <p:cNvSpPr>
              <a:spLocks noChangeArrowheads="1"/>
            </p:cNvSpPr>
            <p:nvPr/>
          </p:nvSpPr>
          <p:spPr bwMode="auto">
            <a:xfrm>
              <a:off x="0" y="0"/>
              <a:ext cx="1968" cy="768"/>
            </a:xfrm>
            <a:prstGeom prst="rect">
              <a:avLst/>
            </a:prstGeom>
            <a:noFill/>
            <a:ln w="9525">
              <a:solidFill>
                <a:schemeClr val="tx1"/>
              </a:solidFill>
              <a:miter lim="800000"/>
              <a:headEnd/>
              <a:tailEnd/>
            </a:ln>
          </p:spPr>
          <p:txBody>
            <a:bodyPr wrap="none" anchor="ctr"/>
            <a:lstStyle/>
            <a:p>
              <a:pPr algn="l"/>
              <a:endParaRPr lang="en-GB" altLang="en-US" sz="1800">
                <a:latin typeface="Arial" charset="0"/>
              </a:endParaRPr>
            </a:p>
          </p:txBody>
        </p:sp>
        <p:sp>
          <p:nvSpPr>
            <p:cNvPr id="37982" name="Line 92"/>
            <p:cNvSpPr>
              <a:spLocks noChangeShapeType="1"/>
            </p:cNvSpPr>
            <p:nvPr/>
          </p:nvSpPr>
          <p:spPr bwMode="auto">
            <a:xfrm>
              <a:off x="0" y="384"/>
              <a:ext cx="1968" cy="0"/>
            </a:xfrm>
            <a:prstGeom prst="line">
              <a:avLst/>
            </a:prstGeom>
            <a:noFill/>
            <a:ln w="9525">
              <a:solidFill>
                <a:schemeClr val="tx1"/>
              </a:solidFill>
              <a:round/>
              <a:headEnd/>
              <a:tailEnd/>
            </a:ln>
          </p:spPr>
          <p:txBody>
            <a:bodyPr/>
            <a:lstStyle/>
            <a:p>
              <a:endParaRPr lang="en-IN"/>
            </a:p>
          </p:txBody>
        </p:sp>
      </p:grpSp>
      <p:grpSp>
        <p:nvGrpSpPr>
          <p:cNvPr id="37983" name="Group 95"/>
          <p:cNvGrpSpPr>
            <a:grpSpLocks/>
          </p:cNvGrpSpPr>
          <p:nvPr/>
        </p:nvGrpSpPr>
        <p:grpSpPr bwMode="auto">
          <a:xfrm>
            <a:off x="6019800" y="5562600"/>
            <a:ext cx="533400" cy="457200"/>
            <a:chOff x="0" y="0"/>
            <a:chExt cx="624" cy="672"/>
          </a:xfrm>
        </p:grpSpPr>
        <p:sp>
          <p:nvSpPr>
            <p:cNvPr id="37984" name="Oval 94"/>
            <p:cNvSpPr>
              <a:spLocks noChangeArrowheads="1"/>
            </p:cNvSpPr>
            <p:nvPr/>
          </p:nvSpPr>
          <p:spPr bwMode="auto">
            <a:xfrm>
              <a:off x="0" y="48"/>
              <a:ext cx="624" cy="576"/>
            </a:xfrm>
            <a:prstGeom prst="ellipse">
              <a:avLst/>
            </a:prstGeom>
            <a:solidFill>
              <a:srgbClr val="FF0000"/>
            </a:solidFill>
            <a:ln w="9525">
              <a:noFill/>
              <a:round/>
              <a:headEnd/>
              <a:tailEnd/>
            </a:ln>
          </p:spPr>
          <p:txBody>
            <a:bodyPr wrap="none" anchor="ctr"/>
            <a:lstStyle/>
            <a:p>
              <a:pPr algn="l"/>
              <a:endParaRPr lang="en-GB" altLang="en-US" sz="1800">
                <a:latin typeface="Arial" charset="0"/>
              </a:endParaRPr>
            </a:p>
          </p:txBody>
        </p:sp>
        <p:grpSp>
          <p:nvGrpSpPr>
            <p:cNvPr id="37985" name="Group 97"/>
            <p:cNvGrpSpPr>
              <a:grpSpLocks/>
            </p:cNvGrpSpPr>
            <p:nvPr/>
          </p:nvGrpSpPr>
          <p:grpSpPr bwMode="auto">
            <a:xfrm>
              <a:off x="0" y="0"/>
              <a:ext cx="624" cy="672"/>
              <a:chOff x="0" y="0"/>
              <a:chExt cx="768" cy="912"/>
            </a:xfrm>
          </p:grpSpPr>
          <p:sp>
            <p:nvSpPr>
              <p:cNvPr id="37986" name="AutoShape 96"/>
              <p:cNvSpPr>
                <a:spLocks noChangeArrowheads="1"/>
              </p:cNvSpPr>
              <p:nvPr/>
            </p:nvSpPr>
            <p:spPr bwMode="auto">
              <a:xfrm rot="10800000">
                <a:off x="0" y="336"/>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87" name="AutoShape 97"/>
              <p:cNvSpPr>
                <a:spLocks noChangeArrowheads="1"/>
              </p:cNvSpPr>
              <p:nvPr/>
            </p:nvSpPr>
            <p:spPr bwMode="auto">
              <a:xfrm>
                <a:off x="384" y="336"/>
                <a:ext cx="384" cy="192"/>
              </a:xfrm>
              <a:prstGeom prst="rightArrow">
                <a:avLst>
                  <a:gd name="adj1" fmla="val 50000"/>
                  <a:gd name="adj2" fmla="val 50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88" name="AutoShape 98"/>
              <p:cNvSpPr>
                <a:spLocks noChangeArrowheads="1"/>
              </p:cNvSpPr>
              <p:nvPr/>
            </p:nvSpPr>
            <p:spPr bwMode="auto">
              <a:xfrm rot="5400000">
                <a:off x="9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89" name="AutoShape 99"/>
              <p:cNvSpPr>
                <a:spLocks noChangeArrowheads="1"/>
              </p:cNvSpPr>
              <p:nvPr/>
            </p:nvSpPr>
            <p:spPr bwMode="auto">
              <a:xfrm rot="16200000">
                <a:off x="96"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grpSp>
        <p:nvGrpSpPr>
          <p:cNvPr id="37990" name="Group 102"/>
          <p:cNvGrpSpPr>
            <a:grpSpLocks/>
          </p:cNvGrpSpPr>
          <p:nvPr/>
        </p:nvGrpSpPr>
        <p:grpSpPr bwMode="auto">
          <a:xfrm>
            <a:off x="5867400" y="6019800"/>
            <a:ext cx="838200" cy="685800"/>
            <a:chOff x="0" y="0"/>
            <a:chExt cx="912" cy="912"/>
          </a:xfrm>
        </p:grpSpPr>
        <p:sp>
          <p:nvSpPr>
            <p:cNvPr id="37991" name="Oval 101"/>
            <p:cNvSpPr>
              <a:spLocks noChangeArrowheads="1"/>
            </p:cNvSpPr>
            <p:nvPr/>
          </p:nvSpPr>
          <p:spPr bwMode="auto">
            <a:xfrm>
              <a:off x="144" y="144"/>
              <a:ext cx="624" cy="672"/>
            </a:xfrm>
            <a:prstGeom prst="ellipse">
              <a:avLst/>
            </a:prstGeom>
            <a:solidFill>
              <a:srgbClr val="33CC33"/>
            </a:solidFill>
            <a:ln w="9525">
              <a:noFill/>
              <a:round/>
              <a:headEnd/>
              <a:tailEnd/>
            </a:ln>
          </p:spPr>
          <p:txBody>
            <a:bodyPr wrap="none" anchor="ctr"/>
            <a:lstStyle/>
            <a:p>
              <a:pPr algn="l"/>
              <a:endParaRPr lang="en-GB" altLang="en-US" sz="1800">
                <a:latin typeface="Arial" charset="0"/>
              </a:endParaRPr>
            </a:p>
          </p:txBody>
        </p:sp>
        <p:grpSp>
          <p:nvGrpSpPr>
            <p:cNvPr id="37992" name="Group 104"/>
            <p:cNvGrpSpPr>
              <a:grpSpLocks/>
            </p:cNvGrpSpPr>
            <p:nvPr/>
          </p:nvGrpSpPr>
          <p:grpSpPr bwMode="auto">
            <a:xfrm>
              <a:off x="0" y="0"/>
              <a:ext cx="912" cy="912"/>
              <a:chOff x="0" y="0"/>
              <a:chExt cx="1152" cy="1248"/>
            </a:xfrm>
          </p:grpSpPr>
          <p:sp>
            <p:nvSpPr>
              <p:cNvPr id="37993" name="AutoShape 103"/>
              <p:cNvSpPr>
                <a:spLocks noChangeArrowheads="1"/>
              </p:cNvSpPr>
              <p:nvPr/>
            </p:nvSpPr>
            <p:spPr bwMode="auto">
              <a:xfrm>
                <a:off x="0"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94" name="AutoShape 104"/>
              <p:cNvSpPr>
                <a:spLocks noChangeArrowheads="1"/>
              </p:cNvSpPr>
              <p:nvPr/>
            </p:nvSpPr>
            <p:spPr bwMode="auto">
              <a:xfrm rot="10800000">
                <a:off x="576" y="528"/>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95" name="AutoShape 105"/>
              <p:cNvSpPr>
                <a:spLocks noChangeArrowheads="1"/>
              </p:cNvSpPr>
              <p:nvPr/>
            </p:nvSpPr>
            <p:spPr bwMode="auto">
              <a:xfrm rot="5400000">
                <a:off x="288" y="192"/>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sp>
            <p:nvSpPr>
              <p:cNvPr id="37996" name="AutoShape 106"/>
              <p:cNvSpPr>
                <a:spLocks noChangeArrowheads="1"/>
              </p:cNvSpPr>
              <p:nvPr/>
            </p:nvSpPr>
            <p:spPr bwMode="auto">
              <a:xfrm rot="16200000">
                <a:off x="288" y="864"/>
                <a:ext cx="576" cy="192"/>
              </a:xfrm>
              <a:prstGeom prst="rightArrow">
                <a:avLst>
                  <a:gd name="adj1" fmla="val 50000"/>
                  <a:gd name="adj2" fmla="val 75000"/>
                </a:avLst>
              </a:prstGeom>
              <a:gradFill rotWithShape="1">
                <a:gsLst>
                  <a:gs pos="0">
                    <a:schemeClr val="bg1"/>
                  </a:gs>
                  <a:gs pos="100000">
                    <a:schemeClr val="tx1"/>
                  </a:gs>
                </a:gsLst>
                <a:lin ang="0" scaled="1"/>
              </a:gradFill>
              <a:ln w="9525">
                <a:noFill/>
                <a:miter lim="800000"/>
                <a:headEnd/>
                <a:tailEnd/>
              </a:ln>
            </p:spPr>
            <p:txBody>
              <a:bodyPr wrap="none" anchor="ctr"/>
              <a:lstStyle/>
              <a:p>
                <a:pPr algn="l"/>
                <a:endParaRPr lang="en-GB" altLang="en-US" sz="1800">
                  <a:latin typeface="Arial" charset="0"/>
                </a:endParaRPr>
              </a:p>
            </p:txBody>
          </p:sp>
        </p:grpSp>
      </p:grpSp>
      <p:sp>
        <p:nvSpPr>
          <p:cNvPr id="37997" name="Text Box 107"/>
          <p:cNvSpPr txBox="1">
            <a:spLocks noChangeArrowheads="1"/>
          </p:cNvSpPr>
          <p:nvPr/>
        </p:nvSpPr>
        <p:spPr bwMode="auto">
          <a:xfrm>
            <a:off x="4648200" y="762000"/>
            <a:ext cx="3694113" cy="639763"/>
          </a:xfrm>
          <a:prstGeom prst="rect">
            <a:avLst/>
          </a:prstGeom>
          <a:solidFill>
            <a:schemeClr val="bg1"/>
          </a:solidFill>
          <a:ln w="9525">
            <a:noFill/>
            <a:miter lim="800000"/>
            <a:headEnd/>
            <a:tailEnd/>
          </a:ln>
        </p:spPr>
        <p:txBody>
          <a:bodyPr wrap="none">
            <a:spAutoFit/>
          </a:bodyPr>
          <a:lstStyle/>
          <a:p>
            <a:pPr marL="236538" indent="-236538" algn="l"/>
            <a:r>
              <a:rPr lang="en-US" sz="1400">
                <a:latin typeface="Book Antiqua" pitchFamily="18" charset="0"/>
              </a:rPr>
              <a:t>Based on forecast commitments of </a:t>
            </a:r>
          </a:p>
          <a:p>
            <a:pPr marL="236538" indent="-236538" algn="l"/>
            <a:endParaRPr lang="en-US" sz="800">
              <a:latin typeface="Book Antiqua" pitchFamily="18" charset="0"/>
            </a:endParaRPr>
          </a:p>
          <a:p>
            <a:pPr marL="236538" indent="-236538" algn="l">
              <a:buClr>
                <a:srgbClr val="FF0000"/>
              </a:buClr>
              <a:buFont typeface="Wingdings" pitchFamily="2" charset="2"/>
              <a:buChar char="§"/>
            </a:pPr>
            <a:r>
              <a:rPr lang="en-US" sz="1400">
                <a:latin typeface="Book Antiqua" pitchFamily="18" charset="0"/>
              </a:rPr>
              <a:t>Total Yearly Transmission Charges (YTC)</a:t>
            </a:r>
          </a:p>
        </p:txBody>
      </p:sp>
      <p:sp>
        <p:nvSpPr>
          <p:cNvPr id="37998" name="Text Box 108"/>
          <p:cNvSpPr txBox="1">
            <a:spLocks noChangeArrowheads="1"/>
          </p:cNvSpPr>
          <p:nvPr/>
        </p:nvSpPr>
        <p:spPr bwMode="auto">
          <a:xfrm>
            <a:off x="4648200" y="1371600"/>
            <a:ext cx="2798763" cy="304800"/>
          </a:xfrm>
          <a:prstGeom prst="rect">
            <a:avLst/>
          </a:prstGeom>
          <a:noFill/>
          <a:ln w="9525">
            <a:noFill/>
            <a:miter lim="800000"/>
            <a:headEnd/>
            <a:tailEnd/>
          </a:ln>
        </p:spPr>
        <p:txBody>
          <a:bodyPr wrap="none">
            <a:spAutoFit/>
          </a:bodyPr>
          <a:lstStyle/>
          <a:p>
            <a:pPr marL="236538" indent="-236538" algn="l">
              <a:buClr>
                <a:srgbClr val="FF0000"/>
              </a:buClr>
              <a:buFont typeface="Wingdings" pitchFamily="2" charset="2"/>
              <a:buChar char="§"/>
            </a:pPr>
            <a:r>
              <a:rPr lang="en-US" sz="1400">
                <a:latin typeface="Book Antiqua" pitchFamily="18" charset="0"/>
              </a:rPr>
              <a:t>Demand &amp; Generation in MW</a:t>
            </a:r>
          </a:p>
        </p:txBody>
      </p:sp>
      <p:sp>
        <p:nvSpPr>
          <p:cNvPr id="37999" name="Text Box 109"/>
          <p:cNvSpPr txBox="1">
            <a:spLocks noChangeArrowheads="1"/>
          </p:cNvSpPr>
          <p:nvPr/>
        </p:nvSpPr>
        <p:spPr bwMode="auto">
          <a:xfrm>
            <a:off x="4648200" y="1676400"/>
            <a:ext cx="1531938" cy="304800"/>
          </a:xfrm>
          <a:prstGeom prst="rect">
            <a:avLst/>
          </a:prstGeom>
          <a:noFill/>
          <a:ln w="9525">
            <a:noFill/>
            <a:miter lim="800000"/>
            <a:headEnd/>
            <a:tailEnd/>
          </a:ln>
        </p:spPr>
        <p:txBody>
          <a:bodyPr wrap="none">
            <a:spAutoFit/>
          </a:bodyPr>
          <a:lstStyle/>
          <a:p>
            <a:pPr marL="236538" indent="-236538" algn="l">
              <a:buClr>
                <a:srgbClr val="FF0000"/>
              </a:buClr>
              <a:buFont typeface="Wingdings" pitchFamily="2" charset="2"/>
              <a:buChar char="§"/>
            </a:pPr>
            <a:r>
              <a:rPr lang="en-US" sz="1400">
                <a:latin typeface="Book Antiqua" pitchFamily="18" charset="0"/>
              </a:rPr>
              <a:t>Total network</a:t>
            </a:r>
          </a:p>
        </p:txBody>
      </p:sp>
      <p:sp>
        <p:nvSpPr>
          <p:cNvPr id="38000" name="Rectangle 110"/>
          <p:cNvSpPr>
            <a:spLocks noChangeArrowheads="1"/>
          </p:cNvSpPr>
          <p:nvPr/>
        </p:nvSpPr>
        <p:spPr bwMode="auto">
          <a:xfrm>
            <a:off x="7086600" y="2895600"/>
            <a:ext cx="1981200" cy="2133600"/>
          </a:xfrm>
          <a:prstGeom prst="rect">
            <a:avLst/>
          </a:prstGeom>
          <a:solidFill>
            <a:schemeClr val="bg1">
              <a:alpha val="79999"/>
            </a:schemeClr>
          </a:solidFill>
          <a:ln w="9525">
            <a:solidFill>
              <a:schemeClr val="bg1"/>
            </a:solidFill>
            <a:miter lim="800000"/>
            <a:headEnd/>
            <a:tailEnd/>
          </a:ln>
        </p:spPr>
        <p:txBody>
          <a:bodyPr wrap="none" anchor="ctr"/>
          <a:lstStyle/>
          <a:p>
            <a:pPr algn="l"/>
            <a:endParaRPr lang="en-GB" altLang="en-US" sz="1800">
              <a:latin typeface="Arial" charset="0"/>
            </a:endParaRPr>
          </a:p>
        </p:txBody>
      </p:sp>
      <p:sp>
        <p:nvSpPr>
          <p:cNvPr id="38001" name="AutoShape 111"/>
          <p:cNvSpPr>
            <a:spLocks noChangeArrowheads="1"/>
          </p:cNvSpPr>
          <p:nvPr/>
        </p:nvSpPr>
        <p:spPr bwMode="auto">
          <a:xfrm rot="5845294">
            <a:off x="3935413" y="1747837"/>
            <a:ext cx="4038600" cy="4829175"/>
          </a:xfrm>
          <a:prstGeom prst="triangle">
            <a:avLst>
              <a:gd name="adj" fmla="val 50000"/>
            </a:avLst>
          </a:prstGeom>
          <a:gradFill rotWithShape="1">
            <a:gsLst>
              <a:gs pos="0">
                <a:schemeClr val="tx2">
                  <a:alpha val="67000"/>
                </a:schemeClr>
              </a:gs>
              <a:gs pos="100000">
                <a:schemeClr val="bg1">
                  <a:alpha val="70000"/>
                </a:schemeClr>
              </a:gs>
            </a:gsLst>
            <a:lin ang="5400000" scaled="1"/>
          </a:gradFill>
          <a:ln w="9525">
            <a:noFill/>
            <a:miter lim="800000"/>
            <a:headEnd/>
            <a:tailEnd/>
          </a:ln>
        </p:spPr>
        <p:txBody>
          <a:bodyPr wrap="none" anchor="ctr"/>
          <a:lstStyle/>
          <a:p>
            <a:pPr algn="l"/>
            <a:endParaRPr lang="en-GB" altLang="en-US" sz="1800">
              <a:latin typeface="Arial" charset="0"/>
            </a:endParaRPr>
          </a:p>
        </p:txBody>
      </p:sp>
      <p:sp>
        <p:nvSpPr>
          <p:cNvPr id="38002" name="Text Box 112"/>
          <p:cNvSpPr txBox="1">
            <a:spLocks noChangeArrowheads="1"/>
          </p:cNvSpPr>
          <p:nvPr/>
        </p:nvSpPr>
        <p:spPr bwMode="auto">
          <a:xfrm>
            <a:off x="152400" y="228600"/>
            <a:ext cx="3048000" cy="396875"/>
          </a:xfrm>
          <a:prstGeom prst="rect">
            <a:avLst/>
          </a:prstGeom>
          <a:noFill/>
          <a:ln w="9525">
            <a:noFill/>
            <a:miter lim="800000"/>
            <a:headEnd/>
            <a:tailEnd/>
          </a:ln>
        </p:spPr>
        <p:txBody>
          <a:bodyPr wrap="none">
            <a:spAutoFit/>
          </a:bodyPr>
          <a:lstStyle/>
          <a:p>
            <a:pPr algn="l"/>
            <a:r>
              <a:rPr lang="en-US" sz="2000" b="1">
                <a:solidFill>
                  <a:srgbClr val="FF0000"/>
                </a:solidFill>
                <a:latin typeface="Times New Roman" pitchFamily="18" charset="0"/>
              </a:rPr>
              <a:t>As per the new Regulation</a:t>
            </a:r>
            <a:endParaRPr lang="en-IN" altLang="en-US" sz="2000" b="1">
              <a:solidFill>
                <a:srgbClr val="FF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997"/>
                                        </p:tgtEl>
                                        <p:attrNameLst>
                                          <p:attrName>style.visibility</p:attrName>
                                        </p:attrNameLst>
                                      </p:cBhvr>
                                      <p:to>
                                        <p:strVal val="visible"/>
                                      </p:to>
                                    </p:set>
                                    <p:animEffect transition="in" filter="fade">
                                      <p:cBhvr>
                                        <p:cTn id="7" dur="500"/>
                                        <p:tgtEl>
                                          <p:spTgt spid="379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2"/>
                                        </p:tgtEl>
                                        <p:attrNameLst>
                                          <p:attrName>style.visibility</p:attrName>
                                        </p:attrNameLst>
                                      </p:cBhvr>
                                      <p:to>
                                        <p:strVal val="visible"/>
                                      </p:to>
                                    </p:set>
                                    <p:animEffect transition="in" filter="fade">
                                      <p:cBhvr>
                                        <p:cTn id="12" dur="500"/>
                                        <p:tgtEl>
                                          <p:spTgt spid="3789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7978"/>
                                        </p:tgtEl>
                                        <p:attrNameLst>
                                          <p:attrName>style.visibility</p:attrName>
                                        </p:attrNameLst>
                                      </p:cBhvr>
                                      <p:to>
                                        <p:strVal val="visible"/>
                                      </p:to>
                                    </p:set>
                                    <p:animEffect transition="in" filter="fade">
                                      <p:cBhvr>
                                        <p:cTn id="15" dur="500"/>
                                        <p:tgtEl>
                                          <p:spTgt spid="37978"/>
                                        </p:tgtEl>
                                      </p:cBhvr>
                                    </p:animEffect>
                                  </p:childTnLst>
                                </p:cTn>
                              </p:par>
                              <p:par>
                                <p:cTn id="16" presetID="1" presetClass="entr" presetSubtype="0" fill="hold" nodeType="withEffect">
                                  <p:stCondLst>
                                    <p:cond delay="0"/>
                                  </p:stCondLst>
                                  <p:childTnLst>
                                    <p:set>
                                      <p:cBhvr>
                                        <p:cTn id="17" dur="1" fill="hold">
                                          <p:stCondLst>
                                            <p:cond delay="0"/>
                                          </p:stCondLst>
                                        </p:cTn>
                                        <p:tgtEl>
                                          <p:spTgt spid="3797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894"/>
                                        </p:tgtEl>
                                        <p:attrNameLst>
                                          <p:attrName>style.visibility</p:attrName>
                                        </p:attrNameLst>
                                      </p:cBhvr>
                                      <p:to>
                                        <p:strVal val="visible"/>
                                      </p:to>
                                    </p:set>
                                    <p:animEffect transition="in" filter="fade">
                                      <p:cBhvr>
                                        <p:cTn id="22" dur="500"/>
                                        <p:tgtEl>
                                          <p:spTgt spid="37894"/>
                                        </p:tgtEl>
                                      </p:cBhvr>
                                    </p:animEffect>
                                  </p:childTnLst>
                                </p:cTn>
                              </p:par>
                              <p:par>
                                <p:cTn id="23" presetID="10" presetClass="entr" presetSubtype="0" fill="hold" nodeType="withEffect">
                                  <p:stCondLst>
                                    <p:cond delay="0"/>
                                  </p:stCondLst>
                                  <p:childTnLst>
                                    <p:set>
                                      <p:cBhvr>
                                        <p:cTn id="24" dur="1" fill="hold">
                                          <p:stCondLst>
                                            <p:cond delay="0"/>
                                          </p:stCondLst>
                                        </p:cTn>
                                        <p:tgtEl>
                                          <p:spTgt spid="37926"/>
                                        </p:tgtEl>
                                        <p:attrNameLst>
                                          <p:attrName>style.visibility</p:attrName>
                                        </p:attrNameLst>
                                      </p:cBhvr>
                                      <p:to>
                                        <p:strVal val="visible"/>
                                      </p:to>
                                    </p:set>
                                    <p:animEffect transition="in" filter="fade">
                                      <p:cBhvr>
                                        <p:cTn id="25" dur="500"/>
                                        <p:tgtEl>
                                          <p:spTgt spid="37926"/>
                                        </p:tgtEl>
                                      </p:cBhvr>
                                    </p:animEffect>
                                  </p:childTnLst>
                                </p:cTn>
                              </p:par>
                              <p:par>
                                <p:cTn id="26" presetID="10" presetClass="entr" presetSubtype="0" fill="hold" nodeType="withEffect">
                                  <p:stCondLst>
                                    <p:cond delay="0"/>
                                  </p:stCondLst>
                                  <p:childTnLst>
                                    <p:set>
                                      <p:cBhvr>
                                        <p:cTn id="27" dur="1" fill="hold">
                                          <p:stCondLst>
                                            <p:cond delay="0"/>
                                          </p:stCondLst>
                                        </p:cTn>
                                        <p:tgtEl>
                                          <p:spTgt spid="37934"/>
                                        </p:tgtEl>
                                        <p:attrNameLst>
                                          <p:attrName>style.visibility</p:attrName>
                                        </p:attrNameLst>
                                      </p:cBhvr>
                                      <p:to>
                                        <p:strVal val="visible"/>
                                      </p:to>
                                    </p:set>
                                    <p:animEffect transition="in" filter="fade">
                                      <p:cBhvr>
                                        <p:cTn id="28" dur="500"/>
                                        <p:tgtEl>
                                          <p:spTgt spid="37934"/>
                                        </p:tgtEl>
                                      </p:cBhvr>
                                    </p:animEffect>
                                  </p:childTnLst>
                                </p:cTn>
                              </p:par>
                              <p:par>
                                <p:cTn id="29" presetID="10" presetClass="entr" presetSubtype="0" fill="hold" nodeType="withEffect">
                                  <p:stCondLst>
                                    <p:cond delay="0"/>
                                  </p:stCondLst>
                                  <p:childTnLst>
                                    <p:set>
                                      <p:cBhvr>
                                        <p:cTn id="30" dur="1" fill="hold">
                                          <p:stCondLst>
                                            <p:cond delay="0"/>
                                          </p:stCondLst>
                                        </p:cTn>
                                        <p:tgtEl>
                                          <p:spTgt spid="37901"/>
                                        </p:tgtEl>
                                        <p:attrNameLst>
                                          <p:attrName>style.visibility</p:attrName>
                                        </p:attrNameLst>
                                      </p:cBhvr>
                                      <p:to>
                                        <p:strVal val="visible"/>
                                      </p:to>
                                    </p:set>
                                    <p:animEffect transition="in" filter="fade">
                                      <p:cBhvr>
                                        <p:cTn id="31" dur="500"/>
                                        <p:tgtEl>
                                          <p:spTgt spid="37901"/>
                                        </p:tgtEl>
                                      </p:cBhvr>
                                    </p:animEffect>
                                  </p:childTnLst>
                                </p:cTn>
                              </p:par>
                              <p:par>
                                <p:cTn id="32" presetID="10" presetClass="entr" presetSubtype="0" fill="hold" nodeType="withEffect">
                                  <p:stCondLst>
                                    <p:cond delay="0"/>
                                  </p:stCondLst>
                                  <p:childTnLst>
                                    <p:set>
                                      <p:cBhvr>
                                        <p:cTn id="33" dur="1" fill="hold">
                                          <p:stCondLst>
                                            <p:cond delay="0"/>
                                          </p:stCondLst>
                                        </p:cTn>
                                        <p:tgtEl>
                                          <p:spTgt spid="37915"/>
                                        </p:tgtEl>
                                        <p:attrNameLst>
                                          <p:attrName>style.visibility</p:attrName>
                                        </p:attrNameLst>
                                      </p:cBhvr>
                                      <p:to>
                                        <p:strVal val="visible"/>
                                      </p:to>
                                    </p:set>
                                    <p:animEffect transition="in" filter="fade">
                                      <p:cBhvr>
                                        <p:cTn id="34" dur="500"/>
                                        <p:tgtEl>
                                          <p:spTgt spid="37915"/>
                                        </p:tgtEl>
                                      </p:cBhvr>
                                    </p:animEffect>
                                  </p:childTnLst>
                                </p:cTn>
                              </p:par>
                              <p:par>
                                <p:cTn id="35" presetID="10" presetClass="entr" presetSubtype="0" fill="hold" nodeType="withEffect">
                                  <p:stCondLst>
                                    <p:cond delay="0"/>
                                  </p:stCondLst>
                                  <p:childTnLst>
                                    <p:set>
                                      <p:cBhvr>
                                        <p:cTn id="36" dur="1" fill="hold">
                                          <p:stCondLst>
                                            <p:cond delay="0"/>
                                          </p:stCondLst>
                                        </p:cTn>
                                        <p:tgtEl>
                                          <p:spTgt spid="37983"/>
                                        </p:tgtEl>
                                        <p:attrNameLst>
                                          <p:attrName>style.visibility</p:attrName>
                                        </p:attrNameLst>
                                      </p:cBhvr>
                                      <p:to>
                                        <p:strVal val="visible"/>
                                      </p:to>
                                    </p:set>
                                    <p:animEffect transition="in" filter="fade">
                                      <p:cBhvr>
                                        <p:cTn id="37" dur="500"/>
                                        <p:tgtEl>
                                          <p:spTgt spid="37983"/>
                                        </p:tgtEl>
                                      </p:cBhvr>
                                    </p:animEffect>
                                  </p:childTnLst>
                                </p:cTn>
                              </p:par>
                              <p:par>
                                <p:cTn id="38" presetID="10" presetClass="entr" presetSubtype="0" fill="hold" nodeType="withEffect">
                                  <p:stCondLst>
                                    <p:cond delay="0"/>
                                  </p:stCondLst>
                                  <p:childTnLst>
                                    <p:set>
                                      <p:cBhvr>
                                        <p:cTn id="39" dur="1" fill="hold">
                                          <p:stCondLst>
                                            <p:cond delay="0"/>
                                          </p:stCondLst>
                                        </p:cTn>
                                        <p:tgtEl>
                                          <p:spTgt spid="37990"/>
                                        </p:tgtEl>
                                        <p:attrNameLst>
                                          <p:attrName>style.visibility</p:attrName>
                                        </p:attrNameLst>
                                      </p:cBhvr>
                                      <p:to>
                                        <p:strVal val="visible"/>
                                      </p:to>
                                    </p:set>
                                    <p:animEffect transition="in" filter="fade">
                                      <p:cBhvr>
                                        <p:cTn id="40" dur="500"/>
                                        <p:tgtEl>
                                          <p:spTgt spid="3799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979"/>
                                        </p:tgtEl>
                                        <p:attrNameLst>
                                          <p:attrName>style.visibility</p:attrName>
                                        </p:attrNameLst>
                                      </p:cBhvr>
                                      <p:to>
                                        <p:strVal val="visible"/>
                                      </p:to>
                                    </p:set>
                                    <p:animEffect transition="in" filter="fade">
                                      <p:cBhvr>
                                        <p:cTn id="43" dur="500"/>
                                        <p:tgtEl>
                                          <p:spTgt spid="37979"/>
                                        </p:tgtEl>
                                      </p:cBhvr>
                                    </p:animEffect>
                                  </p:childTnLst>
                                </p:cTn>
                              </p:par>
                              <p:par>
                                <p:cTn id="44" presetID="10" presetClass="entr" presetSubtype="0" fill="hold" nodeType="withEffect">
                                  <p:stCondLst>
                                    <p:cond delay="0"/>
                                  </p:stCondLst>
                                  <p:childTnLst>
                                    <p:set>
                                      <p:cBhvr>
                                        <p:cTn id="45" dur="1" fill="hold">
                                          <p:stCondLst>
                                            <p:cond delay="0"/>
                                          </p:stCondLst>
                                        </p:cTn>
                                        <p:tgtEl>
                                          <p:spTgt spid="37980"/>
                                        </p:tgtEl>
                                        <p:attrNameLst>
                                          <p:attrName>style.visibility</p:attrName>
                                        </p:attrNameLst>
                                      </p:cBhvr>
                                      <p:to>
                                        <p:strVal val="visible"/>
                                      </p:to>
                                    </p:set>
                                    <p:animEffect transition="in" filter="fade">
                                      <p:cBhvr>
                                        <p:cTn id="46" dur="500"/>
                                        <p:tgtEl>
                                          <p:spTgt spid="37980"/>
                                        </p:tgtEl>
                                      </p:cBhvr>
                                    </p:animEffect>
                                  </p:childTnLst>
                                </p:cTn>
                              </p:par>
                              <p:par>
                                <p:cTn id="47" presetID="10" presetClass="entr" presetSubtype="0" fill="hold" nodeType="withEffect">
                                  <p:stCondLst>
                                    <p:cond delay="0"/>
                                  </p:stCondLst>
                                  <p:childTnLst>
                                    <p:set>
                                      <p:cBhvr>
                                        <p:cTn id="48" dur="1" fill="hold">
                                          <p:stCondLst>
                                            <p:cond delay="0"/>
                                          </p:stCondLst>
                                        </p:cTn>
                                        <p:tgtEl>
                                          <p:spTgt spid="37908"/>
                                        </p:tgtEl>
                                        <p:attrNameLst>
                                          <p:attrName>style.visibility</p:attrName>
                                        </p:attrNameLst>
                                      </p:cBhvr>
                                      <p:to>
                                        <p:strVal val="visible"/>
                                      </p:to>
                                    </p:set>
                                    <p:animEffect transition="in" filter="fade">
                                      <p:cBhvr>
                                        <p:cTn id="49" dur="500"/>
                                        <p:tgtEl>
                                          <p:spTgt spid="3790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7941"/>
                                        </p:tgtEl>
                                        <p:attrNameLst>
                                          <p:attrName>style.visibility</p:attrName>
                                        </p:attrNameLst>
                                      </p:cBhvr>
                                      <p:to>
                                        <p:strVal val="visible"/>
                                      </p:to>
                                    </p:set>
                                    <p:animEffect transition="in" filter="fade">
                                      <p:cBhvr>
                                        <p:cTn id="54" dur="500"/>
                                        <p:tgtEl>
                                          <p:spTgt spid="3794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7944"/>
                                        </p:tgtEl>
                                        <p:attrNameLst>
                                          <p:attrName>style.visibility</p:attrName>
                                        </p:attrNameLst>
                                      </p:cBhvr>
                                      <p:to>
                                        <p:strVal val="visible"/>
                                      </p:to>
                                    </p:set>
                                    <p:animEffect transition="in" filter="fade">
                                      <p:cBhvr>
                                        <p:cTn id="57" dur="500"/>
                                        <p:tgtEl>
                                          <p:spTgt spid="3794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942"/>
                                        </p:tgtEl>
                                        <p:attrNameLst>
                                          <p:attrName>style.visibility</p:attrName>
                                        </p:attrNameLst>
                                      </p:cBhvr>
                                      <p:to>
                                        <p:strVal val="visible"/>
                                      </p:to>
                                    </p:set>
                                    <p:animEffect transition="in" filter="fade">
                                      <p:cBhvr>
                                        <p:cTn id="60" dur="500"/>
                                        <p:tgtEl>
                                          <p:spTgt spid="3794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7945"/>
                                        </p:tgtEl>
                                        <p:attrNameLst>
                                          <p:attrName>style.visibility</p:attrName>
                                        </p:attrNameLst>
                                      </p:cBhvr>
                                      <p:to>
                                        <p:strVal val="visible"/>
                                      </p:to>
                                    </p:set>
                                    <p:animEffect transition="in" filter="fade">
                                      <p:cBhvr>
                                        <p:cTn id="63" dur="500"/>
                                        <p:tgtEl>
                                          <p:spTgt spid="3794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7946"/>
                                        </p:tgtEl>
                                        <p:attrNameLst>
                                          <p:attrName>style.visibility</p:attrName>
                                        </p:attrNameLst>
                                      </p:cBhvr>
                                      <p:to>
                                        <p:strVal val="visible"/>
                                      </p:to>
                                    </p:set>
                                    <p:animEffect transition="in" filter="fade">
                                      <p:cBhvr>
                                        <p:cTn id="66" dur="500"/>
                                        <p:tgtEl>
                                          <p:spTgt spid="3794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943"/>
                                        </p:tgtEl>
                                        <p:attrNameLst>
                                          <p:attrName>style.visibility</p:attrName>
                                        </p:attrNameLst>
                                      </p:cBhvr>
                                      <p:to>
                                        <p:strVal val="visible"/>
                                      </p:to>
                                    </p:set>
                                    <p:animEffect transition="in" filter="fade">
                                      <p:cBhvr>
                                        <p:cTn id="69" dur="500"/>
                                        <p:tgtEl>
                                          <p:spTgt spid="379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7998"/>
                                        </p:tgtEl>
                                        <p:attrNameLst>
                                          <p:attrName>style.visibility</p:attrName>
                                        </p:attrNameLst>
                                      </p:cBhvr>
                                      <p:to>
                                        <p:strVal val="visible"/>
                                      </p:to>
                                    </p:set>
                                    <p:animEffect transition="in" filter="fade">
                                      <p:cBhvr>
                                        <p:cTn id="72" dur="500"/>
                                        <p:tgtEl>
                                          <p:spTgt spid="3799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7947"/>
                                        </p:tgtEl>
                                        <p:attrNameLst>
                                          <p:attrName>style.visibility</p:attrName>
                                        </p:attrNameLst>
                                      </p:cBhvr>
                                      <p:to>
                                        <p:strVal val="visible"/>
                                      </p:to>
                                    </p:set>
                                    <p:animEffect transition="in" filter="fade">
                                      <p:cBhvr>
                                        <p:cTn id="77" dur="500"/>
                                        <p:tgtEl>
                                          <p:spTgt spid="3794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7999"/>
                                        </p:tgtEl>
                                        <p:attrNameLst>
                                          <p:attrName>style.visibility</p:attrName>
                                        </p:attrNameLst>
                                      </p:cBhvr>
                                      <p:to>
                                        <p:strVal val="visible"/>
                                      </p:to>
                                    </p:set>
                                    <p:animEffect transition="in" filter="fade">
                                      <p:cBhvr>
                                        <p:cTn id="80" dur="500"/>
                                        <p:tgtEl>
                                          <p:spTgt spid="37999"/>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7925"/>
                                        </p:tgtEl>
                                        <p:attrNameLst>
                                          <p:attrName>style.visibility</p:attrName>
                                        </p:attrNameLst>
                                      </p:cBhvr>
                                      <p:to>
                                        <p:strVal val="visible"/>
                                      </p:to>
                                    </p:set>
                                    <p:animEffect transition="in" filter="fade">
                                      <p:cBhvr>
                                        <p:cTn id="85" dur="500"/>
                                        <p:tgtEl>
                                          <p:spTgt spid="3792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38001"/>
                                        </p:tgtEl>
                                        <p:attrNameLst>
                                          <p:attrName>style.visibility</p:attrName>
                                        </p:attrNameLst>
                                      </p:cBhvr>
                                      <p:to>
                                        <p:strVal val="visible"/>
                                      </p:to>
                                    </p:set>
                                    <p:animEffect transition="in" filter="wipe(right)">
                                      <p:cBhvr>
                                        <p:cTn id="90" dur="500"/>
                                        <p:tgtEl>
                                          <p:spTgt spid="38001"/>
                                        </p:tgtEl>
                                      </p:cBhvr>
                                    </p:animEffect>
                                  </p:childTnLst>
                                </p:cTn>
                              </p:par>
                            </p:childTnLst>
                          </p:cTn>
                        </p:par>
                        <p:par>
                          <p:cTn id="91" fill="hold">
                            <p:stCondLst>
                              <p:cond delay="500"/>
                            </p:stCondLst>
                            <p:childTnLst>
                              <p:par>
                                <p:cTn id="92" presetID="10" presetClass="entr" presetSubtype="0" fill="hold" grpId="0" nodeType="afterEffect">
                                  <p:stCondLst>
                                    <p:cond delay="0"/>
                                  </p:stCondLst>
                                  <p:childTnLst>
                                    <p:set>
                                      <p:cBhvr>
                                        <p:cTn id="93" dur="1" fill="hold">
                                          <p:stCondLst>
                                            <p:cond delay="0"/>
                                          </p:stCondLst>
                                        </p:cTn>
                                        <p:tgtEl>
                                          <p:spTgt spid="37967"/>
                                        </p:tgtEl>
                                        <p:attrNameLst>
                                          <p:attrName>style.visibility</p:attrName>
                                        </p:attrNameLst>
                                      </p:cBhvr>
                                      <p:to>
                                        <p:strVal val="visible"/>
                                      </p:to>
                                    </p:set>
                                    <p:animEffect transition="in" filter="fade">
                                      <p:cBhvr>
                                        <p:cTn id="94" dur="1000"/>
                                        <p:tgtEl>
                                          <p:spTgt spid="3796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7965"/>
                                        </p:tgtEl>
                                        <p:attrNameLst>
                                          <p:attrName>style.visibility</p:attrName>
                                        </p:attrNameLst>
                                      </p:cBhvr>
                                      <p:to>
                                        <p:strVal val="visible"/>
                                      </p:to>
                                    </p:set>
                                    <p:animEffect transition="in" filter="fade">
                                      <p:cBhvr>
                                        <p:cTn id="97" dur="1000"/>
                                        <p:tgtEl>
                                          <p:spTgt spid="3796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7966"/>
                                        </p:tgtEl>
                                        <p:attrNameLst>
                                          <p:attrName>style.visibility</p:attrName>
                                        </p:attrNameLst>
                                      </p:cBhvr>
                                      <p:to>
                                        <p:strVal val="visible"/>
                                      </p:to>
                                    </p:set>
                                    <p:animEffect transition="in" filter="fade">
                                      <p:cBhvr>
                                        <p:cTn id="100" dur="1000"/>
                                        <p:tgtEl>
                                          <p:spTgt spid="3796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7968"/>
                                        </p:tgtEl>
                                        <p:attrNameLst>
                                          <p:attrName>style.visibility</p:attrName>
                                        </p:attrNameLst>
                                      </p:cBhvr>
                                      <p:to>
                                        <p:strVal val="visible"/>
                                      </p:to>
                                    </p:set>
                                    <p:animEffect transition="in" filter="fade">
                                      <p:cBhvr>
                                        <p:cTn id="103" dur="1000"/>
                                        <p:tgtEl>
                                          <p:spTgt spid="3796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7970"/>
                                        </p:tgtEl>
                                        <p:attrNameLst>
                                          <p:attrName>style.visibility</p:attrName>
                                        </p:attrNameLst>
                                      </p:cBhvr>
                                      <p:to>
                                        <p:strVal val="visible"/>
                                      </p:to>
                                    </p:set>
                                    <p:animEffect transition="in" filter="fade">
                                      <p:cBhvr>
                                        <p:cTn id="106" dur="1000"/>
                                        <p:tgtEl>
                                          <p:spTgt spid="3797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7969"/>
                                        </p:tgtEl>
                                        <p:attrNameLst>
                                          <p:attrName>style.visibility</p:attrName>
                                        </p:attrNameLst>
                                      </p:cBhvr>
                                      <p:to>
                                        <p:strVal val="visible"/>
                                      </p:to>
                                    </p:set>
                                    <p:animEffect transition="in" filter="fade">
                                      <p:cBhvr>
                                        <p:cTn id="109" dur="1000"/>
                                        <p:tgtEl>
                                          <p:spTgt spid="37969"/>
                                        </p:tgtEl>
                                      </p:cBhvr>
                                    </p:animEffect>
                                  </p:childTnLst>
                                </p:cTn>
                              </p:par>
                              <p:par>
                                <p:cTn id="110" presetID="22" presetClass="exit" presetSubtype="2" fill="hold" grpId="1" nodeType="withEffect">
                                  <p:stCondLst>
                                    <p:cond delay="0"/>
                                  </p:stCondLst>
                                  <p:childTnLst>
                                    <p:animEffect transition="out" filter="wipe(right)">
                                      <p:cBhvr>
                                        <p:cTn id="111" dur="500"/>
                                        <p:tgtEl>
                                          <p:spTgt spid="38001"/>
                                        </p:tgtEl>
                                      </p:cBhvr>
                                    </p:animEffect>
                                    <p:set>
                                      <p:cBhvr>
                                        <p:cTn id="112" dur="1" fill="hold">
                                          <p:stCondLst>
                                            <p:cond delay="499"/>
                                          </p:stCondLst>
                                        </p:cTn>
                                        <p:tgtEl>
                                          <p:spTgt spid="38001"/>
                                        </p:tgtEl>
                                        <p:attrNameLst>
                                          <p:attrName>style.visibility</p:attrName>
                                        </p:attrNameLst>
                                      </p:cBhvr>
                                      <p:to>
                                        <p:strVal val="hidden"/>
                                      </p:to>
                                    </p:set>
                                  </p:childTnLst>
                                </p:cTn>
                              </p:par>
                              <p:par>
                                <p:cTn id="113" presetID="10" presetClass="entr" presetSubtype="0" fill="hold" grpId="0" nodeType="withEffect">
                                  <p:stCondLst>
                                    <p:cond delay="0"/>
                                  </p:stCondLst>
                                  <p:childTnLst>
                                    <p:set>
                                      <p:cBhvr>
                                        <p:cTn id="114" dur="1" fill="hold">
                                          <p:stCondLst>
                                            <p:cond delay="0"/>
                                          </p:stCondLst>
                                        </p:cTn>
                                        <p:tgtEl>
                                          <p:spTgt spid="38000"/>
                                        </p:tgtEl>
                                        <p:attrNameLst>
                                          <p:attrName>style.visibility</p:attrName>
                                        </p:attrNameLst>
                                      </p:cBhvr>
                                      <p:to>
                                        <p:strVal val="visible"/>
                                      </p:to>
                                    </p:set>
                                    <p:animEffect transition="in" filter="fade">
                                      <p:cBhvr>
                                        <p:cTn id="115" dur="1000"/>
                                        <p:tgtEl>
                                          <p:spTgt spid="38000"/>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7933"/>
                                        </p:tgtEl>
                                        <p:attrNameLst>
                                          <p:attrName>style.visibility</p:attrName>
                                        </p:attrNameLst>
                                      </p:cBhvr>
                                      <p:to>
                                        <p:strVal val="visible"/>
                                      </p:to>
                                    </p:set>
                                    <p:animEffect transition="in" filter="fade">
                                      <p:cBhvr>
                                        <p:cTn id="118" dur="2000"/>
                                        <p:tgtEl>
                                          <p:spTgt spid="37933"/>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37971"/>
                                        </p:tgtEl>
                                        <p:attrNameLst>
                                          <p:attrName>style.visibility</p:attrName>
                                        </p:attrNameLst>
                                      </p:cBhvr>
                                      <p:to>
                                        <p:strVal val="visible"/>
                                      </p:to>
                                    </p:set>
                                    <p:animEffect transition="in" filter="fade">
                                      <p:cBhvr>
                                        <p:cTn id="123" dur="2000"/>
                                        <p:tgtEl>
                                          <p:spTgt spid="37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25" grpId="0" autoUpdateAnimBg="0"/>
      <p:bldP spid="37933" grpId="0" autoUpdateAnimBg="0"/>
      <p:bldP spid="37941" grpId="0" autoUpdateAnimBg="0"/>
      <p:bldP spid="37942" grpId="0" autoUpdateAnimBg="0"/>
      <p:bldP spid="37943" grpId="0" autoUpdateAnimBg="0"/>
      <p:bldP spid="37944" grpId="0" autoUpdateAnimBg="0"/>
      <p:bldP spid="37945" grpId="0" autoUpdateAnimBg="0"/>
      <p:bldP spid="37946" grpId="0" autoUpdateAnimBg="0"/>
      <p:bldP spid="37965" grpId="0" autoUpdateAnimBg="0"/>
      <p:bldP spid="37966" grpId="0" autoUpdateAnimBg="0"/>
      <p:bldP spid="37967" grpId="0" autoUpdateAnimBg="0"/>
      <p:bldP spid="37968" grpId="0" autoUpdateAnimBg="0"/>
      <p:bldP spid="37969" grpId="0" autoUpdateAnimBg="0"/>
      <p:bldP spid="37970" grpId="0" autoUpdateAnimBg="0"/>
      <p:bldP spid="37971" grpId="0" autoUpdateAnimBg="0"/>
      <p:bldP spid="37978" grpId="0" autoUpdateAnimBg="0"/>
      <p:bldP spid="37979" grpId="0" autoUpdateAnimBg="0"/>
      <p:bldP spid="37997" grpId="0" animBg="1" autoUpdateAnimBg="0"/>
      <p:bldP spid="37998" grpId="0" autoUpdateAnimBg="0"/>
      <p:bldP spid="37999" grpId="0" autoUpdateAnimBg="0"/>
      <p:bldP spid="38000" grpId="0" animBg="1" autoUpdateAnimBg="0"/>
      <p:bldP spid="38001" grpId="0" animBg="1" autoUpdateAnimBg="0"/>
      <p:bldP spid="38001" grpId="1"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F6837A25-D7C3-4573-BC8E-FEE6726BB07F}" type="slidenum">
              <a:rPr lang="en-US" sz="3200"/>
              <a:pPr/>
              <a:t>32</a:t>
            </a:fld>
            <a:endParaRPr lang="en-US" sz="3200"/>
          </a:p>
        </p:txBody>
      </p:sp>
      <p:sp>
        <p:nvSpPr>
          <p:cNvPr id="38915" name="Rectangle 2"/>
          <p:cNvSpPr>
            <a:spLocks noGrp="1" noChangeArrowheads="1"/>
          </p:cNvSpPr>
          <p:nvPr>
            <p:ph type="ctrTitle" idx="4294967295"/>
          </p:nvPr>
        </p:nvSpPr>
        <p:spPr>
          <a:xfrm>
            <a:off x="685800" y="1225550"/>
            <a:ext cx="8077200" cy="2203450"/>
          </a:xfrm>
        </p:spPr>
        <p:txBody>
          <a:bodyPr/>
          <a:lstStyle/>
          <a:p>
            <a:pPr algn="ctr" eaLnBrk="1" hangingPunct="1"/>
            <a:r>
              <a:rPr lang="en-US" sz="5800"/>
              <a:t>Commercial Agreements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8DDB2EC8-86DD-4EAE-93B0-901CDCF04870}" type="slidenum">
              <a:rPr lang="en-US" sz="3200"/>
              <a:pPr/>
              <a:t>33</a:t>
            </a:fld>
            <a:endParaRPr lang="en-US" sz="3200"/>
          </a:p>
        </p:txBody>
      </p:sp>
      <p:sp>
        <p:nvSpPr>
          <p:cNvPr id="39939" name="Rectangle 2"/>
          <p:cNvSpPr>
            <a:spLocks noChangeArrowheads="1"/>
          </p:cNvSpPr>
          <p:nvPr/>
        </p:nvSpPr>
        <p:spPr bwMode="auto">
          <a:xfrm>
            <a:off x="152400" y="914400"/>
            <a:ext cx="8458200" cy="396875"/>
          </a:xfrm>
          <a:prstGeom prst="rect">
            <a:avLst/>
          </a:prstGeom>
          <a:noFill/>
          <a:ln w="9525">
            <a:noFill/>
            <a:miter lim="800000"/>
            <a:headEnd/>
            <a:tailEnd/>
          </a:ln>
        </p:spPr>
        <p:txBody>
          <a:bodyPr>
            <a:spAutoFit/>
          </a:bodyPr>
          <a:lstStyle/>
          <a:p>
            <a:pPr algn="l"/>
            <a:r>
              <a:rPr lang="en-US" sz="2000" b="1">
                <a:solidFill>
                  <a:schemeClr val="accent2"/>
                </a:solidFill>
                <a:latin typeface="Times New Roman" pitchFamily="18" charset="0"/>
              </a:rPr>
              <a:t>a) Transmission Service Agreement (TSA)</a:t>
            </a:r>
          </a:p>
        </p:txBody>
      </p:sp>
      <p:sp>
        <p:nvSpPr>
          <p:cNvPr id="39940" name="Rectangle 3"/>
          <p:cNvSpPr>
            <a:spLocks noChangeArrowheads="1"/>
          </p:cNvSpPr>
          <p:nvPr/>
        </p:nvSpPr>
        <p:spPr bwMode="auto">
          <a:xfrm>
            <a:off x="152400" y="304800"/>
            <a:ext cx="6067425" cy="396875"/>
          </a:xfrm>
          <a:prstGeom prst="rect">
            <a:avLst/>
          </a:prstGeom>
          <a:noFill/>
          <a:ln w="9525">
            <a:noFill/>
            <a:miter lim="800000"/>
            <a:headEnd/>
            <a:tailEnd/>
          </a:ln>
        </p:spPr>
        <p:txBody>
          <a:bodyPr wrap="none" anchor="ctr">
            <a:spAutoFit/>
          </a:bodyPr>
          <a:lstStyle/>
          <a:p>
            <a:pPr algn="ctr"/>
            <a:r>
              <a:rPr lang="en-US" sz="2000" b="1">
                <a:solidFill>
                  <a:schemeClr val="bg1"/>
                </a:solidFill>
                <a:latin typeface="Times New Roman" pitchFamily="18" charset="0"/>
              </a:rPr>
              <a:t>Sharing of Inter state Transmission charges and losses</a:t>
            </a:r>
          </a:p>
        </p:txBody>
      </p:sp>
      <p:sp>
        <p:nvSpPr>
          <p:cNvPr id="39941" name="Rectangle 4"/>
          <p:cNvSpPr>
            <a:spLocks noChangeArrowheads="1"/>
          </p:cNvSpPr>
          <p:nvPr/>
        </p:nvSpPr>
        <p:spPr bwMode="auto">
          <a:xfrm>
            <a:off x="457200" y="1431925"/>
            <a:ext cx="7772400" cy="5983288"/>
          </a:xfrm>
          <a:prstGeom prst="rect">
            <a:avLst/>
          </a:prstGeom>
          <a:noFill/>
          <a:ln w="9525">
            <a:noFill/>
            <a:miter lim="800000"/>
            <a:headEnd/>
            <a:tailEnd/>
          </a:ln>
        </p:spPr>
        <p:txBody>
          <a:bodyPr>
            <a:spAutoFit/>
          </a:bodyPr>
          <a:lstStyle/>
          <a:p>
            <a:pPr algn="l">
              <a:buFontTx/>
              <a:buChar char="•"/>
            </a:pPr>
            <a:r>
              <a:rPr lang="en-US" sz="1800" dirty="0">
                <a:latin typeface="Times New Roman" pitchFamily="18" charset="0"/>
              </a:rPr>
              <a:t>Between CTU, USERS (DICs) and ISTS licensees</a:t>
            </a:r>
          </a:p>
          <a:p>
            <a:pPr algn="l">
              <a:buFontTx/>
              <a:buChar char="•"/>
            </a:pPr>
            <a:r>
              <a:rPr lang="en-US" sz="1800" dirty="0" err="1">
                <a:latin typeface="Times New Roman" pitchFamily="18" charset="0"/>
              </a:rPr>
              <a:t>Interalia</a:t>
            </a:r>
            <a:r>
              <a:rPr lang="en-US" sz="1800" dirty="0">
                <a:latin typeface="Times New Roman" pitchFamily="18" charset="0"/>
              </a:rPr>
              <a:t> covers the USERS to pay the </a:t>
            </a:r>
            <a:r>
              <a:rPr lang="en-US" sz="1800" dirty="0" err="1">
                <a:latin typeface="Times New Roman" pitchFamily="18" charset="0"/>
              </a:rPr>
              <a:t>PoC</a:t>
            </a:r>
            <a:r>
              <a:rPr lang="en-US" sz="1800" dirty="0">
                <a:latin typeface="Times New Roman" pitchFamily="18" charset="0"/>
              </a:rPr>
              <a:t>  charge which covers the revenue of ISTS licensees  </a:t>
            </a:r>
          </a:p>
          <a:p>
            <a:pPr algn="l">
              <a:buFontTx/>
              <a:buChar char="•"/>
            </a:pPr>
            <a:r>
              <a:rPr lang="en-US" sz="1800" dirty="0">
                <a:latin typeface="Times New Roman" pitchFamily="18" charset="0"/>
              </a:rPr>
              <a:t>All USERS shall be default signatories to the TSA </a:t>
            </a:r>
          </a:p>
          <a:p>
            <a:pPr algn="l">
              <a:buFontTx/>
              <a:buChar char="•"/>
            </a:pPr>
            <a:r>
              <a:rPr lang="en-US" sz="1800" dirty="0">
                <a:latin typeface="Times New Roman" pitchFamily="18" charset="0"/>
              </a:rPr>
              <a:t>The commercial arrangement would facilitate financial closure of transmission investment</a:t>
            </a:r>
          </a:p>
          <a:p>
            <a:pPr algn="l">
              <a:buClr>
                <a:schemeClr val="accent2"/>
              </a:buClr>
              <a:buFont typeface="Wingdings" pitchFamily="2" charset="2"/>
              <a:buChar char="§"/>
            </a:pPr>
            <a:r>
              <a:rPr lang="en-US" sz="1800" dirty="0">
                <a:latin typeface="Times New Roman" pitchFamily="18" charset="0"/>
              </a:rPr>
              <a:t>Effective Post COD of the line. Before COD of line it shall be governed as per existing mechanism of Indemnification, BPTA </a:t>
            </a:r>
            <a:r>
              <a:rPr lang="en-US" sz="1800" dirty="0" err="1">
                <a:latin typeface="Times New Roman" pitchFamily="18" charset="0"/>
              </a:rPr>
              <a:t>etc</a:t>
            </a:r>
            <a:endParaRPr lang="en-US" sz="1800" dirty="0">
              <a:latin typeface="Times New Roman" pitchFamily="18" charset="0"/>
            </a:endParaRPr>
          </a:p>
          <a:p>
            <a:pPr algn="l">
              <a:buFontTx/>
              <a:buChar char="•"/>
            </a:pPr>
            <a:r>
              <a:rPr lang="en-US" sz="1800" dirty="0">
                <a:latin typeface="Times New Roman" pitchFamily="18" charset="0"/>
              </a:rPr>
              <a:t>NTPC also to become signatory to TSA as generator.</a:t>
            </a:r>
          </a:p>
          <a:p>
            <a:pPr algn="l">
              <a:buFontTx/>
              <a:buChar char="•"/>
            </a:pPr>
            <a:r>
              <a:rPr lang="en-US" sz="1800" u="sng" dirty="0">
                <a:latin typeface="Times New Roman" pitchFamily="18" charset="0"/>
              </a:rPr>
              <a:t>Model TSA notified by CERC dated 29.04.2011. Model TSA is a deemed signed document as per CERC Order dated 25.01.2012. CERC directed vide Order dated 1.05.2013 directed all DICs to sign TSA within 1month.</a:t>
            </a:r>
          </a:p>
          <a:p>
            <a:pPr algn="l">
              <a:buClr>
                <a:schemeClr val="accent2"/>
              </a:buClr>
              <a:buFont typeface="Wingdings" pitchFamily="2" charset="2"/>
              <a:buChar char="§"/>
            </a:pPr>
            <a:r>
              <a:rPr lang="en-US" sz="1800" dirty="0">
                <a:latin typeface="Arial" charset="0"/>
              </a:rPr>
              <a:t>Payment security mechanism</a:t>
            </a:r>
          </a:p>
          <a:p>
            <a:pPr algn="l">
              <a:buClr>
                <a:schemeClr val="accent2"/>
              </a:buClr>
              <a:buFont typeface="Wingdings" pitchFamily="2" charset="2"/>
              <a:buChar char="§"/>
            </a:pPr>
            <a:r>
              <a:rPr lang="en-US" sz="1800" dirty="0">
                <a:latin typeface="Arial" charset="0"/>
              </a:rPr>
              <a:t>Default and its consequences; Dispute resolution mechanisms</a:t>
            </a:r>
          </a:p>
          <a:p>
            <a:pPr algn="l">
              <a:buClr>
                <a:schemeClr val="accent2"/>
              </a:buClr>
              <a:buFont typeface="Wingdings" pitchFamily="2" charset="2"/>
              <a:buChar char="§"/>
            </a:pPr>
            <a:r>
              <a:rPr lang="en-US" sz="1800" dirty="0">
                <a:latin typeface="Arial" charset="0"/>
              </a:rPr>
              <a:t>Term of the Agreement and termination provisions; Force majeure conditions</a:t>
            </a:r>
          </a:p>
          <a:p>
            <a:pPr algn="l">
              <a:buClr>
                <a:schemeClr val="accent2"/>
              </a:buClr>
              <a:buFont typeface="Wingdings" pitchFamily="2" charset="2"/>
              <a:buNone/>
            </a:pPr>
            <a:r>
              <a:rPr lang="en-US" sz="1800" b="1" dirty="0">
                <a:solidFill>
                  <a:schemeClr val="accent2"/>
                </a:solidFill>
              </a:rPr>
              <a:t>b) Revenue Sharing Agreement (RSA) </a:t>
            </a:r>
          </a:p>
          <a:p>
            <a:pPr algn="l">
              <a:buClr>
                <a:schemeClr val="accent2"/>
              </a:buClr>
              <a:buFont typeface="Wingdings" pitchFamily="2" charset="2"/>
              <a:buChar char="§"/>
            </a:pPr>
            <a:r>
              <a:rPr lang="en-US" sz="1600" dirty="0"/>
              <a:t>To be signed among CTU &amp; other transmission Service providers.</a:t>
            </a:r>
          </a:p>
          <a:p>
            <a:pPr marL="731838" lvl="1" indent="-274638" algn="l">
              <a:buClr>
                <a:schemeClr val="accent2"/>
              </a:buClr>
              <a:buFont typeface="Wingdings" pitchFamily="2" charset="2"/>
              <a:buChar char="§"/>
            </a:pPr>
            <a:r>
              <a:rPr lang="en-US" sz="1600" dirty="0"/>
              <a:t>Detailed commercial and administrative provisions related to disbursement of  ISTS charges </a:t>
            </a:r>
          </a:p>
          <a:p>
            <a:pPr algn="l">
              <a:buFontTx/>
              <a:buChar char="•"/>
            </a:pPr>
            <a:endParaRPr lang="en-US" sz="1600" dirty="0">
              <a:latin typeface="Times New Roman" pitchFamily="18" charset="0"/>
            </a:endParaRPr>
          </a:p>
          <a:p>
            <a:pPr algn="l"/>
            <a:endParaRPr lang="en-US" sz="1600" dirty="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fade">
                                      <p:cBhvr>
                                        <p:cTn id="7" dur="5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A7586FB0-549C-4A11-9EDC-1ACDD32CE170}" type="slidenum">
              <a:rPr lang="en-US" sz="3200"/>
              <a:pPr/>
              <a:t>34</a:t>
            </a:fld>
            <a:endParaRPr lang="en-US" sz="3200"/>
          </a:p>
        </p:txBody>
      </p:sp>
      <p:sp>
        <p:nvSpPr>
          <p:cNvPr id="41987" name="Rectangle 2"/>
          <p:cNvSpPr>
            <a:spLocks noGrp="1" noChangeArrowheads="1"/>
          </p:cNvSpPr>
          <p:nvPr>
            <p:ph type="title" idx="4294967295"/>
          </p:nvPr>
        </p:nvSpPr>
        <p:spPr/>
        <p:txBody>
          <a:bodyPr/>
          <a:lstStyle/>
          <a:p>
            <a:pPr eaLnBrk="1" hangingPunct="1"/>
            <a:r>
              <a:rPr lang="en-US" sz="4000"/>
              <a:t>Sample PoC Charges notified from July 2014- September 2014</a:t>
            </a:r>
          </a:p>
        </p:txBody>
      </p:sp>
      <p:pic>
        <p:nvPicPr>
          <p:cNvPr id="41990" name="Picture 6"/>
          <p:cNvPicPr>
            <a:picLocks noChangeAspect="1" noChangeArrowheads="1"/>
          </p:cNvPicPr>
          <p:nvPr/>
        </p:nvPicPr>
        <p:blipFill>
          <a:blip r:embed="rId3"/>
          <a:srcRect/>
          <a:stretch>
            <a:fillRect/>
          </a:stretch>
        </p:blipFill>
        <p:spPr bwMode="auto">
          <a:xfrm>
            <a:off x="381000" y="1295400"/>
            <a:ext cx="4332288" cy="5367338"/>
          </a:xfrm>
          <a:prstGeom prst="rect">
            <a:avLst/>
          </a:prstGeom>
          <a:noFill/>
          <a:ln w="9525" algn="ctr">
            <a:noFill/>
            <a:miter lim="800000"/>
            <a:headEnd/>
            <a:tailEnd/>
          </a:ln>
          <a:effectLst/>
        </p:spPr>
      </p:pic>
      <p:pic>
        <p:nvPicPr>
          <p:cNvPr id="41991" name="Picture 7"/>
          <p:cNvPicPr>
            <a:picLocks noChangeAspect="1" noChangeArrowheads="1"/>
          </p:cNvPicPr>
          <p:nvPr/>
        </p:nvPicPr>
        <p:blipFill>
          <a:blip r:embed="rId4"/>
          <a:srcRect/>
          <a:stretch>
            <a:fillRect/>
          </a:stretch>
        </p:blipFill>
        <p:spPr bwMode="auto">
          <a:xfrm>
            <a:off x="4953000" y="1323975"/>
            <a:ext cx="3703638" cy="5534025"/>
          </a:xfrm>
          <a:prstGeom prst="rect">
            <a:avLst/>
          </a:prstGeom>
          <a:noFill/>
          <a:ln w="9525" algn="ctr">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Third Amendment effective from 1.5.2015</a:t>
            </a:r>
            <a:endParaRPr lang="en-IN" dirty="0"/>
          </a:p>
        </p:txBody>
      </p:sp>
      <p:sp>
        <p:nvSpPr>
          <p:cNvPr id="3" name="Subtitle 2"/>
          <p:cNvSpPr>
            <a:spLocks noGrp="1"/>
          </p:cNvSpPr>
          <p:nvPr>
            <p:ph type="subTitle" idx="1"/>
          </p:nvPr>
        </p:nvSpPr>
        <p:spPr/>
        <p:txBody>
          <a:bodyPr/>
          <a:lstStyle/>
          <a:p>
            <a:endParaRPr lang="en-IN"/>
          </a:p>
        </p:txBody>
      </p:sp>
    </p:spTree>
    <p:extLst>
      <p:ext uri="{BB962C8B-B14F-4D97-AF65-F5344CB8AC3E}">
        <p14:creationId xmlns:p14="http://schemas.microsoft.com/office/powerpoint/2010/main" val="11625993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a:xfrm>
            <a:off x="457308" y="0"/>
            <a:ext cx="8229600" cy="1143000"/>
          </a:xfrm>
        </p:spPr>
        <p:txBody>
          <a:bodyPr/>
          <a:lstStyle/>
          <a:p>
            <a:pPr algn="ctr" defTabSz="914400" eaLnBrk="1"/>
            <a:r>
              <a:rPr lang="en-US" altLang="en-US" sz="4400" dirty="0" smtClean="0">
                <a:latin typeface="Calibri" pitchFamily="34" charset="0"/>
                <a:ea typeface="Calibri" pitchFamily="34" charset="0"/>
                <a:cs typeface="Calibri" pitchFamily="34" charset="0"/>
                <a:sym typeface="Calibri" pitchFamily="34" charset="0"/>
              </a:rPr>
              <a:t>Scope </a:t>
            </a:r>
            <a:endParaRPr lang="en-US" altLang="en-US" dirty="0" smtClean="0"/>
          </a:p>
        </p:txBody>
      </p:sp>
      <p:sp>
        <p:nvSpPr>
          <p:cNvPr id="16387" name="Rectangle 2"/>
          <p:cNvSpPr>
            <a:spLocks noGrp="1" noChangeArrowheads="1"/>
          </p:cNvSpPr>
          <p:nvPr>
            <p:ph type="body" idx="1"/>
          </p:nvPr>
        </p:nvSpPr>
        <p:spPr>
          <a:xfrm>
            <a:off x="457200" y="1619170"/>
            <a:ext cx="8229600" cy="4857750"/>
          </a:xfrm>
        </p:spPr>
        <p:txBody>
          <a:bodyPr/>
          <a:lstStyle/>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Definition of approved injection and withdrawal based on peak.</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Removal of Uniform charges </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Slabs- 3 to 9</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Computation based on peak scenario.</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No truncation of network.</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STOA adjustment.</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 ISTS charges and losses for Solar Power</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Transmission charges of State Lines based on % usage</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Sharing of injection charges for Tied up power</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State  embedded generators to pay for ISTS usage.</a:t>
            </a:r>
          </a:p>
          <a:p>
            <a:pPr marL="328613" indent="-328613" defTabSz="876300" eaLnBrk="1">
              <a:lnSpc>
                <a:spcPct val="80000"/>
              </a:lnSpc>
              <a:spcBef>
                <a:spcPts val="600"/>
              </a:spcBef>
              <a:buFontTx/>
              <a:buChar char="•"/>
            </a:pPr>
            <a:r>
              <a:rPr lang="en-US" altLang="en-US" sz="2500" dirty="0" smtClean="0">
                <a:latin typeface="Calibri" pitchFamily="34" charset="0"/>
                <a:ea typeface="Calibri" pitchFamily="34" charset="0"/>
                <a:cs typeface="Calibri" pitchFamily="34" charset="0"/>
                <a:sym typeface="Calibri" pitchFamily="34" charset="0"/>
              </a:rPr>
              <a:t>HVDC Charges sharing</a:t>
            </a:r>
          </a:p>
          <a:p>
            <a:pPr marL="328613" indent="-328613" defTabSz="876300" eaLnBrk="1">
              <a:lnSpc>
                <a:spcPct val="80000"/>
              </a:lnSpc>
              <a:spcBef>
                <a:spcPts val="600"/>
              </a:spcBef>
              <a:buFontTx/>
              <a:buChar char="•"/>
            </a:pPr>
            <a:r>
              <a:rPr lang="en-US" altLang="en-US" sz="2500" dirty="0" smtClean="0">
                <a:latin typeface="Calibri" pitchFamily="34" charset="0"/>
                <a:sym typeface="Calibri" pitchFamily="34" charset="0"/>
              </a:rPr>
              <a:t>Reliability Charge</a:t>
            </a:r>
            <a:endParaRPr lang="en-US" altLang="en-US" dirty="0" smtClean="0"/>
          </a:p>
        </p:txBody>
      </p:sp>
    </p:spTree>
    <p:extLst>
      <p:ext uri="{BB962C8B-B14F-4D97-AF65-F5344CB8AC3E}">
        <p14:creationId xmlns:p14="http://schemas.microsoft.com/office/powerpoint/2010/main" val="3390088131"/>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sz="1400" b="1" dirty="0"/>
              <a:t>“(c) ‘Approved Injection’ </a:t>
            </a:r>
            <a:r>
              <a:rPr lang="en-IN" sz="1400" dirty="0"/>
              <a:t>means the injection in MW computed by the Implementing Agency for each Application Period on the basis of maximum injection made during the corresponding Application Periods of last three (3) years and validated by the Validation Committee for the DICs at the ex-bus of the generators or any other injection point of the DICs into the ISTS, and taking into account the generation data submitted by the DICs incorporating total injection into the grid:</a:t>
            </a:r>
          </a:p>
          <a:p>
            <a:pPr marL="0" indent="0">
              <a:buNone/>
            </a:pPr>
            <a:endParaRPr lang="en-IN" sz="1400" dirty="0"/>
          </a:p>
          <a:p>
            <a:r>
              <a:rPr lang="en-IN" sz="1400" dirty="0"/>
              <a:t>Provided that the overload capability of a generating unit shall not be used for calculating the approved injection:</a:t>
            </a:r>
          </a:p>
          <a:p>
            <a:pPr marL="0" indent="0">
              <a:buNone/>
            </a:pPr>
            <a:endParaRPr lang="en-IN" sz="1400" dirty="0"/>
          </a:p>
          <a:p>
            <a:r>
              <a:rPr lang="en-IN" sz="1400" dirty="0"/>
              <a:t>Provided further that where long term access (LTA) has been granted by the CTU, the LTA quantum, and where long term access has not been granted by the CTU, the installed capacity of the generating unit excluding the auxiliary power consumption, shall be considered for the purpose of computation of approved injection."</a:t>
            </a:r>
          </a:p>
          <a:p>
            <a:endParaRPr lang="en-IN" sz="1400" dirty="0"/>
          </a:p>
        </p:txBody>
      </p:sp>
    </p:spTree>
    <p:extLst>
      <p:ext uri="{BB962C8B-B14F-4D97-AF65-F5344CB8AC3E}">
        <p14:creationId xmlns:p14="http://schemas.microsoft.com/office/powerpoint/2010/main" val="37266718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sz="1600" dirty="0"/>
              <a:t>“(f) ‘</a:t>
            </a:r>
            <a:r>
              <a:rPr lang="en-IN" sz="1600" b="1" dirty="0"/>
              <a:t>Approved Withdrawal</a:t>
            </a:r>
            <a:r>
              <a:rPr lang="en-IN" sz="1600" dirty="0"/>
              <a:t>’ means the withdrawal in MW computed by the Implementing Agency for each application period on the basis of the actual peak met during the corresponding application periods of last three (3) years and validated by the Validation Committee for any DIC in a control area after taking into account the aggregated withdrawal from all nodes to which DIC is connected and which affect the flow in the ISTS, and the anticipated maximum demand to be met as submitted by the DIC:</a:t>
            </a:r>
          </a:p>
          <a:p>
            <a:r>
              <a:rPr lang="en-IN" sz="1600" dirty="0"/>
              <a:t> </a:t>
            </a:r>
          </a:p>
          <a:p>
            <a:r>
              <a:rPr lang="en-IN" sz="1600" dirty="0"/>
              <a:t>Provided that the overload capability of a generating unit in which the DIC has an allocation or with which the DIC has signed an agreement, shall not be used for calculating the approved withdrawal under long term access (LTA).”</a:t>
            </a:r>
          </a:p>
          <a:p>
            <a:endParaRPr lang="en-IN" sz="1600" dirty="0"/>
          </a:p>
        </p:txBody>
      </p:sp>
    </p:spTree>
    <p:extLst>
      <p:ext uri="{BB962C8B-B14F-4D97-AF65-F5344CB8AC3E}">
        <p14:creationId xmlns:p14="http://schemas.microsoft.com/office/powerpoint/2010/main" val="1427015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400" b="1" dirty="0"/>
              <a:t>Methodology for Calculation of forecasted maximum generation/withdrawal of DICs for vetting by Implementing Agency</a:t>
            </a:r>
            <a:endParaRPr lang="en-IN" sz="2400" dirty="0"/>
          </a:p>
        </p:txBody>
      </p:sp>
      <p:sp>
        <p:nvSpPr>
          <p:cNvPr id="3" name="Content Placeholder 2"/>
          <p:cNvSpPr>
            <a:spLocks noGrp="1"/>
          </p:cNvSpPr>
          <p:nvPr>
            <p:ph idx="1"/>
          </p:nvPr>
        </p:nvSpPr>
        <p:spPr/>
        <p:txBody>
          <a:bodyPr/>
          <a:lstStyle/>
          <a:p>
            <a:r>
              <a:rPr lang="en-IN" sz="1200" b="1" dirty="0" smtClean="0"/>
              <a:t>For </a:t>
            </a:r>
            <a:r>
              <a:rPr lang="en-IN" sz="1200" b="1" dirty="0"/>
              <a:t>Demand data:</a:t>
            </a:r>
            <a:endParaRPr lang="en-IN" sz="1200" dirty="0"/>
          </a:p>
          <a:p>
            <a:r>
              <a:rPr lang="en-US" sz="1200" dirty="0"/>
              <a:t> </a:t>
            </a:r>
            <a:r>
              <a:rPr lang="en-IN" sz="1200" dirty="0" smtClean="0"/>
              <a:t>The </a:t>
            </a:r>
            <a:r>
              <a:rPr lang="en-IN" sz="1200" dirty="0"/>
              <a:t>projected maximum withdrawal figures provided by DICs will be vetted by Implementing Agency based on the following:</a:t>
            </a:r>
          </a:p>
          <a:p>
            <a:r>
              <a:rPr lang="en-IN" sz="1200" dirty="0"/>
              <a:t> </a:t>
            </a:r>
            <a:r>
              <a:rPr lang="en-US" sz="1200" dirty="0" smtClean="0"/>
              <a:t>Monthly </a:t>
            </a:r>
            <a:r>
              <a:rPr lang="en-US" sz="1200" dirty="0"/>
              <a:t>peak demand met for each State/UT in the last 3 years for the period corresponding to the Application Period shall be considered. </a:t>
            </a:r>
            <a:endParaRPr lang="en-IN" sz="1200" dirty="0"/>
          </a:p>
          <a:p>
            <a:pPr lvl="0"/>
            <a:r>
              <a:rPr lang="en-US" sz="1200" dirty="0"/>
              <a:t>The average of monthly peak demand met for each State/UT in each of the last 3 years for the period corresponding to the Application Period shall be calculated.</a:t>
            </a:r>
            <a:endParaRPr lang="en-IN" sz="1200" dirty="0"/>
          </a:p>
          <a:p>
            <a:pPr lvl="0"/>
            <a:r>
              <a:rPr lang="en-US" sz="1200" dirty="0"/>
              <a:t>The average peak demand met for each State/UT for the Application Period shall be projected based on last 3 year’s average of monthly peak demand met figures. </a:t>
            </a:r>
            <a:endParaRPr lang="en-IN" sz="1200" dirty="0"/>
          </a:p>
          <a:p>
            <a:pPr lvl="0"/>
            <a:r>
              <a:rPr lang="en-US" sz="1200" dirty="0"/>
              <a:t>Similarly All India peak demand met in last 3 years shall be averaged for the period corresponding to the Application Period. This shall be projected for the ensuing Application Period. The projected peak demand of each State/UT thus arrived shall be normalized with the projected All-India peak demand met of the Application Period under consideration for the current year.</a:t>
            </a:r>
            <a:endParaRPr lang="en-IN" sz="1200" dirty="0"/>
          </a:p>
          <a:p>
            <a:pPr marL="0" indent="0">
              <a:buNone/>
            </a:pPr>
            <a:endParaRPr lang="en-IN" sz="1200" dirty="0"/>
          </a:p>
          <a:p>
            <a:r>
              <a:rPr lang="en-IN" sz="1200" b="1" dirty="0"/>
              <a:t>For Generation Data:</a:t>
            </a:r>
            <a:endParaRPr lang="en-IN" sz="1200" dirty="0"/>
          </a:p>
          <a:p>
            <a:r>
              <a:rPr lang="en-IN" sz="1200" b="1" dirty="0"/>
              <a:t> </a:t>
            </a:r>
            <a:r>
              <a:rPr lang="en-IN" sz="1200" b="1" dirty="0" smtClean="0"/>
              <a:t>….</a:t>
            </a:r>
            <a:r>
              <a:rPr lang="en-IN" sz="1200" dirty="0" smtClean="0"/>
              <a:t>Similarly </a:t>
            </a:r>
            <a:r>
              <a:rPr lang="en-IN" sz="1200" dirty="0"/>
              <a:t>maximum injection data (for last 3 years as well as projected for the ensuing quarter) for generators embedded within the State system shall be provided by respective SLDC. In case data is not provided by SLDC to the Implementing Agency, the maximum injection of the concerned State shall be taken as the difference between peak met and withdrawal from ISTS based on actual metered data (for the time block corresponding to the block in which peak met occurred).</a:t>
            </a:r>
          </a:p>
          <a:p>
            <a:r>
              <a:rPr lang="en-IN" sz="1200" dirty="0"/>
              <a:t>b.	If sum of projected generation in the grid is more than sum of projected demand, the generation may be proportionately reduced to match sum of withdrawal data.  If sum of projected generation in the grid is less than sum of projected demand, the demand may be proportionately reduced to match sum of generation.</a:t>
            </a:r>
          </a:p>
          <a:p>
            <a:pPr marL="0" indent="0">
              <a:buNone/>
            </a:pPr>
            <a:r>
              <a:rPr lang="en-IN" sz="1200" dirty="0"/>
              <a:t>	</a:t>
            </a:r>
          </a:p>
        </p:txBody>
      </p:sp>
    </p:spTree>
    <p:extLst>
      <p:ext uri="{BB962C8B-B14F-4D97-AF65-F5344CB8AC3E}">
        <p14:creationId xmlns:p14="http://schemas.microsoft.com/office/powerpoint/2010/main" val="3980456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56AD4D5A-AE51-4E20-A360-916A011938F6}" type="slidenum">
              <a:rPr lang="en-US" sz="3200"/>
              <a:pPr/>
              <a:t>4</a:t>
            </a:fld>
            <a:endParaRPr lang="en-US" sz="3200"/>
          </a:p>
        </p:txBody>
      </p:sp>
      <p:sp>
        <p:nvSpPr>
          <p:cNvPr id="10243" name="Rectangle 4"/>
          <p:cNvSpPr>
            <a:spLocks noGrp="1" noChangeArrowheads="1"/>
          </p:cNvSpPr>
          <p:nvPr>
            <p:ph type="ctrTitle" idx="4294967295"/>
          </p:nvPr>
        </p:nvSpPr>
        <p:spPr>
          <a:xfrm>
            <a:off x="685800" y="685800"/>
            <a:ext cx="7772400" cy="2127250"/>
          </a:xfrm>
        </p:spPr>
        <p:txBody>
          <a:bodyPr/>
          <a:lstStyle/>
          <a:p>
            <a:pPr algn="ctr" eaLnBrk="1" hangingPunct="1"/>
            <a:r>
              <a:rPr lang="en-US" sz="5800"/>
              <a:t>Transmission Planning</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Slabs</a:t>
            </a:r>
            <a:endParaRPr lang="en-IN" dirty="0"/>
          </a:p>
        </p:txBody>
      </p:sp>
      <p:sp>
        <p:nvSpPr>
          <p:cNvPr id="3" name="Content Placeholder 2"/>
          <p:cNvSpPr>
            <a:spLocks noGrp="1"/>
          </p:cNvSpPr>
          <p:nvPr>
            <p:ph idx="1"/>
          </p:nvPr>
        </p:nvSpPr>
        <p:spPr/>
        <p:txBody>
          <a:bodyPr/>
          <a:lstStyle/>
          <a:p>
            <a:r>
              <a:rPr lang="en-IN" dirty="0" smtClean="0"/>
              <a:t>9 slabs for transmission charges</a:t>
            </a:r>
          </a:p>
          <a:p>
            <a:r>
              <a:rPr lang="en-IN" dirty="0" smtClean="0"/>
              <a:t>9 slabs for transmission losses. </a:t>
            </a:r>
          </a:p>
          <a:p>
            <a:pPr lvl="1"/>
            <a:r>
              <a:rPr lang="en-IN" dirty="0" smtClean="0"/>
              <a:t>There </a:t>
            </a:r>
            <a:r>
              <a:rPr lang="en-IN" dirty="0"/>
              <a:t>shall be 4 steps above the average loss and 4 steps below the average loss with a slab size of 0.25% subject to minimum loss of Zero </a:t>
            </a:r>
            <a:r>
              <a:rPr lang="en-IN" dirty="0" err="1"/>
              <a:t>percent</a:t>
            </a:r>
            <a:r>
              <a:rPr lang="en-IN" dirty="0"/>
              <a:t>. </a:t>
            </a:r>
            <a:endParaRPr lang="en-IN" dirty="0" smtClean="0"/>
          </a:p>
          <a:p>
            <a:r>
              <a:rPr lang="en-IN" dirty="0" smtClean="0"/>
              <a:t>The </a:t>
            </a:r>
            <a:r>
              <a:rPr lang="en-IN" dirty="0"/>
              <a:t>slabs may be reviewed by the Commission after two </a:t>
            </a:r>
            <a:r>
              <a:rPr lang="en-IN" dirty="0" smtClean="0"/>
              <a:t>years</a:t>
            </a:r>
            <a:r>
              <a:rPr lang="en-IN" dirty="0"/>
              <a:t>.</a:t>
            </a:r>
          </a:p>
          <a:p>
            <a:pPr marL="0" indent="0">
              <a:buNone/>
            </a:pPr>
            <a:endParaRPr lang="en-IN" dirty="0"/>
          </a:p>
          <a:p>
            <a:endParaRPr lang="en-IN" dirty="0"/>
          </a:p>
        </p:txBody>
      </p:sp>
    </p:spTree>
    <p:extLst>
      <p:ext uri="{BB962C8B-B14F-4D97-AF65-F5344CB8AC3E}">
        <p14:creationId xmlns:p14="http://schemas.microsoft.com/office/powerpoint/2010/main" val="6039291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Methodology for calculation of slab rates</a:t>
            </a:r>
            <a:endParaRPr lang="en-IN" dirty="0"/>
          </a:p>
        </p:txBody>
      </p:sp>
      <p:sp>
        <p:nvSpPr>
          <p:cNvPr id="3" name="Content Placeholder 2"/>
          <p:cNvSpPr>
            <a:spLocks noGrp="1"/>
          </p:cNvSpPr>
          <p:nvPr>
            <p:ph idx="1"/>
          </p:nvPr>
        </p:nvSpPr>
        <p:spPr/>
        <p:txBody>
          <a:bodyPr/>
          <a:lstStyle/>
          <a:p>
            <a:pPr lvl="0"/>
            <a:r>
              <a:rPr lang="en-US" sz="1600" dirty="0"/>
              <a:t>The POC rates shall be arrived at by dividing the quantum of charges allocated to each zone by its LTA+MTOA.</a:t>
            </a:r>
            <a:endParaRPr lang="en-IN" sz="1600" dirty="0"/>
          </a:p>
          <a:p>
            <a:pPr marL="0" indent="0">
              <a:buNone/>
            </a:pPr>
            <a:endParaRPr lang="en-IN" sz="1600" dirty="0"/>
          </a:p>
          <a:p>
            <a:r>
              <a:rPr lang="en-US" sz="1600" dirty="0" smtClean="0"/>
              <a:t>The </a:t>
            </a:r>
            <a:r>
              <a:rPr lang="en-US" sz="1600" dirty="0" err="1"/>
              <a:t>PoC</a:t>
            </a:r>
            <a:r>
              <a:rPr lang="en-US" sz="1600" dirty="0"/>
              <a:t> rates so arrived shall be adjusted based on average rate and one sigma deviation on either side. The difference between maximum rate and minimum rate so arrived shall be divided by eight to determine width of each slab. The POC rates for all entities shall be placed in appropriate slab, minimizing the distance from slab rate as per its adjusted rate calculated after accounting for standard deviation. The rates may be scaled up/down as required</a:t>
            </a:r>
            <a:r>
              <a:rPr lang="en-US" sz="1600" dirty="0" smtClean="0"/>
              <a:t>.</a:t>
            </a:r>
            <a:endParaRPr lang="en-IN" sz="1600" dirty="0"/>
          </a:p>
          <a:p>
            <a:pPr marL="0" indent="0">
              <a:buNone/>
            </a:pPr>
            <a:endParaRPr lang="en-IN" sz="1600" dirty="0"/>
          </a:p>
          <a:p>
            <a:r>
              <a:rPr lang="en-US" sz="1600" dirty="0" smtClean="0"/>
              <a:t>For </a:t>
            </a:r>
            <a:r>
              <a:rPr lang="en-US" sz="1600" dirty="0"/>
              <a:t>the purpose of STOA, collective transactions and computation of transmission deviation charges, there shall be separate slabs for injection and withdrawal rates. </a:t>
            </a:r>
            <a:endParaRPr lang="en-IN" sz="1600" dirty="0"/>
          </a:p>
          <a:p>
            <a:endParaRPr lang="en-IN" sz="1600" dirty="0"/>
          </a:p>
        </p:txBody>
      </p:sp>
    </p:spTree>
    <p:extLst>
      <p:ext uri="{BB962C8B-B14F-4D97-AF65-F5344CB8AC3E}">
        <p14:creationId xmlns:p14="http://schemas.microsoft.com/office/powerpoint/2010/main" val="52255819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HVDC Charge payment</a:t>
            </a:r>
            <a:endParaRPr lang="en-IN" dirty="0"/>
          </a:p>
        </p:txBody>
      </p:sp>
      <p:sp>
        <p:nvSpPr>
          <p:cNvPr id="3" name="Content Placeholder 2"/>
          <p:cNvSpPr>
            <a:spLocks noGrp="1"/>
          </p:cNvSpPr>
          <p:nvPr>
            <p:ph idx="1"/>
          </p:nvPr>
        </p:nvSpPr>
        <p:spPr/>
        <p:txBody>
          <a:bodyPr/>
          <a:lstStyle/>
          <a:p>
            <a:r>
              <a:rPr lang="en-IN" sz="1600" dirty="0"/>
              <a:t>10% of Monthly Transmission Charges (MTC) of HVDC transmission system shall form part of Reliability Support Charges and the balance shall be billed as detailed below:</a:t>
            </a:r>
          </a:p>
          <a:p>
            <a:pPr marL="0" indent="0">
              <a:buNone/>
            </a:pPr>
            <a:endParaRPr lang="en-IN" sz="1600" dirty="0"/>
          </a:p>
          <a:p>
            <a:r>
              <a:rPr lang="en-IN" sz="1600" dirty="0"/>
              <a:t>Transmission charges for HVDC system created to supply power to specific regions shall be borne by DICs of such regions. The HVDC Charge shall be payable by DICs of the Region in proportion to their Approved Withdrawal. In case of Injection DICs having Long Term Access to target region, it shall also be payable in proportion to their Approved Injection</a:t>
            </a:r>
            <a:r>
              <a:rPr lang="en-IN" sz="1600" dirty="0" smtClean="0"/>
              <a:t>.</a:t>
            </a:r>
          </a:p>
          <a:p>
            <a:r>
              <a:rPr lang="en-IN" sz="1600" dirty="0"/>
              <a:t>Where transmission charges for any HVDC system are to be partly borne by a DIC (injecting DIC or withdrawal DIC, as the case may be) under a PPA or any other arrangement, transmission charges in proportion to the share of capacity in accordance with the PPA or other arrangement shall be borne by such DIC and the charges for balance capacity shall be borne by the remaining DICs by scaling up of MTC of the AC system included in the </a:t>
            </a:r>
            <a:r>
              <a:rPr lang="en-IN" sz="1600" dirty="0" err="1"/>
              <a:t>PoC</a:t>
            </a:r>
            <a:r>
              <a:rPr lang="en-IN" sz="1600" dirty="0"/>
              <a:t>. Such HVDC shall not be considered under (i) above.</a:t>
            </a:r>
          </a:p>
          <a:p>
            <a:r>
              <a:rPr lang="en-IN" sz="1600" dirty="0" smtClean="0"/>
              <a:t>B/B by scaling up YTC.</a:t>
            </a:r>
            <a:r>
              <a:rPr lang="en-IN" sz="1600" dirty="0"/>
              <a:t> </a:t>
            </a:r>
          </a:p>
          <a:p>
            <a:endParaRPr lang="en-IN" sz="1600" dirty="0"/>
          </a:p>
        </p:txBody>
      </p:sp>
    </p:spTree>
    <p:extLst>
      <p:ext uri="{BB962C8B-B14F-4D97-AF65-F5344CB8AC3E}">
        <p14:creationId xmlns:p14="http://schemas.microsoft.com/office/powerpoint/2010/main" val="8384865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Reliability </a:t>
            </a:r>
            <a:r>
              <a:rPr lang="en-IN" smtClean="0"/>
              <a:t>Charge Calculation</a:t>
            </a:r>
            <a:endParaRPr lang="en-IN"/>
          </a:p>
        </p:txBody>
      </p:sp>
      <p:sp>
        <p:nvSpPr>
          <p:cNvPr id="3" name="Content Placeholder 2"/>
          <p:cNvSpPr>
            <a:spLocks noGrp="1"/>
          </p:cNvSpPr>
          <p:nvPr>
            <p:ph idx="1"/>
          </p:nvPr>
        </p:nvSpPr>
        <p:spPr/>
        <p:txBody>
          <a:bodyPr/>
          <a:lstStyle/>
          <a:p>
            <a:endParaRPr lang="en-IN" dirty="0"/>
          </a:p>
          <a:p>
            <a:r>
              <a:rPr lang="en-IN" b="1" dirty="0"/>
              <a:t>Reliability Support Charge</a:t>
            </a:r>
            <a:r>
              <a:rPr lang="en-IN" dirty="0"/>
              <a:t> means the Charge for reliability benefits which accrue to the DICs by virtue of operating in an integrated grid. </a:t>
            </a:r>
          </a:p>
          <a:p>
            <a:pPr marL="0" indent="0">
              <a:buNone/>
            </a:pPr>
            <a:endParaRPr lang="en-IN" dirty="0" smtClean="0"/>
          </a:p>
          <a:p>
            <a:r>
              <a:rPr lang="en-IN" dirty="0" smtClean="0"/>
              <a:t>10 % of MTC including HVDC B/B +10% HVDC for specific region.</a:t>
            </a:r>
            <a:endParaRPr lang="en-IN" dirty="0"/>
          </a:p>
        </p:txBody>
      </p:sp>
    </p:spTree>
    <p:extLst>
      <p:ext uri="{BB962C8B-B14F-4D97-AF65-F5344CB8AC3E}">
        <p14:creationId xmlns:p14="http://schemas.microsoft.com/office/powerpoint/2010/main" val="11515602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Payment in case of delay of generator</a:t>
            </a:r>
            <a:endParaRPr lang="en-IN" dirty="0"/>
          </a:p>
        </p:txBody>
      </p:sp>
      <p:sp>
        <p:nvSpPr>
          <p:cNvPr id="3" name="Content Placeholder 2"/>
          <p:cNvSpPr>
            <a:spLocks noGrp="1"/>
          </p:cNvSpPr>
          <p:nvPr>
            <p:ph idx="1"/>
          </p:nvPr>
        </p:nvSpPr>
        <p:spPr>
          <a:xfrm>
            <a:off x="533506" y="1600248"/>
            <a:ext cx="8229600" cy="4530725"/>
          </a:xfrm>
        </p:spPr>
        <p:txBody>
          <a:bodyPr/>
          <a:lstStyle/>
          <a:p>
            <a:r>
              <a:rPr lang="en-IN" sz="1200" dirty="0" smtClean="0"/>
              <a:t>“Where </a:t>
            </a:r>
            <a:r>
              <a:rPr lang="en-IN" sz="1200" dirty="0"/>
              <a:t>the Approved Withdrawal or Approved Injection in case of a DIC is not materializing either partly or fully for any reason whatsoever, the concerned DIC shall be obliged to pay the transmission charges allocated under these regulations:</a:t>
            </a:r>
          </a:p>
          <a:p>
            <a:pPr marL="0" indent="0">
              <a:buNone/>
            </a:pPr>
            <a:endParaRPr lang="en-IN" sz="1200" dirty="0"/>
          </a:p>
          <a:p>
            <a:r>
              <a:rPr lang="en-IN" sz="1200" dirty="0"/>
              <a:t>Provided that in case the commissioning of a generating station or unit thereof is delayed, the generator shall be liable to pay Withdrawal Charges corresponding to its Long term Access from the date the Long Term Access granted by CTU becomes effective. The Withdrawal Charges shall be at the average withdrawal rate of the target region:</a:t>
            </a:r>
          </a:p>
          <a:p>
            <a:pPr marL="0" indent="0">
              <a:buNone/>
            </a:pPr>
            <a:endParaRPr lang="en-IN" sz="1200" dirty="0"/>
          </a:p>
          <a:p>
            <a:r>
              <a:rPr lang="en-IN" sz="1200" dirty="0"/>
              <a:t>Provided further that where the operationalization of LTA is contingent upon commissioning of several transmission lines or elements and only some of the transmission lines or elements have been declared commercial, the generator shall pay the transmission charges for LTA </a:t>
            </a:r>
            <a:r>
              <a:rPr lang="en-IN" sz="1200" dirty="0" err="1"/>
              <a:t>operationalised</a:t>
            </a:r>
            <a:r>
              <a:rPr lang="en-IN" sz="1200" dirty="0"/>
              <a:t> corresponding to the transmission system commissioned:</a:t>
            </a:r>
          </a:p>
          <a:p>
            <a:pPr marL="0" indent="0">
              <a:buNone/>
            </a:pPr>
            <a:endParaRPr lang="en-IN" sz="1200" dirty="0"/>
          </a:p>
          <a:p>
            <a:r>
              <a:rPr lang="en-IN" sz="1200" dirty="0"/>
              <a:t>Provided also that where the construction of dedicated transmission line has been taken up by the CTU or the transmission licensee, the transmission charges for such dedicated transmission line shall be payable by the generator as provided in the Regulation 8 (8) of the Connectivity Regulations:</a:t>
            </a:r>
          </a:p>
          <a:p>
            <a:pPr marL="0" indent="0">
              <a:buNone/>
            </a:pPr>
            <a:endParaRPr lang="en-IN" sz="1200" dirty="0"/>
          </a:p>
          <a:p>
            <a:r>
              <a:rPr lang="en-IN" sz="1200" dirty="0"/>
              <a:t>Provided also that during the period when a generating station draws start-up power or injects infirm power before commencement of LTA, withdrawal or injection charges corresponding to the actual injection or withdrawal shall be payable by the generating station and such amount shall be adjusted in the next quarter, from the ISTS transmission charges to be recovered through </a:t>
            </a:r>
            <a:r>
              <a:rPr lang="en-IN" sz="1200" dirty="0" err="1"/>
              <a:t>PoC</a:t>
            </a:r>
            <a:r>
              <a:rPr lang="en-IN" sz="1200" dirty="0"/>
              <a:t> mechanism from all DICs:</a:t>
            </a:r>
          </a:p>
          <a:p>
            <a:endParaRPr lang="en-IN" sz="1200" dirty="0"/>
          </a:p>
        </p:txBody>
      </p:sp>
    </p:spTree>
    <p:extLst>
      <p:ext uri="{BB962C8B-B14F-4D97-AF65-F5344CB8AC3E}">
        <p14:creationId xmlns:p14="http://schemas.microsoft.com/office/powerpoint/2010/main" val="41695393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DIC</a:t>
            </a:r>
            <a:endParaRPr lang="en-IN" dirty="0"/>
          </a:p>
        </p:txBody>
      </p:sp>
      <p:sp>
        <p:nvSpPr>
          <p:cNvPr id="3" name="Content Placeholder 2"/>
          <p:cNvSpPr>
            <a:spLocks noGrp="1"/>
          </p:cNvSpPr>
          <p:nvPr>
            <p:ph idx="1"/>
          </p:nvPr>
        </p:nvSpPr>
        <p:spPr>
          <a:xfrm>
            <a:off x="457308" y="1676446"/>
            <a:ext cx="8229600" cy="4530725"/>
          </a:xfrm>
        </p:spPr>
        <p:txBody>
          <a:bodyPr/>
          <a:lstStyle/>
          <a:p>
            <a:pPr marL="0" indent="0">
              <a:buNone/>
            </a:pPr>
            <a:endParaRPr lang="en-IN" sz="1800" dirty="0"/>
          </a:p>
          <a:p>
            <a:r>
              <a:rPr lang="en-IN" sz="1800" dirty="0" smtClean="0"/>
              <a:t>(</a:t>
            </a:r>
            <a:r>
              <a:rPr lang="en-IN" sz="1800" dirty="0"/>
              <a:t>l)</a:t>
            </a:r>
            <a:r>
              <a:rPr lang="en-IN" sz="1800" b="1" dirty="0"/>
              <a:t> Designated ISTS Customer or DIC</a:t>
            </a:r>
            <a:r>
              <a:rPr lang="en-IN" sz="1800" dirty="0"/>
              <a:t> means the user of any segment(s) or element(s) of the ISTS and shall include generator, State Transmission Utility, State Electricity Board or load serving entity including Bulk Consumer and any other entity or person directly connected to the ISTS and shall further include any intra-State entity who has obtained Medium Term Open Access or Long Term Access to ISTS</a:t>
            </a:r>
            <a:r>
              <a:rPr lang="en-IN" sz="1800" dirty="0" smtClean="0"/>
              <a:t>.</a:t>
            </a:r>
          </a:p>
          <a:p>
            <a:endParaRPr lang="en-IN" sz="1800" dirty="0"/>
          </a:p>
          <a:p>
            <a:endParaRPr lang="en-IN" sz="1800" dirty="0"/>
          </a:p>
        </p:txBody>
      </p:sp>
    </p:spTree>
    <p:extLst>
      <p:ext uri="{BB962C8B-B14F-4D97-AF65-F5344CB8AC3E}">
        <p14:creationId xmlns:p14="http://schemas.microsoft.com/office/powerpoint/2010/main" val="27972115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7" name="Rectangle 9"/>
          <p:cNvSpPr>
            <a:spLocks noGrp="1" noChangeArrowheads="1"/>
          </p:cNvSpPr>
          <p:nvPr>
            <p:ph type="ctrTitle"/>
          </p:nvPr>
        </p:nvSpPr>
        <p:spPr/>
        <p:txBody>
          <a:bodyPr/>
          <a:lstStyle/>
          <a:p>
            <a:r>
              <a:rPr lang="en-US"/>
              <a:t>Thank You</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Maharashtra</a:t>
            </a:r>
            <a:endParaRPr lang="en-IN" dirty="0"/>
          </a:p>
        </p:txBody>
      </p:sp>
      <p:sp>
        <p:nvSpPr>
          <p:cNvPr id="3" name="Content Placeholder 2"/>
          <p:cNvSpPr>
            <a:spLocks noGrp="1"/>
          </p:cNvSpPr>
          <p:nvPr>
            <p:ph idx="1"/>
          </p:nvPr>
        </p:nvSpPr>
        <p:spPr/>
        <p:txBody>
          <a:bodyPr/>
          <a:lstStyle/>
          <a:p>
            <a:endParaRPr lang="en-IN"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704" y="1690325"/>
            <a:ext cx="6205476" cy="456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844007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Maharashtra </a:t>
            </a:r>
            <a:r>
              <a:rPr lang="en-IN" dirty="0" err="1" smtClean="0"/>
              <a:t>drawal</a:t>
            </a:r>
            <a:r>
              <a:rPr lang="en-IN" smtClean="0"/>
              <a:t>-MW</a:t>
            </a:r>
            <a:endParaRPr lang="en-IN" dirty="0"/>
          </a:p>
        </p:txBody>
      </p:sp>
      <p:graphicFrame>
        <p:nvGraphicFramePr>
          <p:cNvPr id="7" name="Object 6"/>
          <p:cNvGraphicFramePr>
            <a:graphicFrameLocks noChangeAspect="1"/>
          </p:cNvGraphicFramePr>
          <p:nvPr>
            <p:extLst>
              <p:ext uri="{D42A27DB-BD31-4B8C-83A1-F6EECF244321}">
                <p14:modId xmlns:p14="http://schemas.microsoft.com/office/powerpoint/2010/main" val="4062095605"/>
              </p:ext>
            </p:extLst>
          </p:nvPr>
        </p:nvGraphicFramePr>
        <p:xfrm>
          <a:off x="431898" y="1930378"/>
          <a:ext cx="8201025" cy="1981200"/>
        </p:xfrm>
        <a:graphic>
          <a:graphicData uri="http://schemas.openxmlformats.org/presentationml/2006/ole">
            <mc:AlternateContent xmlns:mc="http://schemas.openxmlformats.org/markup-compatibility/2006">
              <mc:Choice xmlns:v="urn:schemas-microsoft-com:vml" Requires="v">
                <p:oleObj spid="_x0000_s22531" name="Worksheet" r:id="rId5" imgW="8201235" imgH="1981410" progId="Excel.Sheet.12">
                  <p:embed/>
                </p:oleObj>
              </mc:Choice>
              <mc:Fallback>
                <p:oleObj name="Worksheet" r:id="rId5" imgW="8201235" imgH="1981410" progId="Excel.Sheet.12">
                  <p:embed/>
                  <p:pic>
                    <p:nvPicPr>
                      <p:cNvPr id="0" name=""/>
                      <p:cNvPicPr/>
                      <p:nvPr/>
                    </p:nvPicPr>
                    <p:blipFill>
                      <a:blip r:embed="rId6"/>
                      <a:stretch>
                        <a:fillRect/>
                      </a:stretch>
                    </p:blipFill>
                    <p:spPr>
                      <a:xfrm>
                        <a:off x="431898" y="1930378"/>
                        <a:ext cx="8201025" cy="1981200"/>
                      </a:xfrm>
                      <a:prstGeom prst="rect">
                        <a:avLst/>
                      </a:prstGeom>
                    </p:spPr>
                  </p:pic>
                </p:oleObj>
              </mc:Fallback>
            </mc:AlternateContent>
          </a:graphicData>
        </a:graphic>
      </p:graphicFrame>
    </p:spTree>
    <p:extLst>
      <p:ext uri="{BB962C8B-B14F-4D97-AF65-F5344CB8AC3E}">
        <p14:creationId xmlns:p14="http://schemas.microsoft.com/office/powerpoint/2010/main" val="7329421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CF1EC8BD-0EDC-471F-B84B-18E13FABABF6}" type="slidenum">
              <a:rPr lang="en-US" sz="3200"/>
              <a:pPr/>
              <a:t>5</a:t>
            </a:fld>
            <a:endParaRPr lang="en-US" sz="3200"/>
          </a:p>
        </p:txBody>
      </p:sp>
      <p:sp>
        <p:nvSpPr>
          <p:cNvPr id="11267" name="Rectangle 2"/>
          <p:cNvSpPr>
            <a:spLocks noGrp="1" noChangeArrowheads="1"/>
          </p:cNvSpPr>
          <p:nvPr>
            <p:ph type="title" idx="4294967295"/>
          </p:nvPr>
        </p:nvSpPr>
        <p:spPr>
          <a:xfrm>
            <a:off x="468313" y="260350"/>
            <a:ext cx="8229600" cy="720725"/>
          </a:xfrm>
        </p:spPr>
        <p:txBody>
          <a:bodyPr/>
          <a:lstStyle/>
          <a:p>
            <a:pPr eaLnBrk="1" hangingPunct="1"/>
            <a:r>
              <a:rPr lang="en-GB" altLang="en-US" sz="4000"/>
              <a:t>Background</a:t>
            </a:r>
            <a:endParaRPr lang="en-US" sz="4000"/>
          </a:p>
        </p:txBody>
      </p:sp>
      <p:sp>
        <p:nvSpPr>
          <p:cNvPr id="11268" name="Rectangle 3"/>
          <p:cNvSpPr>
            <a:spLocks noGrp="1" noChangeArrowheads="1"/>
          </p:cNvSpPr>
          <p:nvPr>
            <p:ph type="body" idx="4294967295"/>
          </p:nvPr>
        </p:nvSpPr>
        <p:spPr>
          <a:xfrm>
            <a:off x="327025" y="1676400"/>
            <a:ext cx="8435975" cy="5876925"/>
          </a:xfrm>
        </p:spPr>
        <p:txBody>
          <a:bodyPr/>
          <a:lstStyle/>
          <a:p>
            <a:pPr eaLnBrk="1" hangingPunct="1">
              <a:lnSpc>
                <a:spcPct val="80000"/>
              </a:lnSpc>
            </a:pPr>
            <a:r>
              <a:rPr lang="en-GB" altLang="en-US" sz="2000"/>
              <a:t>Development of transmission system in the country was traditionally the responsibility of the erstwhile State Electricity Boards (SEBs).</a:t>
            </a:r>
          </a:p>
          <a:p>
            <a:pPr eaLnBrk="1" hangingPunct="1">
              <a:lnSpc>
                <a:spcPct val="80000"/>
              </a:lnSpc>
            </a:pPr>
            <a:r>
              <a:rPr lang="en-GB" altLang="en-US" sz="2000"/>
              <a:t>The country’s transmission networks were organised into five regional grids – North, West, South, East and NE. </a:t>
            </a:r>
          </a:p>
          <a:p>
            <a:pPr eaLnBrk="1" hangingPunct="1">
              <a:lnSpc>
                <a:spcPct val="80000"/>
              </a:lnSpc>
            </a:pPr>
            <a:r>
              <a:rPr lang="en-GB" altLang="en-US" sz="2000"/>
              <a:t>Grid developed as the Associated Transmission Systems (ATS) for various generation projects. Initially, CGS like NTPC, NHPC etc. too took up the construction of ATS.</a:t>
            </a:r>
          </a:p>
          <a:p>
            <a:pPr eaLnBrk="1" hangingPunct="1">
              <a:lnSpc>
                <a:spcPct val="80000"/>
              </a:lnSpc>
            </a:pPr>
            <a:r>
              <a:rPr lang="en-GB" altLang="en-US" sz="2000"/>
              <a:t>Power Grid Corporation of India (PGCIL) was created (originally NPTC) in 1988 with the objective of creating strong regional grids and subsequently a national grid.</a:t>
            </a:r>
          </a:p>
          <a:p>
            <a:pPr eaLnBrk="1" hangingPunct="1">
              <a:lnSpc>
                <a:spcPct val="80000"/>
              </a:lnSpc>
            </a:pPr>
            <a:r>
              <a:rPr lang="en-GB" altLang="en-US" sz="2000"/>
              <a:t>PGCIL was entrusted with the task of building inter-state and inter-regional transmission systems.</a:t>
            </a:r>
          </a:p>
          <a:p>
            <a:pPr eaLnBrk="1" hangingPunct="1">
              <a:lnSpc>
                <a:spcPct val="80000"/>
              </a:lnSpc>
            </a:pPr>
            <a:r>
              <a:rPr lang="en-GB" altLang="en-US" sz="2000"/>
              <a:t>Various Central GENCO transmission assets were transferred to PGCIL.</a:t>
            </a:r>
          </a:p>
          <a:p>
            <a:pPr eaLnBrk="1" hangingPunct="1">
              <a:lnSpc>
                <a:spcPct val="80000"/>
              </a:lnSpc>
            </a:pPr>
            <a:r>
              <a:rPr lang="en-GB" altLang="en-US" sz="2000"/>
              <a:t>Role of transmission system planning for harmonious development was carried out by the Power System wing of the Central Electricity Authority (CEA).</a:t>
            </a:r>
            <a:endParaRPr lang="en-US" sz="20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3FBA7DB7-C8D5-4ABC-9E0E-EF83A1364B1E}" type="slidenum">
              <a:rPr lang="en-US" sz="3200"/>
              <a:pPr/>
              <a:t>6</a:t>
            </a:fld>
            <a:endParaRPr lang="en-US" sz="3200"/>
          </a:p>
        </p:txBody>
      </p:sp>
      <p:sp>
        <p:nvSpPr>
          <p:cNvPr id="12291" name="Text Box 4"/>
          <p:cNvSpPr txBox="1">
            <a:spLocks noChangeArrowheads="1"/>
          </p:cNvSpPr>
          <p:nvPr/>
        </p:nvSpPr>
        <p:spPr bwMode="auto">
          <a:xfrm>
            <a:off x="323850" y="6400800"/>
            <a:ext cx="8718550" cy="366713"/>
          </a:xfrm>
          <a:prstGeom prst="rect">
            <a:avLst/>
          </a:prstGeom>
          <a:solidFill>
            <a:schemeClr val="accent1"/>
          </a:solidFill>
          <a:ln w="9525">
            <a:noFill/>
            <a:miter lim="800000"/>
            <a:headEnd/>
            <a:tailEnd/>
          </a:ln>
        </p:spPr>
        <p:txBody>
          <a:bodyPr wrap="none">
            <a:spAutoFit/>
          </a:bodyPr>
          <a:lstStyle/>
          <a:p>
            <a:pPr algn="l"/>
            <a:r>
              <a:rPr lang="en-IN" altLang="en-US" sz="1800" b="1">
                <a:solidFill>
                  <a:srgbClr val="FF3300"/>
                </a:solidFill>
                <a:latin typeface="Arial" charset="0"/>
              </a:rPr>
              <a:t>Differences on cost sharing have at times delayed/ held up trans. development</a:t>
            </a:r>
          </a:p>
        </p:txBody>
      </p:sp>
      <p:sp>
        <p:nvSpPr>
          <p:cNvPr id="12292" name="Rectangle 2"/>
          <p:cNvSpPr>
            <a:spLocks noGrp="1" noChangeArrowheads="1"/>
          </p:cNvSpPr>
          <p:nvPr>
            <p:ph type="title" idx="4294967295"/>
          </p:nvPr>
        </p:nvSpPr>
        <p:spPr>
          <a:xfrm>
            <a:off x="457200" y="685800"/>
            <a:ext cx="8229600" cy="720725"/>
          </a:xfrm>
        </p:spPr>
        <p:txBody>
          <a:bodyPr/>
          <a:lstStyle/>
          <a:p>
            <a:pPr eaLnBrk="1" hangingPunct="1"/>
            <a:r>
              <a:rPr lang="en-GB" altLang="en-US" sz="3200"/>
              <a:t>Planning Framework (Post Electricity Act 2003)</a:t>
            </a:r>
            <a:endParaRPr lang="en-US" sz="3200"/>
          </a:p>
        </p:txBody>
      </p:sp>
      <p:sp>
        <p:nvSpPr>
          <p:cNvPr id="12293" name="Rectangle 3"/>
          <p:cNvSpPr>
            <a:spLocks noGrp="1" noChangeArrowheads="1"/>
          </p:cNvSpPr>
          <p:nvPr>
            <p:ph type="body" idx="4294967295"/>
          </p:nvPr>
        </p:nvSpPr>
        <p:spPr>
          <a:xfrm>
            <a:off x="280988" y="1470025"/>
            <a:ext cx="8786812" cy="5616575"/>
          </a:xfrm>
        </p:spPr>
        <p:txBody>
          <a:bodyPr/>
          <a:lstStyle/>
          <a:p>
            <a:pPr marL="381000" indent="-381000" eaLnBrk="1" hangingPunct="1">
              <a:lnSpc>
                <a:spcPct val="80000"/>
              </a:lnSpc>
            </a:pPr>
            <a:r>
              <a:rPr lang="en-GB" altLang="en-US" sz="1400"/>
              <a:t>National Electricity Policy (NEP) provides “the CEA shall prepare </a:t>
            </a:r>
            <a:r>
              <a:rPr lang="en-GB" altLang="en-US" sz="1400" b="1"/>
              <a:t>short term </a:t>
            </a:r>
            <a:r>
              <a:rPr lang="en-GB" altLang="en-US" sz="1400"/>
              <a:t>and </a:t>
            </a:r>
            <a:r>
              <a:rPr lang="en-GB" altLang="en-US" sz="1400" b="1"/>
              <a:t>perspective plan”</a:t>
            </a:r>
            <a:endParaRPr lang="en-GB" altLang="en-US" sz="1400"/>
          </a:p>
          <a:p>
            <a:pPr marL="800100" lvl="1" indent="-342900" eaLnBrk="1" hangingPunct="1">
              <a:lnSpc>
                <a:spcPct val="80000"/>
              </a:lnSpc>
            </a:pPr>
            <a:r>
              <a:rPr lang="en-GB" altLang="en-US" sz="1200"/>
              <a:t>Perspective Plan- 15yrs., 3 plan periods</a:t>
            </a:r>
          </a:p>
          <a:p>
            <a:pPr marL="800100" lvl="1" indent="-342900" eaLnBrk="1" hangingPunct="1">
              <a:lnSpc>
                <a:spcPct val="80000"/>
              </a:lnSpc>
            </a:pPr>
            <a:r>
              <a:rPr lang="en-GB" altLang="en-US" sz="1200"/>
              <a:t>Short Term- 5yrs., 1 plan period</a:t>
            </a:r>
          </a:p>
          <a:p>
            <a:pPr marL="800100" lvl="1" indent="-342900" eaLnBrk="1" hangingPunct="1">
              <a:lnSpc>
                <a:spcPct val="80000"/>
              </a:lnSpc>
            </a:pPr>
            <a:endParaRPr lang="en-GB" altLang="en-US" sz="1200"/>
          </a:p>
          <a:p>
            <a:pPr marL="381000" indent="-381000" eaLnBrk="1" hangingPunct="1">
              <a:lnSpc>
                <a:spcPct val="80000"/>
              </a:lnSpc>
            </a:pPr>
            <a:r>
              <a:rPr lang="en-GB" altLang="en-US" sz="1400"/>
              <a:t>Transmission mandated as a licensed business.</a:t>
            </a:r>
          </a:p>
          <a:p>
            <a:pPr marL="800100" lvl="1" indent="-342900" algn="just" eaLnBrk="1" hangingPunct="1">
              <a:lnSpc>
                <a:spcPct val="80000"/>
              </a:lnSpc>
            </a:pPr>
            <a:r>
              <a:rPr lang="en-GB" altLang="en-US" sz="1200"/>
              <a:t>2 statutory entities created &amp; assigned roles of transmission system planning &amp; development</a:t>
            </a:r>
          </a:p>
          <a:p>
            <a:pPr marL="1219200" lvl="2" indent="-304800" algn="just" eaLnBrk="1" hangingPunct="1">
              <a:lnSpc>
                <a:spcPct val="80000"/>
              </a:lnSpc>
            </a:pPr>
            <a:r>
              <a:rPr lang="en-GB" altLang="en-US" sz="1000"/>
              <a:t>Central Transmission Utility (CTU) &amp; State Transmission Utility (STU).</a:t>
            </a:r>
          </a:p>
          <a:p>
            <a:pPr marL="1676400" lvl="3" indent="-304800" algn="just" eaLnBrk="1" hangingPunct="1">
              <a:lnSpc>
                <a:spcPct val="80000"/>
              </a:lnSpc>
            </a:pPr>
            <a:r>
              <a:rPr lang="en-GB" altLang="en-US" sz="800"/>
              <a:t>CTU responsiblke for inter-state systems</a:t>
            </a:r>
          </a:p>
          <a:p>
            <a:pPr marL="1676400" lvl="3" indent="-304800" algn="just" eaLnBrk="1" hangingPunct="1">
              <a:lnSpc>
                <a:spcPct val="80000"/>
              </a:lnSpc>
            </a:pPr>
            <a:r>
              <a:rPr lang="en-GB" altLang="en-US" sz="800"/>
              <a:t>STU responsible for intra-state systems</a:t>
            </a:r>
          </a:p>
          <a:p>
            <a:pPr marL="1219200" lvl="2" indent="-304800" algn="just" eaLnBrk="1" hangingPunct="1">
              <a:lnSpc>
                <a:spcPct val="80000"/>
              </a:lnSpc>
            </a:pPr>
            <a:r>
              <a:rPr lang="en-GB" altLang="en-US" sz="1000"/>
              <a:t>To start with, PGCIL has been designated as the CTU</a:t>
            </a:r>
          </a:p>
          <a:p>
            <a:pPr marL="1219200" lvl="2" indent="-304800" algn="just" eaLnBrk="1" hangingPunct="1">
              <a:lnSpc>
                <a:spcPct val="80000"/>
              </a:lnSpc>
            </a:pPr>
            <a:r>
              <a:rPr lang="en-GB" altLang="en-US" sz="1000"/>
              <a:t>The transmission wing of the erstwhile SEBs designated the STUs.</a:t>
            </a:r>
          </a:p>
          <a:p>
            <a:pPr marL="800100" lvl="1" indent="-342900" algn="just" eaLnBrk="1" hangingPunct="1">
              <a:lnSpc>
                <a:spcPct val="80000"/>
              </a:lnSpc>
            </a:pPr>
            <a:r>
              <a:rPr lang="en-GB" altLang="en-US" sz="1200"/>
              <a:t>CTU and STU also deemed licensees- build own, operate and maintain transmission systems</a:t>
            </a:r>
          </a:p>
          <a:p>
            <a:pPr marL="800100" lvl="1" indent="-342900" algn="just" eaLnBrk="1" hangingPunct="1">
              <a:lnSpc>
                <a:spcPct val="80000"/>
              </a:lnSpc>
              <a:buFont typeface="Wingdings" pitchFamily="2" charset="2"/>
              <a:buNone/>
            </a:pPr>
            <a:endParaRPr lang="en-GB" altLang="en-US" sz="1200"/>
          </a:p>
          <a:p>
            <a:pPr marL="381000" indent="-381000" eaLnBrk="1" hangingPunct="1">
              <a:lnSpc>
                <a:spcPct val="80000"/>
              </a:lnSpc>
            </a:pPr>
            <a:r>
              <a:rPr lang="en-GB" altLang="en-US" sz="1400"/>
              <a:t>CTU to issue Network Plans and update plans periodically (not later than annually)</a:t>
            </a:r>
          </a:p>
          <a:p>
            <a:pPr marL="800100" lvl="1" indent="-342900" eaLnBrk="1" hangingPunct="1">
              <a:lnSpc>
                <a:spcPct val="80000"/>
              </a:lnSpc>
            </a:pPr>
            <a:r>
              <a:rPr lang="en-GB" altLang="en-US" sz="1200"/>
              <a:t>To contain details like identified new lines and substations, system strengthening projects, broad design specs, probable line lengths and substation locations etc.</a:t>
            </a:r>
          </a:p>
          <a:p>
            <a:pPr marL="800100" lvl="1" indent="-342900" eaLnBrk="1" hangingPunct="1">
              <a:lnSpc>
                <a:spcPct val="80000"/>
              </a:lnSpc>
              <a:buFont typeface="Wingdings" pitchFamily="2" charset="2"/>
              <a:buNone/>
            </a:pPr>
            <a:endParaRPr lang="en-GB" altLang="en-US" sz="1200"/>
          </a:p>
          <a:p>
            <a:pPr marL="381000" indent="-381000" algn="just" eaLnBrk="1" hangingPunct="1">
              <a:lnSpc>
                <a:spcPct val="80000"/>
              </a:lnSpc>
            </a:pPr>
            <a:r>
              <a:rPr lang="en-GB" altLang="en-US" sz="1400"/>
              <a:t>New transmission planned based on</a:t>
            </a:r>
          </a:p>
          <a:p>
            <a:pPr marL="800100" lvl="1" indent="-342900" algn="just" eaLnBrk="1" hangingPunct="1">
              <a:lnSpc>
                <a:spcPct val="80000"/>
              </a:lnSpc>
            </a:pPr>
            <a:r>
              <a:rPr lang="en-GB" altLang="en-US" sz="1200"/>
              <a:t>Requests by new generators/ application for transmission access</a:t>
            </a:r>
          </a:p>
          <a:p>
            <a:pPr marL="800100" lvl="1" indent="-342900" algn="just" eaLnBrk="1" hangingPunct="1">
              <a:lnSpc>
                <a:spcPct val="80000"/>
              </a:lnSpc>
            </a:pPr>
            <a:r>
              <a:rPr lang="en-GB" altLang="en-US" sz="1200"/>
              <a:t>Identified pockets of congestions based on feedback by RLDC/ SLDC</a:t>
            </a:r>
          </a:p>
          <a:p>
            <a:pPr marL="800100" lvl="1" indent="-342900" algn="just" eaLnBrk="1" hangingPunct="1">
              <a:lnSpc>
                <a:spcPct val="80000"/>
              </a:lnSpc>
            </a:pPr>
            <a:r>
              <a:rPr lang="en-GB" altLang="en-US" sz="1200"/>
              <a:t>Demands by States to meet their load growth</a:t>
            </a:r>
          </a:p>
          <a:p>
            <a:pPr marL="800100" lvl="1" indent="-342900" algn="just" eaLnBrk="1" hangingPunct="1">
              <a:lnSpc>
                <a:spcPct val="80000"/>
              </a:lnSpc>
            </a:pPr>
            <a:endParaRPr lang="en-GB" altLang="en-US" sz="1200"/>
          </a:p>
          <a:p>
            <a:pPr marL="381000" indent="-381000" algn="just" eaLnBrk="1" hangingPunct="1">
              <a:lnSpc>
                <a:spcPct val="80000"/>
              </a:lnSpc>
            </a:pPr>
            <a:r>
              <a:rPr lang="en-GB" altLang="en-US" sz="1400"/>
              <a:t>CTU identifies required Transmission based on Load Flow Studies</a:t>
            </a:r>
          </a:p>
          <a:p>
            <a:pPr marL="381000" indent="-381000" algn="just" eaLnBrk="1" hangingPunct="1">
              <a:lnSpc>
                <a:spcPct val="80000"/>
              </a:lnSpc>
            </a:pPr>
            <a:r>
              <a:rPr lang="en-GB" altLang="en-US" sz="1400"/>
              <a:t>System discussed and agreed in Regional Standing Committee Meetings</a:t>
            </a:r>
          </a:p>
          <a:p>
            <a:pPr marL="800100" lvl="1" indent="-342900" algn="just" eaLnBrk="1" hangingPunct="1">
              <a:lnSpc>
                <a:spcPct val="80000"/>
              </a:lnSpc>
            </a:pPr>
            <a:r>
              <a:rPr lang="en-GB" altLang="en-US" sz="1200"/>
              <a:t>Chaired by Member (PS), CEA</a:t>
            </a:r>
          </a:p>
          <a:p>
            <a:pPr marL="381000" indent="-381000" algn="just" eaLnBrk="1" hangingPunct="1">
              <a:lnSpc>
                <a:spcPct val="80000"/>
              </a:lnSpc>
            </a:pPr>
            <a:r>
              <a:rPr lang="en-GB" altLang="en-US" sz="1400"/>
              <a:t>Cost sharing for new transmission agreed in RPC- consent for signing BPTA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3495A641-CD1D-4B94-9C3C-1FC835D6CC00}" type="slidenum">
              <a:rPr lang="en-US" sz="3200"/>
              <a:pPr/>
              <a:t>7</a:t>
            </a:fld>
            <a:endParaRPr lang="en-US" sz="3200"/>
          </a:p>
        </p:txBody>
      </p:sp>
      <p:sp>
        <p:nvSpPr>
          <p:cNvPr id="13315" name="Title 1"/>
          <p:cNvSpPr>
            <a:spLocks noGrp="1"/>
          </p:cNvSpPr>
          <p:nvPr>
            <p:ph type="title" idx="4294967295"/>
          </p:nvPr>
        </p:nvSpPr>
        <p:spPr/>
        <p:txBody>
          <a:bodyPr/>
          <a:lstStyle/>
          <a:p>
            <a:r>
              <a:rPr lang="en-GB" altLang="en-US"/>
              <a:t>Planning</a:t>
            </a:r>
          </a:p>
        </p:txBody>
      </p:sp>
      <p:sp>
        <p:nvSpPr>
          <p:cNvPr id="13316" name="Content Placeholder 2"/>
          <p:cNvSpPr>
            <a:spLocks noGrp="1"/>
          </p:cNvSpPr>
          <p:nvPr>
            <p:ph idx="4294967295"/>
          </p:nvPr>
        </p:nvSpPr>
        <p:spPr/>
        <p:txBody>
          <a:bodyPr/>
          <a:lstStyle/>
          <a:p>
            <a:r>
              <a:rPr lang="en-GB" altLang="en-US" sz="2400" dirty="0"/>
              <a:t>Generation </a:t>
            </a:r>
            <a:r>
              <a:rPr lang="en-GB" altLang="en-US" sz="2400" dirty="0" err="1"/>
              <a:t>delicensed</a:t>
            </a:r>
            <a:r>
              <a:rPr lang="en-GB" altLang="en-US" sz="2400" dirty="0"/>
              <a:t> with EA2003, private generators were encouraged</a:t>
            </a:r>
          </a:p>
          <a:p>
            <a:r>
              <a:rPr lang="en-GB" altLang="en-US" sz="2400" dirty="0"/>
              <a:t>Evacuation ensured under Open Access Regulations 2004</a:t>
            </a:r>
          </a:p>
          <a:p>
            <a:r>
              <a:rPr lang="en-GB" altLang="en-US" sz="2400" dirty="0" smtClean="0"/>
              <a:t>Connectivity</a:t>
            </a:r>
            <a:r>
              <a:rPr lang="en-GB" altLang="en-US" sz="2400" dirty="0"/>
              <a:t>, Long term Access, Medium term Open Access Regulations 2009, effective from 1.1.2010</a:t>
            </a:r>
          </a:p>
          <a:p>
            <a:endParaRPr lang="en-GB" altLang="en-US" sz="2400" dirty="0"/>
          </a:p>
          <a:p>
            <a:endParaRPr lang="en-GB" altLang="en-US" sz="2400" dirty="0"/>
          </a:p>
        </p:txBody>
      </p:sp>
      <p:sp>
        <p:nvSpPr>
          <p:cNvPr id="13317" name="TextBox 4"/>
          <p:cNvSpPr txBox="1">
            <a:spLocks noChangeArrowheads="1"/>
          </p:cNvSpPr>
          <p:nvPr/>
        </p:nvSpPr>
        <p:spPr bwMode="auto">
          <a:xfrm>
            <a:off x="762000" y="6400800"/>
            <a:ext cx="7956550" cy="369888"/>
          </a:xfrm>
          <a:prstGeom prst="rect">
            <a:avLst/>
          </a:prstGeom>
          <a:noFill/>
          <a:ln w="9525">
            <a:noFill/>
            <a:miter lim="800000"/>
            <a:headEnd/>
            <a:tailEnd/>
          </a:ln>
        </p:spPr>
        <p:txBody>
          <a:bodyPr wrap="none">
            <a:spAutoFit/>
          </a:bodyPr>
          <a:lstStyle/>
          <a:p>
            <a:pPr algn="l" eaLnBrk="0" hangingPunct="0"/>
            <a:r>
              <a:rPr lang="en-GB" altLang="en-US" sz="1800"/>
              <a:t>2008-Power Exchange operationalised &amp; STOA Regulations notified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endParaRPr lang="en-US"/>
          </a:p>
        </p:txBody>
      </p:sp>
      <p:pic>
        <p:nvPicPr>
          <p:cNvPr id="124931" name="Picture 3"/>
          <p:cNvPicPr>
            <a:picLocks noGrp="1" noChangeAspect="1" noChangeArrowheads="1"/>
          </p:cNvPicPr>
          <p:nvPr>
            <p:ph idx="1"/>
          </p:nvPr>
        </p:nvPicPr>
        <p:blipFill>
          <a:blip r:embed="rId3"/>
          <a:srcRect/>
          <a:stretch>
            <a:fillRect/>
          </a:stretch>
        </p:blipFill>
        <p:spPr>
          <a:xfrm>
            <a:off x="381000" y="609600"/>
            <a:ext cx="8763000" cy="6176963"/>
          </a:xfrm>
          <a:noFill/>
          <a:ln/>
        </p:spPr>
      </p:pic>
      <p:sp>
        <p:nvSpPr>
          <p:cNvPr id="124932" name="Text Box 4"/>
          <p:cNvSpPr txBox="1">
            <a:spLocks noChangeArrowheads="1"/>
          </p:cNvSpPr>
          <p:nvPr/>
        </p:nvSpPr>
        <p:spPr bwMode="auto">
          <a:xfrm>
            <a:off x="7010400" y="5295900"/>
            <a:ext cx="1308100" cy="366713"/>
          </a:xfrm>
          <a:prstGeom prst="rect">
            <a:avLst/>
          </a:prstGeom>
          <a:noFill/>
          <a:ln w="9525">
            <a:noFill/>
            <a:miter lim="800000"/>
            <a:headEnd/>
            <a:tailEnd/>
          </a:ln>
          <a:effectLst/>
        </p:spPr>
        <p:txBody>
          <a:bodyPr wrap="none">
            <a:spAutoFit/>
          </a:bodyPr>
          <a:lstStyle/>
          <a:p>
            <a:pPr algn="l" eaLnBrk="0" hangingPunct="0"/>
            <a:r>
              <a:rPr lang="en-US" sz="1800">
                <a:latin typeface="Times New Roman" pitchFamily="18" charset="0"/>
              </a:rPr>
              <a:t>NEWS Grid</a:t>
            </a:r>
          </a:p>
        </p:txBody>
      </p:sp>
      <p:sp>
        <p:nvSpPr>
          <p:cNvPr id="124933" name="Text Box 5"/>
          <p:cNvSpPr txBox="1">
            <a:spLocks noChangeArrowheads="1"/>
          </p:cNvSpPr>
          <p:nvPr/>
        </p:nvSpPr>
        <p:spPr bwMode="auto">
          <a:xfrm>
            <a:off x="2895600" y="5219700"/>
            <a:ext cx="1181100" cy="366713"/>
          </a:xfrm>
          <a:prstGeom prst="rect">
            <a:avLst/>
          </a:prstGeom>
          <a:noFill/>
          <a:ln w="9525">
            <a:noFill/>
            <a:miter lim="800000"/>
            <a:headEnd/>
            <a:tailEnd/>
          </a:ln>
          <a:effectLst/>
        </p:spPr>
        <p:txBody>
          <a:bodyPr wrap="none">
            <a:spAutoFit/>
          </a:bodyPr>
          <a:lstStyle/>
          <a:p>
            <a:pPr algn="l" eaLnBrk="0" hangingPunct="0"/>
            <a:r>
              <a:rPr lang="en-US" sz="1800">
                <a:latin typeface="Times New Roman" pitchFamily="18" charset="0"/>
              </a:rPr>
              <a:t>NEW Grid</a:t>
            </a:r>
          </a:p>
        </p:txBody>
      </p:sp>
      <p:sp>
        <p:nvSpPr>
          <p:cNvPr id="124934" name="Text Box 6"/>
          <p:cNvSpPr txBox="1">
            <a:spLocks noChangeArrowheads="1"/>
          </p:cNvSpPr>
          <p:nvPr/>
        </p:nvSpPr>
        <p:spPr bwMode="auto">
          <a:xfrm>
            <a:off x="3022600" y="5943600"/>
            <a:ext cx="787400" cy="366713"/>
          </a:xfrm>
          <a:prstGeom prst="rect">
            <a:avLst/>
          </a:prstGeom>
          <a:noFill/>
          <a:ln w="9525">
            <a:noFill/>
            <a:miter lim="800000"/>
            <a:headEnd/>
            <a:tailEnd/>
          </a:ln>
          <a:effectLst/>
        </p:spPr>
        <p:txBody>
          <a:bodyPr wrap="none">
            <a:spAutoFit/>
          </a:bodyPr>
          <a:lstStyle/>
          <a:p>
            <a:pPr algn="l" eaLnBrk="0" hangingPunct="0"/>
            <a:r>
              <a:rPr lang="en-US" sz="1800">
                <a:latin typeface="Times New Roman" pitchFamily="18" charset="0"/>
              </a:rPr>
              <a:t>S Grid</a:t>
            </a:r>
          </a:p>
        </p:txBody>
      </p:sp>
      <p:sp>
        <p:nvSpPr>
          <p:cNvPr id="124935" name="Text Box 7"/>
          <p:cNvSpPr txBox="1">
            <a:spLocks noChangeArrowheads="1"/>
          </p:cNvSpPr>
          <p:nvPr/>
        </p:nvSpPr>
        <p:spPr bwMode="auto">
          <a:xfrm>
            <a:off x="3429000" y="785813"/>
            <a:ext cx="2987675" cy="336550"/>
          </a:xfrm>
          <a:prstGeom prst="rect">
            <a:avLst/>
          </a:prstGeom>
          <a:noFill/>
          <a:ln w="9525">
            <a:noFill/>
            <a:miter lim="800000"/>
            <a:headEnd/>
            <a:tailEnd/>
          </a:ln>
          <a:effectLst/>
        </p:spPr>
        <p:txBody>
          <a:bodyPr wrap="none">
            <a:spAutoFit/>
          </a:bodyPr>
          <a:lstStyle/>
          <a:p>
            <a:pPr algn="l" eaLnBrk="0" hangingPunct="0"/>
            <a:r>
              <a:rPr lang="en-US" sz="1600">
                <a:latin typeface="Times New Roman" pitchFamily="18" charset="0"/>
              </a:rPr>
              <a:t>Birpara-Salakati 220 kV D/C Line</a:t>
            </a:r>
          </a:p>
        </p:txBody>
      </p:sp>
      <p:sp>
        <p:nvSpPr>
          <p:cNvPr id="124936" name="Text Box 8"/>
          <p:cNvSpPr txBox="1">
            <a:spLocks noChangeArrowheads="1"/>
          </p:cNvSpPr>
          <p:nvPr/>
        </p:nvSpPr>
        <p:spPr bwMode="auto">
          <a:xfrm>
            <a:off x="6477000" y="762000"/>
            <a:ext cx="2743200" cy="336550"/>
          </a:xfrm>
          <a:prstGeom prst="rect">
            <a:avLst/>
          </a:prstGeom>
          <a:noFill/>
          <a:ln w="9525">
            <a:noFill/>
            <a:miter lim="800000"/>
            <a:headEnd/>
            <a:tailEnd/>
          </a:ln>
          <a:effectLst/>
        </p:spPr>
        <p:txBody>
          <a:bodyPr>
            <a:spAutoFit/>
          </a:bodyPr>
          <a:lstStyle/>
          <a:p>
            <a:pPr algn="l" eaLnBrk="0" hangingPunct="0"/>
            <a:r>
              <a:rPr lang="en-US" sz="1600">
                <a:latin typeface="Times New Roman" pitchFamily="18" charset="0"/>
              </a:rPr>
              <a:t>400 kV Rourkela-Raipur D/C</a:t>
            </a:r>
          </a:p>
        </p:txBody>
      </p:sp>
      <p:sp>
        <p:nvSpPr>
          <p:cNvPr id="124937" name="Text Box 9"/>
          <p:cNvSpPr txBox="1">
            <a:spLocks noChangeArrowheads="1"/>
          </p:cNvSpPr>
          <p:nvPr/>
        </p:nvSpPr>
        <p:spPr bwMode="auto">
          <a:xfrm>
            <a:off x="381000" y="4129088"/>
            <a:ext cx="4057650" cy="366712"/>
          </a:xfrm>
          <a:prstGeom prst="rect">
            <a:avLst/>
          </a:prstGeom>
          <a:noFill/>
          <a:ln w="9525">
            <a:noFill/>
            <a:miter lim="800000"/>
            <a:headEnd/>
            <a:tailEnd/>
          </a:ln>
          <a:effectLst/>
        </p:spPr>
        <p:txBody>
          <a:bodyPr wrap="none">
            <a:spAutoFit/>
          </a:bodyPr>
          <a:lstStyle/>
          <a:p>
            <a:pPr algn="l" eaLnBrk="0" hangingPunct="0"/>
            <a:r>
              <a:rPr lang="en-US" sz="1800">
                <a:latin typeface="Times New Roman" pitchFamily="18" charset="0"/>
              </a:rPr>
              <a:t>400 kV Muzaffarpur-Gorakhpur D/C Line</a:t>
            </a:r>
          </a:p>
        </p:txBody>
      </p:sp>
      <p:sp>
        <p:nvSpPr>
          <p:cNvPr id="124938" name="Text Box 10"/>
          <p:cNvSpPr txBox="1">
            <a:spLocks noChangeArrowheads="1"/>
          </p:cNvSpPr>
          <p:nvPr/>
        </p:nvSpPr>
        <p:spPr bwMode="auto">
          <a:xfrm>
            <a:off x="6705600" y="4114800"/>
            <a:ext cx="2489200" cy="366713"/>
          </a:xfrm>
          <a:prstGeom prst="rect">
            <a:avLst/>
          </a:prstGeom>
          <a:noFill/>
          <a:ln w="9525">
            <a:noFill/>
            <a:miter lim="800000"/>
            <a:headEnd/>
            <a:tailEnd/>
          </a:ln>
          <a:effectLst/>
        </p:spPr>
        <p:txBody>
          <a:bodyPr wrap="none">
            <a:spAutoFit/>
          </a:bodyPr>
          <a:lstStyle/>
          <a:p>
            <a:pPr algn="l" eaLnBrk="0" hangingPunct="0"/>
            <a:r>
              <a:rPr lang="en-US" sz="1800">
                <a:latin typeface="Times New Roman" pitchFamily="18" charset="0"/>
              </a:rPr>
              <a:t>765 kV Raichur-Solapur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txBox="1">
            <a:spLocks noGrp="1" noChangeArrowheads="1"/>
          </p:cNvSpPr>
          <p:nvPr/>
        </p:nvSpPr>
        <p:spPr bwMode="auto">
          <a:xfrm>
            <a:off x="6934200" y="6324600"/>
            <a:ext cx="2133600" cy="457200"/>
          </a:xfrm>
          <a:prstGeom prst="rect">
            <a:avLst/>
          </a:prstGeom>
          <a:noFill/>
          <a:ln w="9525">
            <a:noFill/>
            <a:miter lim="800000"/>
            <a:headEnd/>
            <a:tailEnd/>
          </a:ln>
        </p:spPr>
        <p:txBody>
          <a:bodyPr/>
          <a:lstStyle/>
          <a:p>
            <a:fld id="{37BDA6A5-8537-4A8D-A392-97547040C177}" type="slidenum">
              <a:rPr lang="en-US" sz="3200"/>
              <a:pPr/>
              <a:t>9</a:t>
            </a:fld>
            <a:endParaRPr lang="en-US" sz="3200"/>
          </a:p>
        </p:txBody>
      </p:sp>
      <p:sp>
        <p:nvSpPr>
          <p:cNvPr id="15363" name="Text Box 2"/>
          <p:cNvSpPr txBox="1">
            <a:spLocks noChangeArrowheads="1"/>
          </p:cNvSpPr>
          <p:nvPr/>
        </p:nvSpPr>
        <p:spPr bwMode="auto">
          <a:xfrm>
            <a:off x="1676400" y="0"/>
            <a:ext cx="6400800" cy="533400"/>
          </a:xfrm>
          <a:prstGeom prst="rect">
            <a:avLst/>
          </a:prstGeom>
          <a:noFill/>
          <a:ln w="9525">
            <a:noFill/>
            <a:miter lim="800000"/>
            <a:headEnd/>
            <a:tailEnd/>
          </a:ln>
        </p:spPr>
        <p:txBody>
          <a:bodyPr lIns="90000" tIns="46800" rIns="90000" bIns="46800"/>
          <a:lstStyle/>
          <a:p>
            <a:pPr algn="ctr" defTabSz="457200" eaLnBrk="0" hangingPunct="0">
              <a:buClr>
                <a:srgbClr val="FF9933"/>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5400" b="1" u="sng">
                <a:solidFill>
                  <a:srgbClr val="EAEAEA"/>
                </a:solidFill>
                <a:effectLst>
                  <a:outerShdw blurRad="38100" dist="38100" dir="2700000" algn="tl">
                    <a:srgbClr val="C0C0C0"/>
                  </a:outerShdw>
                </a:effectLst>
                <a:latin typeface="Monotype Corsiva" pitchFamily="66" charset="0"/>
                <a:ea typeface="Lucida Sans Unicode" pitchFamily="34" charset="0"/>
                <a:cs typeface="Lucida Sans Unicode" pitchFamily="34" charset="0"/>
              </a:rPr>
              <a:t>Energy Resource Map</a:t>
            </a:r>
          </a:p>
        </p:txBody>
      </p:sp>
      <p:graphicFrame>
        <p:nvGraphicFramePr>
          <p:cNvPr id="15364" name="Object 3"/>
          <p:cNvGraphicFramePr>
            <a:graphicFrameLocks noChangeAspect="1"/>
          </p:cNvGraphicFramePr>
          <p:nvPr/>
        </p:nvGraphicFramePr>
        <p:xfrm>
          <a:off x="0" y="990600"/>
          <a:ext cx="4916488" cy="5867400"/>
        </p:xfrm>
        <a:graphic>
          <a:graphicData uri="http://schemas.openxmlformats.org/presentationml/2006/ole">
            <mc:AlternateContent xmlns:mc="http://schemas.openxmlformats.org/markup-compatibility/2006">
              <mc:Choice xmlns:v="urn:schemas-microsoft-com:vml" Requires="v">
                <p:oleObj spid="_x0000_s15374" r:id="rId4" imgW="105311203" imgH="112331950" progId="">
                  <p:embed/>
                </p:oleObj>
              </mc:Choice>
              <mc:Fallback>
                <p:oleObj r:id="rId4" imgW="105311203" imgH="112331950" progId="">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90600"/>
                        <a:ext cx="4916488" cy="58674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
        <p:nvSpPr>
          <p:cNvPr id="15365" name="Line 4"/>
          <p:cNvSpPr>
            <a:spLocks noChangeShapeType="1"/>
          </p:cNvSpPr>
          <p:nvPr/>
        </p:nvSpPr>
        <p:spPr bwMode="auto">
          <a:xfrm>
            <a:off x="3276600" y="3810000"/>
            <a:ext cx="1160463" cy="266700"/>
          </a:xfrm>
          <a:prstGeom prst="line">
            <a:avLst/>
          </a:prstGeom>
          <a:noFill/>
          <a:ln w="9360">
            <a:solidFill>
              <a:srgbClr val="FFFFFF"/>
            </a:solidFill>
            <a:round/>
            <a:headEnd/>
            <a:tailEnd type="triangle" w="med" len="med"/>
          </a:ln>
        </p:spPr>
        <p:txBody>
          <a:bodyPr/>
          <a:lstStyle/>
          <a:p>
            <a:endParaRPr lang="en-IN"/>
          </a:p>
        </p:txBody>
      </p:sp>
      <p:sp>
        <p:nvSpPr>
          <p:cNvPr id="15366" name="Oval 5"/>
          <p:cNvSpPr>
            <a:spLocks noChangeArrowheads="1"/>
          </p:cNvSpPr>
          <p:nvPr/>
        </p:nvSpPr>
        <p:spPr bwMode="auto">
          <a:xfrm>
            <a:off x="1219200" y="1066800"/>
            <a:ext cx="1512888" cy="1447800"/>
          </a:xfrm>
          <a:prstGeom prst="ellipse">
            <a:avLst/>
          </a:prstGeom>
          <a:noFill/>
          <a:ln w="9360">
            <a:solidFill>
              <a:srgbClr val="0066FF"/>
            </a:solidFill>
            <a:round/>
            <a:headEnd/>
            <a:tailEnd/>
          </a:ln>
        </p:spPr>
        <p:txBody>
          <a:bodyPr wrap="none" anchor="ctr"/>
          <a:lstStyle/>
          <a:p>
            <a:pPr algn="l" eaLnBrk="0" hangingPunct="0"/>
            <a:endParaRPr lang="en-IN" altLang="en-US" sz="1800"/>
          </a:p>
        </p:txBody>
      </p:sp>
      <p:sp>
        <p:nvSpPr>
          <p:cNvPr id="15367" name="Oval 6"/>
          <p:cNvSpPr>
            <a:spLocks noChangeArrowheads="1"/>
          </p:cNvSpPr>
          <p:nvPr/>
        </p:nvSpPr>
        <p:spPr bwMode="auto">
          <a:xfrm>
            <a:off x="3886200" y="1981200"/>
            <a:ext cx="990600" cy="990600"/>
          </a:xfrm>
          <a:prstGeom prst="ellipse">
            <a:avLst/>
          </a:prstGeom>
          <a:noFill/>
          <a:ln w="9360">
            <a:solidFill>
              <a:srgbClr val="0066FF"/>
            </a:solidFill>
            <a:round/>
            <a:headEnd/>
            <a:tailEnd/>
          </a:ln>
        </p:spPr>
        <p:txBody>
          <a:bodyPr wrap="none" anchor="ctr"/>
          <a:lstStyle/>
          <a:p>
            <a:pPr algn="l" eaLnBrk="0" hangingPunct="0"/>
            <a:endParaRPr lang="en-IN" altLang="en-US" sz="1800"/>
          </a:p>
        </p:txBody>
      </p:sp>
      <p:sp>
        <p:nvSpPr>
          <p:cNvPr id="15368" name="Line 7"/>
          <p:cNvSpPr>
            <a:spLocks noChangeShapeType="1"/>
          </p:cNvSpPr>
          <p:nvPr/>
        </p:nvSpPr>
        <p:spPr bwMode="auto">
          <a:xfrm flipV="1">
            <a:off x="2590800" y="1141413"/>
            <a:ext cx="1476375" cy="231775"/>
          </a:xfrm>
          <a:prstGeom prst="line">
            <a:avLst/>
          </a:prstGeom>
          <a:noFill/>
          <a:ln w="9360">
            <a:solidFill>
              <a:srgbClr val="FFFFFF"/>
            </a:solidFill>
            <a:round/>
            <a:headEnd/>
            <a:tailEnd type="triangle" w="med" len="med"/>
          </a:ln>
        </p:spPr>
        <p:txBody>
          <a:bodyPr/>
          <a:lstStyle/>
          <a:p>
            <a:endParaRPr lang="en-IN"/>
          </a:p>
        </p:txBody>
      </p:sp>
      <p:sp>
        <p:nvSpPr>
          <p:cNvPr id="15369" name="Line 8"/>
          <p:cNvSpPr>
            <a:spLocks noChangeShapeType="1"/>
          </p:cNvSpPr>
          <p:nvPr/>
        </p:nvSpPr>
        <p:spPr bwMode="auto">
          <a:xfrm flipV="1">
            <a:off x="4648200" y="1141413"/>
            <a:ext cx="139700" cy="917575"/>
          </a:xfrm>
          <a:prstGeom prst="line">
            <a:avLst/>
          </a:prstGeom>
          <a:noFill/>
          <a:ln w="9360">
            <a:solidFill>
              <a:srgbClr val="FFFFFF"/>
            </a:solidFill>
            <a:round/>
            <a:headEnd/>
            <a:tailEnd type="triangle" w="med" len="med"/>
          </a:ln>
        </p:spPr>
        <p:txBody>
          <a:bodyPr/>
          <a:lstStyle/>
          <a:p>
            <a:endParaRPr lang="en-IN"/>
          </a:p>
        </p:txBody>
      </p:sp>
      <p:sp>
        <p:nvSpPr>
          <p:cNvPr id="15370" name="Oval 9"/>
          <p:cNvSpPr>
            <a:spLocks noChangeArrowheads="1"/>
          </p:cNvSpPr>
          <p:nvPr/>
        </p:nvSpPr>
        <p:spPr bwMode="auto">
          <a:xfrm>
            <a:off x="2362200" y="3200400"/>
            <a:ext cx="985838" cy="990600"/>
          </a:xfrm>
          <a:prstGeom prst="ellipse">
            <a:avLst/>
          </a:prstGeom>
          <a:noFill/>
          <a:ln w="9360">
            <a:solidFill>
              <a:srgbClr val="FF0000"/>
            </a:solidFill>
            <a:round/>
            <a:headEnd/>
            <a:tailEnd/>
          </a:ln>
        </p:spPr>
        <p:txBody>
          <a:bodyPr wrap="none" anchor="ctr"/>
          <a:lstStyle/>
          <a:p>
            <a:pPr algn="l" eaLnBrk="0" hangingPunct="0"/>
            <a:endParaRPr lang="en-IN" altLang="en-US" sz="1800"/>
          </a:p>
        </p:txBody>
      </p:sp>
      <p:sp>
        <p:nvSpPr>
          <p:cNvPr id="15371" name="Text Box 10"/>
          <p:cNvSpPr txBox="1">
            <a:spLocks noChangeArrowheads="1"/>
          </p:cNvSpPr>
          <p:nvPr/>
        </p:nvSpPr>
        <p:spPr bwMode="auto">
          <a:xfrm>
            <a:off x="4876800" y="1371600"/>
            <a:ext cx="4267200" cy="3641725"/>
          </a:xfrm>
          <a:prstGeom prst="rect">
            <a:avLst/>
          </a:prstGeom>
          <a:solidFill>
            <a:srgbClr val="FFFF99"/>
          </a:solidFill>
          <a:ln w="9525">
            <a:noFill/>
            <a:miter lim="800000"/>
            <a:headEnd/>
            <a:tailEnd/>
          </a:ln>
        </p:spPr>
        <p:txBody>
          <a:bodyPr lIns="90000" tIns="46800" rIns="90000" bIns="46800">
            <a:spAutoFit/>
          </a:bodyPr>
          <a:lstStyle/>
          <a:p>
            <a:pPr marL="228600" indent="-228600" algn="just" defTabSz="457200" eaLnBrk="0" hangingPunct="0">
              <a:spcBef>
                <a:spcPts val="1375"/>
              </a:spcBef>
              <a:buClr>
                <a:srgbClr val="003399"/>
              </a:buClr>
              <a:buSzPct val="100000"/>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GB" altLang="en-US" sz="1800" b="1">
                <a:solidFill>
                  <a:srgbClr val="003399"/>
                </a:solidFill>
                <a:latin typeface="Arial" charset="0"/>
                <a:cs typeface="Arial" charset="0"/>
              </a:rPr>
              <a:t>Hydro potential in NER and upper part of NR</a:t>
            </a:r>
          </a:p>
          <a:p>
            <a:pPr marL="228600" indent="-228600" algn="just" defTabSz="457200" eaLnBrk="0" hangingPunct="0">
              <a:spcBef>
                <a:spcPts val="1375"/>
              </a:spcBef>
              <a:buClr>
                <a:srgbClr val="003399"/>
              </a:buClr>
              <a:buSzPct val="100000"/>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endParaRPr lang="en-GB" altLang="en-US" sz="1800" b="1">
              <a:solidFill>
                <a:srgbClr val="003399"/>
              </a:solidFill>
              <a:latin typeface="Arial" charset="0"/>
              <a:cs typeface="Arial" charset="0"/>
            </a:endParaRPr>
          </a:p>
          <a:p>
            <a:pPr marL="228600" indent="-228600" algn="l" defTabSz="457200" eaLnBrk="0" hangingPunct="0">
              <a:spcBef>
                <a:spcPts val="1375"/>
              </a:spcBef>
              <a:buClr>
                <a:srgbClr val="003399"/>
              </a:buClr>
              <a:buSzPct val="100000"/>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GB" altLang="en-US" sz="1800" b="1">
                <a:solidFill>
                  <a:srgbClr val="003399"/>
                </a:solidFill>
                <a:latin typeface="Arial" charset="0"/>
                <a:cs typeface="Arial" charset="0"/>
              </a:rPr>
              <a:t>Coal reserves mainly in ER/ WR</a:t>
            </a:r>
          </a:p>
          <a:p>
            <a:pPr marL="228600" indent="-228600" algn="l" defTabSz="457200" eaLnBrk="0" hangingPunct="0">
              <a:spcBef>
                <a:spcPts val="1375"/>
              </a:spcBef>
              <a:buClr>
                <a:srgbClr val="003399"/>
              </a:buClr>
              <a:buSzPct val="100000"/>
              <a:buFont typeface="Arial" charset="0"/>
              <a:buNone/>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endParaRPr lang="en-GB" altLang="en-US" sz="1800" b="1">
              <a:solidFill>
                <a:srgbClr val="003399"/>
              </a:solidFill>
              <a:latin typeface="Arial" charset="0"/>
              <a:cs typeface="Arial" charset="0"/>
            </a:endParaRPr>
          </a:p>
          <a:p>
            <a:pPr marL="228600" indent="-228600" algn="l" defTabSz="457200" eaLnBrk="0" hangingPunct="0">
              <a:spcBef>
                <a:spcPts val="1375"/>
              </a:spcBef>
              <a:buClr>
                <a:srgbClr val="003399"/>
              </a:buClr>
              <a:buSzPct val="100000"/>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GB" altLang="en-US" sz="1800" b="1">
                <a:solidFill>
                  <a:srgbClr val="003399"/>
                </a:solidFill>
                <a:latin typeface="Arial" charset="0"/>
                <a:cs typeface="Arial" charset="0"/>
              </a:rPr>
              <a:t>For optimal utilisation of resources – strong National Grid</a:t>
            </a:r>
          </a:p>
          <a:p>
            <a:pPr marL="228600" indent="-228600" algn="l" defTabSz="457200" eaLnBrk="0" hangingPunct="0">
              <a:spcBef>
                <a:spcPts val="1375"/>
              </a:spcBef>
              <a:buClr>
                <a:srgbClr val="003399"/>
              </a:buClr>
              <a:buSzPct val="100000"/>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endParaRPr lang="en-GB" altLang="en-US" sz="1800" b="1">
              <a:solidFill>
                <a:srgbClr val="003399"/>
              </a:solidFill>
              <a:latin typeface="Arial" charset="0"/>
              <a:cs typeface="Arial" charset="0"/>
            </a:endParaRPr>
          </a:p>
          <a:p>
            <a:pPr marL="228600" indent="-228600" algn="l" defTabSz="457200" eaLnBrk="0" hangingPunct="0">
              <a:spcBef>
                <a:spcPts val="1375"/>
              </a:spcBef>
              <a:buClr>
                <a:srgbClr val="003399"/>
              </a:buClr>
              <a:buSzPct val="100000"/>
              <a:buFont typeface="Arial" charset="0"/>
              <a:buNone/>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GB" altLang="en-US" sz="2000" b="1">
                <a:solidFill>
                  <a:srgbClr val="003399"/>
                </a:solidFill>
                <a:latin typeface="Arial" charset="0"/>
                <a:cs typeface="Arial" charset="0"/>
              </a:rPr>
              <a:t>	</a:t>
            </a:r>
            <a:endParaRPr lang="en-GB" altLang="en-US" sz="2000" b="1" i="1">
              <a:solidFill>
                <a:srgbClr val="003399"/>
              </a:solidFill>
              <a:latin typeface="Arial" charset="0"/>
              <a:cs typeface="Arial"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TotalTime>
  <Pages>0</Pages>
  <Words>3947</Words>
  <Characters>0</Characters>
  <Application>Microsoft Office PowerPoint</Application>
  <DocSecurity>0</DocSecurity>
  <PresentationFormat>On-screen Show (4:3)</PresentationFormat>
  <Lines>0</Lines>
  <Paragraphs>759</Paragraphs>
  <Slides>48</Slides>
  <Notes>37</Notes>
  <HiddenSlides>3</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48</vt:i4>
      </vt:variant>
    </vt:vector>
  </HeadingPairs>
  <TitlesOfParts>
    <vt:vector size="51" baseType="lpstr">
      <vt:lpstr>Level</vt:lpstr>
      <vt:lpstr>MS_ClipArt_Gallery.2</vt:lpstr>
      <vt:lpstr>Worksheet</vt:lpstr>
      <vt:lpstr>Sharing of Interstate transmission charges and losses Regulations</vt:lpstr>
      <vt:lpstr>PowerPoint Presentation</vt:lpstr>
      <vt:lpstr>Sector Overview</vt:lpstr>
      <vt:lpstr>Transmission Planning</vt:lpstr>
      <vt:lpstr>Background</vt:lpstr>
      <vt:lpstr>Planning Framework (Post Electricity Act 2003)</vt:lpstr>
      <vt:lpstr>Planning</vt:lpstr>
      <vt:lpstr>PowerPoint Presentation</vt:lpstr>
      <vt:lpstr>PowerPoint Presentation</vt:lpstr>
      <vt:lpstr>Transmission Pricing</vt:lpstr>
      <vt:lpstr>PowerPoint Presentation</vt:lpstr>
      <vt:lpstr>PowerPoint Presentation</vt:lpstr>
      <vt:lpstr>PowerPoint Presentation</vt:lpstr>
      <vt:lpstr>Pricing under Postage Stamp (Long term User) – An Example</vt:lpstr>
      <vt:lpstr>Evolution of Transmission Pricing</vt:lpstr>
      <vt:lpstr>PowerPoint Presentation</vt:lpstr>
      <vt:lpstr>PowerPoint Presentation</vt:lpstr>
      <vt:lpstr>Regulatory  facilitations</vt:lpstr>
      <vt:lpstr>Sharing of Interstate Transmission Charges &amp; Losses Regulations 2010</vt:lpstr>
      <vt:lpstr>PowerPoint Presentation</vt:lpstr>
      <vt:lpstr>Principles of sharing ISTS charges and losses </vt:lpstr>
      <vt:lpstr>Principles of sharing ISTS charges and losses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Billing- Four Parts</vt:lpstr>
      <vt:lpstr>PowerPoint Presentation</vt:lpstr>
      <vt:lpstr>Commercial Agreements</vt:lpstr>
      <vt:lpstr>PowerPoint Presentation</vt:lpstr>
      <vt:lpstr>Sample PoC Charges notified from July 2014- September 2014</vt:lpstr>
      <vt:lpstr>Third Amendment effective from 1.5.2015</vt:lpstr>
      <vt:lpstr>Scope </vt:lpstr>
      <vt:lpstr>PowerPoint Presentation</vt:lpstr>
      <vt:lpstr>PowerPoint Presentation</vt:lpstr>
      <vt:lpstr>Methodology for Calculation of forecasted maximum generation/withdrawal of DICs for vetting by Implementing Agency</vt:lpstr>
      <vt:lpstr>Slabs</vt:lpstr>
      <vt:lpstr>Methodology for calculation of slab rates</vt:lpstr>
      <vt:lpstr>HVDC Charge payment</vt:lpstr>
      <vt:lpstr>Reliability Charge Calculation</vt:lpstr>
      <vt:lpstr>Payment in case of delay of generator</vt:lpstr>
      <vt:lpstr>DIC</vt:lpstr>
      <vt:lpstr>Thank You</vt:lpstr>
      <vt:lpstr>Maharashtra</vt:lpstr>
      <vt:lpstr>Maharashtra drawal-MW</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Sharing of Interstate Transmission Charges &amp; Losses Regulations 2010</dc:title>
  <dc:creator>SHILPA</dc:creator>
  <cp:lastModifiedBy>Admin</cp:lastModifiedBy>
  <cp:revision>200</cp:revision>
  <dcterms:created xsi:type="dcterms:W3CDTF">2010-07-30T06:16:22Z</dcterms:created>
  <dcterms:modified xsi:type="dcterms:W3CDTF">2016-03-28T15:58:38Z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1033-8.1.0.3375</vt:lpwstr>
  </property>
</Properties>
</file>